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Open Sans Bold" charset="1" panose="00000000000000000000"/>
      <p:regular r:id="rId24"/>
    </p:embeddedFont>
    <p:embeddedFont>
      <p:font typeface="Arimo" charset="1" panose="020B0604020202020204"/>
      <p:regular r:id="rId25"/>
    </p:embeddedFont>
    <p:embeddedFont>
      <p:font typeface="Open Sans" charset="1" panose="00000000000000000000"/>
      <p:regular r:id="rId26"/>
    </p:embeddedFont>
    <p:embeddedFont>
      <p:font typeface="Arimo Bold" charset="1" panose="020B0704020202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https://openclassrooms.com/fr/members/5t5vgjq9k449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0">
            <a:off x="-2285506" y="-4794432"/>
            <a:ext cx="22859012" cy="17585432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1885565"/>
            <a:ext cx="16230600" cy="3609353"/>
            <a:chOff x="0" y="0"/>
            <a:chExt cx="365501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55013" cy="812800"/>
            </a:xfrm>
            <a:custGeom>
              <a:avLst/>
              <a:gdLst/>
              <a:ahLst/>
              <a:cxnLst/>
              <a:rect r="r" b="b" t="t" l="l"/>
              <a:pathLst>
                <a:path h="812800" w="3655013">
                  <a:moveTo>
                    <a:pt x="24327" y="0"/>
                  </a:moveTo>
                  <a:lnTo>
                    <a:pt x="3630686" y="0"/>
                  </a:lnTo>
                  <a:cubicBezTo>
                    <a:pt x="3644121" y="0"/>
                    <a:pt x="3655013" y="10891"/>
                    <a:pt x="3655013" y="24327"/>
                  </a:cubicBezTo>
                  <a:lnTo>
                    <a:pt x="3655013" y="788473"/>
                  </a:lnTo>
                  <a:cubicBezTo>
                    <a:pt x="3655013" y="801909"/>
                    <a:pt x="3644121" y="812800"/>
                    <a:pt x="3630686" y="812800"/>
                  </a:cubicBezTo>
                  <a:lnTo>
                    <a:pt x="24327" y="812800"/>
                  </a:lnTo>
                  <a:cubicBezTo>
                    <a:pt x="10891" y="812800"/>
                    <a:pt x="0" y="801909"/>
                    <a:pt x="0" y="7884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655013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780588" y="8722438"/>
            <a:ext cx="1507412" cy="1507412"/>
          </a:xfrm>
          <a:custGeom>
            <a:avLst/>
            <a:gdLst/>
            <a:ahLst/>
            <a:cxnLst/>
            <a:rect r="r" b="b" t="t" l="l"/>
            <a:pathLst>
              <a:path h="1507412" w="1507412">
                <a:moveTo>
                  <a:pt x="0" y="0"/>
                </a:moveTo>
                <a:lnTo>
                  <a:pt x="1507412" y="0"/>
                </a:lnTo>
                <a:lnTo>
                  <a:pt x="1507412" y="1507412"/>
                </a:lnTo>
                <a:lnTo>
                  <a:pt x="0" y="1507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26862" y="2044926"/>
            <a:ext cx="15353726" cy="3189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91"/>
              </a:lnSpc>
            </a:pPr>
            <a:r>
              <a:rPr lang="en-US" b="true" sz="6065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RÉALISER UN TRAITEMENT DANS UN ENVIRONNEMENT BIG DATA SUR LE CLOUD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83850" y="6167594"/>
            <a:ext cx="6320299" cy="1519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8"/>
              </a:lnSpc>
            </a:pPr>
            <a:r>
              <a:rPr lang="en-US" sz="4306">
                <a:solidFill>
                  <a:srgbClr val="31356E"/>
                </a:solidFill>
                <a:latin typeface="Arimo"/>
                <a:ea typeface="Arimo"/>
                <a:cs typeface="Arimo"/>
                <a:sym typeface="Arimo"/>
              </a:rPr>
              <a:t>OPENCLASSROOMS PROJET 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8724900"/>
            <a:ext cx="12304150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ETUDIANT : OLIVIER GUILLAUD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EXAMINATEUR : GUILLAUME</a:t>
            </a:r>
            <a:r>
              <a:rPr lang="en-US" sz="45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4" tooltip="https://openclassrooms.com/fr/members/5t5vgjq9k449"/>
              </a:rPr>
              <a:t> VERBI</a:t>
            </a: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GUIÉ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37207" y="9399944"/>
            <a:ext cx="2856031" cy="726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77"/>
              </a:lnSpc>
              <a:spcBef>
                <a:spcPct val="0"/>
              </a:spcBef>
            </a:pPr>
            <a:r>
              <a:rPr lang="en-US" sz="42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07/05/2025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731693" cy="2525146"/>
            <a:chOff x="0" y="0"/>
            <a:chExt cx="4443433" cy="568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3433" cy="568644"/>
            </a:xfrm>
            <a:custGeom>
              <a:avLst/>
              <a:gdLst/>
              <a:ahLst/>
              <a:cxnLst/>
              <a:rect r="r" b="b" t="t" l="l"/>
              <a:pathLst>
                <a:path h="568644" w="4443433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306948" y="2890659"/>
            <a:ext cx="4334162" cy="5907700"/>
          </a:xfrm>
          <a:custGeom>
            <a:avLst/>
            <a:gdLst/>
            <a:ahLst/>
            <a:cxnLst/>
            <a:rect r="r" b="b" t="t" l="l"/>
            <a:pathLst>
              <a:path h="5907700" w="4334162">
                <a:moveTo>
                  <a:pt x="0" y="0"/>
                </a:moveTo>
                <a:lnTo>
                  <a:pt x="4334162" y="0"/>
                </a:lnTo>
                <a:lnTo>
                  <a:pt x="4334162" y="5907700"/>
                </a:lnTo>
                <a:lnTo>
                  <a:pt x="0" y="5907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23" t="0" r="-82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418781" y="2890659"/>
            <a:ext cx="4171587" cy="5907700"/>
          </a:xfrm>
          <a:custGeom>
            <a:avLst/>
            <a:gdLst/>
            <a:ahLst/>
            <a:cxnLst/>
            <a:rect r="r" b="b" t="t" l="l"/>
            <a:pathLst>
              <a:path h="5907700" w="4171587">
                <a:moveTo>
                  <a:pt x="0" y="0"/>
                </a:moveTo>
                <a:lnTo>
                  <a:pt x="4171587" y="0"/>
                </a:lnTo>
                <a:lnTo>
                  <a:pt x="4171587" y="5907700"/>
                </a:lnTo>
                <a:lnTo>
                  <a:pt x="0" y="5907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50" t="0" r="-215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71418" y="2890659"/>
            <a:ext cx="4274132" cy="5907700"/>
          </a:xfrm>
          <a:custGeom>
            <a:avLst/>
            <a:gdLst/>
            <a:ahLst/>
            <a:cxnLst/>
            <a:rect r="r" b="b" t="t" l="l"/>
            <a:pathLst>
              <a:path h="5907700" w="4274132">
                <a:moveTo>
                  <a:pt x="0" y="0"/>
                </a:moveTo>
                <a:lnTo>
                  <a:pt x="4274131" y="0"/>
                </a:lnTo>
                <a:lnTo>
                  <a:pt x="4274131" y="5907700"/>
                </a:lnTo>
                <a:lnTo>
                  <a:pt x="0" y="59077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83" t="0" r="-1283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84711" y="648436"/>
            <a:ext cx="13639728" cy="92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b="true" sz="713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731693" cy="2525146"/>
            <a:chOff x="0" y="0"/>
            <a:chExt cx="4443433" cy="568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3433" cy="568644"/>
            </a:xfrm>
            <a:custGeom>
              <a:avLst/>
              <a:gdLst/>
              <a:ahLst/>
              <a:cxnLst/>
              <a:rect r="r" b="b" t="t" l="l"/>
              <a:pathLst>
                <a:path h="568644" w="4443433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031006" y="2117754"/>
            <a:ext cx="14225989" cy="7699816"/>
          </a:xfrm>
          <a:custGeom>
            <a:avLst/>
            <a:gdLst/>
            <a:ahLst/>
            <a:cxnLst/>
            <a:rect r="r" b="b" t="t" l="l"/>
            <a:pathLst>
              <a:path h="7699816" w="14225989">
                <a:moveTo>
                  <a:pt x="0" y="0"/>
                </a:moveTo>
                <a:lnTo>
                  <a:pt x="14225988" y="0"/>
                </a:lnTo>
                <a:lnTo>
                  <a:pt x="14225988" y="7699816"/>
                </a:lnTo>
                <a:lnTo>
                  <a:pt x="0" y="7699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04777" y="648436"/>
            <a:ext cx="10678447" cy="92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b="true" sz="713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731693" cy="2525146"/>
            <a:chOff x="0" y="0"/>
            <a:chExt cx="4443433" cy="568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3433" cy="568644"/>
            </a:xfrm>
            <a:custGeom>
              <a:avLst/>
              <a:gdLst/>
              <a:ahLst/>
              <a:cxnLst/>
              <a:rect r="r" b="b" t="t" l="l"/>
              <a:pathLst>
                <a:path h="568644" w="4443433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804777" y="648436"/>
            <a:ext cx="10678447" cy="92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b="true" sz="713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PYSPARK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2272393"/>
            <a:ext cx="18288000" cy="7137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5"/>
              </a:lnSpc>
              <a:spcBef>
                <a:spcPct val="0"/>
              </a:spcBef>
            </a:pPr>
            <a:r>
              <a:rPr lang="en-US" b="true" sz="363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PySpark :</a:t>
            </a:r>
          </a:p>
          <a:p>
            <a:pPr algn="ctr" marL="785730" indent="-392865" lvl="1">
              <a:lnSpc>
                <a:spcPts val="5095"/>
              </a:lnSpc>
              <a:spcBef>
                <a:spcPct val="0"/>
              </a:spcBef>
              <a:buFont typeface="Arial"/>
              <a:buChar char="•"/>
            </a:pPr>
            <a:r>
              <a:rPr lang="en-US" sz="36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Interface Python de Apache Spark</a:t>
            </a:r>
          </a:p>
          <a:p>
            <a:pPr algn="ctr" marL="785730" indent="-392865" lvl="1">
              <a:lnSpc>
                <a:spcPts val="5095"/>
              </a:lnSpc>
              <a:spcBef>
                <a:spcPct val="0"/>
              </a:spcBef>
              <a:buFont typeface="Arial"/>
              <a:buChar char="•"/>
            </a:pPr>
            <a:r>
              <a:rPr lang="en-US" sz="36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Permet le traitement distribué de données à grande échelle</a:t>
            </a:r>
          </a:p>
          <a:p>
            <a:pPr algn="ctr" marL="785730" indent="-392865" lvl="1">
              <a:lnSpc>
                <a:spcPts val="5095"/>
              </a:lnSpc>
              <a:spcBef>
                <a:spcPct val="0"/>
              </a:spcBef>
              <a:buFont typeface="Arial"/>
              <a:buChar char="•"/>
            </a:pPr>
            <a:r>
              <a:rPr lang="en-US" sz="36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Utilisé dans EMR pour analyser des images, extraire des features, appliquer PCA</a:t>
            </a:r>
          </a:p>
          <a:p>
            <a:pPr algn="ctr" marL="785730" indent="-392865" lvl="1">
              <a:lnSpc>
                <a:spcPts val="5095"/>
              </a:lnSpc>
              <a:spcBef>
                <a:spcPct val="0"/>
              </a:spcBef>
              <a:buFont typeface="Arial"/>
              <a:buChar char="•"/>
            </a:pPr>
            <a:r>
              <a:rPr lang="en-US" sz="36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Supporte les DataFrames pour manipuler les données comme en pandas, mais en mode distribué</a:t>
            </a:r>
          </a:p>
          <a:p>
            <a:pPr algn="ctr" marL="785730" indent="-392865" lvl="1">
              <a:lnSpc>
                <a:spcPts val="5095"/>
              </a:lnSpc>
              <a:spcBef>
                <a:spcPct val="0"/>
              </a:spcBef>
              <a:buFont typeface="Arial"/>
              <a:buChar char="•"/>
            </a:pPr>
            <a:r>
              <a:rPr lang="en-US" sz="36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Compatible avec des bibliothèques comme TensorFlow pour le scoring</a:t>
            </a:r>
          </a:p>
          <a:p>
            <a:pPr algn="ctr" marL="785730" indent="-392865" lvl="1">
              <a:lnSpc>
                <a:spcPts val="5095"/>
              </a:lnSpc>
              <a:spcBef>
                <a:spcPct val="0"/>
              </a:spcBef>
              <a:buFont typeface="Arial"/>
              <a:buChar char="•"/>
            </a:pPr>
            <a:r>
              <a:rPr lang="en-US" sz="36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Optimisé pour traiter rapidement des milliers voire millions de fichiers</a:t>
            </a:r>
          </a:p>
          <a:p>
            <a:pPr algn="ctr" marL="785730" indent="-392865" lvl="1">
              <a:lnSpc>
                <a:spcPts val="5095"/>
              </a:lnSpc>
              <a:spcBef>
                <a:spcPct val="0"/>
              </a:spcBef>
              <a:buFont typeface="Arial"/>
              <a:buChar char="•"/>
            </a:pPr>
            <a:r>
              <a:rPr lang="en-US" sz="36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Permet le broadcast des poids du modèle sur tous les nœuds du cluster</a:t>
            </a:r>
          </a:p>
          <a:p>
            <a:pPr algn="ctr" marL="785730" indent="-392865" lvl="1">
              <a:lnSpc>
                <a:spcPts val="5095"/>
              </a:lnSpc>
              <a:spcBef>
                <a:spcPct val="0"/>
              </a:spcBef>
              <a:buFont typeface="Arial"/>
              <a:buChar char="•"/>
            </a:pPr>
            <a:r>
              <a:rPr lang="en-US" sz="36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Idéal pour créer une chaîne de traitement scalable sur AWS</a:t>
            </a:r>
          </a:p>
          <a:p>
            <a:pPr algn="ctr" marL="785730" indent="-392865" lvl="1">
              <a:lnSpc>
                <a:spcPts val="5095"/>
              </a:lnSpc>
              <a:spcBef>
                <a:spcPct val="0"/>
              </a:spcBef>
              <a:buFont typeface="Arial"/>
              <a:buChar char="•"/>
            </a:pPr>
            <a:r>
              <a:rPr lang="en-US" sz="36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Étape clé dans la préparation des données avant apprentissage automatique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731693" cy="2525146"/>
            <a:chOff x="0" y="0"/>
            <a:chExt cx="4443433" cy="568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3433" cy="568644"/>
            </a:xfrm>
            <a:custGeom>
              <a:avLst/>
              <a:gdLst/>
              <a:ahLst/>
              <a:cxnLst/>
              <a:rect r="r" b="b" t="t" l="l"/>
              <a:pathLst>
                <a:path h="568644" w="4443433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804777" y="648436"/>
            <a:ext cx="10678447" cy="92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b="true" sz="713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PYSPARK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47850" y="2628629"/>
            <a:ext cx="14592300" cy="6629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5"/>
              </a:lnSpc>
              <a:spcBef>
                <a:spcPct val="0"/>
              </a:spcBef>
            </a:pPr>
            <a:r>
              <a:rPr lang="en-US" b="true" sz="373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Chargement des images depuis S3 avec PySpark</a:t>
            </a:r>
          </a:p>
          <a:p>
            <a:pPr algn="ctr">
              <a:lnSpc>
                <a:spcPts val="5235"/>
              </a:lnSpc>
              <a:spcBef>
                <a:spcPct val="0"/>
              </a:spcBef>
            </a:pPr>
          </a:p>
          <a:p>
            <a:pPr algn="ctr">
              <a:lnSpc>
                <a:spcPts val="5235"/>
              </a:lnSpc>
              <a:spcBef>
                <a:spcPct val="0"/>
              </a:spcBef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Objectif : lire automatiquement toutes les images .jpg stockées dans un bucket S3.</a:t>
            </a:r>
          </a:p>
          <a:p>
            <a:pPr algn="ctr">
              <a:lnSpc>
                <a:spcPts val="5235"/>
              </a:lnSpc>
              <a:spcBef>
                <a:spcPct val="0"/>
              </a:spcBef>
            </a:pPr>
          </a:p>
          <a:p>
            <a:pPr algn="ctr">
              <a:lnSpc>
                <a:spcPts val="5235"/>
              </a:lnSpc>
              <a:spcBef>
                <a:spcPct val="0"/>
              </a:spcBef>
            </a:pPr>
            <a:r>
              <a:rPr lang="en-US" b="true" sz="373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Points clés :</a:t>
            </a:r>
          </a:p>
          <a:p>
            <a:pPr algn="ctr" marL="807319" indent="-403660" lvl="1">
              <a:lnSpc>
                <a:spcPts val="5235"/>
              </a:lnSpc>
              <a:spcBef>
                <a:spcPct val="0"/>
              </a:spcBef>
              <a:buFont typeface="Arial"/>
              <a:buChar char="•"/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Accès direct au bucket S3</a:t>
            </a:r>
          </a:p>
          <a:p>
            <a:pPr algn="ctr" marL="807319" indent="-403660" lvl="1">
              <a:lnSpc>
                <a:spcPts val="5235"/>
              </a:lnSpc>
              <a:spcBef>
                <a:spcPct val="0"/>
              </a:spcBef>
              <a:buFont typeface="Arial"/>
              <a:buChar char="•"/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Lecture récursive de toutes les images</a:t>
            </a:r>
          </a:p>
          <a:p>
            <a:pPr algn="ctr" marL="807319" indent="-403660" lvl="1">
              <a:lnSpc>
                <a:spcPts val="5235"/>
              </a:lnSpc>
              <a:spcBef>
                <a:spcPct val="0"/>
              </a:spcBef>
              <a:buFont typeface="Arial"/>
              <a:buChar char="•"/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Extraction du label à partir du chemin du fichier</a:t>
            </a:r>
          </a:p>
          <a:p>
            <a:pPr algn="ctr">
              <a:lnSpc>
                <a:spcPts val="523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731693" cy="2525146"/>
            <a:chOff x="0" y="0"/>
            <a:chExt cx="4443433" cy="568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3433" cy="568644"/>
            </a:xfrm>
            <a:custGeom>
              <a:avLst/>
              <a:gdLst/>
              <a:ahLst/>
              <a:cxnLst/>
              <a:rect r="r" b="b" t="t" l="l"/>
              <a:pathLst>
                <a:path h="568644" w="4443433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804777" y="648436"/>
            <a:ext cx="10678447" cy="92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b="true" sz="713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PYSPARK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47850" y="2628629"/>
            <a:ext cx="14592300" cy="6629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5"/>
              </a:lnSpc>
              <a:spcBef>
                <a:spcPct val="0"/>
              </a:spcBef>
            </a:pPr>
            <a:r>
              <a:rPr lang="en-US" b="true" sz="373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Prétr</a:t>
            </a:r>
            <a:r>
              <a:rPr lang="en-US" b="true" sz="373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aitement et vectorisation via MobileNetV2</a:t>
            </a:r>
          </a:p>
          <a:p>
            <a:pPr algn="ctr">
              <a:lnSpc>
                <a:spcPts val="5235"/>
              </a:lnSpc>
              <a:spcBef>
                <a:spcPct val="0"/>
              </a:spcBef>
            </a:pPr>
          </a:p>
          <a:p>
            <a:pPr algn="ctr">
              <a:lnSpc>
                <a:spcPts val="5235"/>
              </a:lnSpc>
              <a:spcBef>
                <a:spcPct val="0"/>
              </a:spcBef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Objectif : extraire des vecteurs de caractéristiques depuis les images en utilisant un modèle pré-entraîné.</a:t>
            </a:r>
          </a:p>
          <a:p>
            <a:pPr algn="ctr">
              <a:lnSpc>
                <a:spcPts val="5235"/>
              </a:lnSpc>
              <a:spcBef>
                <a:spcPct val="0"/>
              </a:spcBef>
            </a:pPr>
          </a:p>
          <a:p>
            <a:pPr algn="ctr">
              <a:lnSpc>
                <a:spcPts val="5235"/>
              </a:lnSpc>
              <a:spcBef>
                <a:spcPct val="0"/>
              </a:spcBef>
            </a:pPr>
            <a:r>
              <a:rPr lang="en-US" b="true" sz="373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Points clés :</a:t>
            </a:r>
          </a:p>
          <a:p>
            <a:pPr algn="ctr" marL="807319" indent="-403660" lvl="1">
              <a:lnSpc>
                <a:spcPts val="5235"/>
              </a:lnSpc>
              <a:spcBef>
                <a:spcPct val="0"/>
              </a:spcBef>
              <a:buFont typeface="Arial"/>
              <a:buChar char="•"/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Chargement du modèle MobileNetV2 sans la couche finale</a:t>
            </a:r>
          </a:p>
          <a:p>
            <a:pPr algn="ctr" marL="807319" indent="-403660" lvl="1">
              <a:lnSpc>
                <a:spcPts val="5235"/>
              </a:lnSpc>
              <a:spcBef>
                <a:spcPct val="0"/>
              </a:spcBef>
              <a:buFont typeface="Arial"/>
              <a:buChar char="•"/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Diffusion des poids du modèle sur tous les nœuds Spark</a:t>
            </a:r>
          </a:p>
          <a:p>
            <a:pPr algn="ctr" marL="807319" indent="-403660" lvl="1">
              <a:lnSpc>
                <a:spcPts val="5235"/>
              </a:lnSpc>
              <a:spcBef>
                <a:spcPct val="0"/>
              </a:spcBef>
              <a:buFont typeface="Arial"/>
              <a:buChar char="•"/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Définition d’un pandas_udf pour le traitement distribué</a:t>
            </a:r>
          </a:p>
          <a:p>
            <a:pPr algn="ctr">
              <a:lnSpc>
                <a:spcPts val="523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731693" cy="2525146"/>
            <a:chOff x="0" y="0"/>
            <a:chExt cx="4443433" cy="568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3433" cy="568644"/>
            </a:xfrm>
            <a:custGeom>
              <a:avLst/>
              <a:gdLst/>
              <a:ahLst/>
              <a:cxnLst/>
              <a:rect r="r" b="b" t="t" l="l"/>
              <a:pathLst>
                <a:path h="568644" w="4443433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804777" y="648436"/>
            <a:ext cx="10678447" cy="92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b="true" sz="713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PYSPARK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0856" y="2631122"/>
            <a:ext cx="17513269" cy="8058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7"/>
              </a:lnSpc>
              <a:spcBef>
                <a:spcPct val="0"/>
              </a:spcBef>
            </a:pPr>
            <a:r>
              <a:rPr lang="en-US" b="true" sz="379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Réduction de dimension avec PCA en PySpark</a:t>
            </a:r>
          </a:p>
          <a:p>
            <a:pPr algn="ctr">
              <a:lnSpc>
                <a:spcPts val="5317"/>
              </a:lnSpc>
              <a:spcBef>
                <a:spcPct val="0"/>
              </a:spcBef>
            </a:pPr>
          </a:p>
          <a:p>
            <a:pPr algn="ctr">
              <a:lnSpc>
                <a:spcPts val="5317"/>
              </a:lnSpc>
              <a:spcBef>
                <a:spcPct val="0"/>
              </a:spcBef>
            </a:pPr>
            <a:r>
              <a:rPr lang="en-US" sz="37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Objectif :</a:t>
            </a:r>
          </a:p>
          <a:p>
            <a:pPr algn="ctr">
              <a:lnSpc>
                <a:spcPts val="5317"/>
              </a:lnSpc>
              <a:spcBef>
                <a:spcPct val="0"/>
              </a:spcBef>
            </a:pPr>
            <a:r>
              <a:rPr lang="en-US" sz="37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Réduire la dimension des données tout en conservant l’essentiel de l’information.</a:t>
            </a:r>
          </a:p>
          <a:p>
            <a:pPr algn="ctr">
              <a:lnSpc>
                <a:spcPts val="5317"/>
              </a:lnSpc>
              <a:spcBef>
                <a:spcPct val="0"/>
              </a:spcBef>
            </a:pPr>
          </a:p>
          <a:p>
            <a:pPr algn="ctr">
              <a:lnSpc>
                <a:spcPts val="5317"/>
              </a:lnSpc>
              <a:spcBef>
                <a:spcPct val="0"/>
              </a:spcBef>
            </a:pPr>
            <a:r>
              <a:rPr lang="en-US" sz="37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Cela permet de :</a:t>
            </a:r>
          </a:p>
          <a:p>
            <a:pPr algn="ctr" marL="820104" indent="-410052" lvl="1">
              <a:lnSpc>
                <a:spcPts val="5317"/>
              </a:lnSpc>
              <a:spcBef>
                <a:spcPct val="0"/>
              </a:spcBef>
              <a:buFont typeface="Arial"/>
              <a:buChar char="•"/>
            </a:pPr>
            <a:r>
              <a:rPr lang="en-US" sz="37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Simplifier les données pour les visualiser ou les analyser plus facilement,</a:t>
            </a:r>
          </a:p>
          <a:p>
            <a:pPr algn="ctr" marL="820104" indent="-410052" lvl="1">
              <a:lnSpc>
                <a:spcPts val="5317"/>
              </a:lnSpc>
              <a:spcBef>
                <a:spcPct val="0"/>
              </a:spcBef>
              <a:buFont typeface="Arial"/>
              <a:buChar char="•"/>
            </a:pPr>
            <a:r>
              <a:rPr lang="en-US" sz="37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Accélérer les calculs sur des données volumineuses,</a:t>
            </a:r>
          </a:p>
          <a:p>
            <a:pPr algn="ctr" marL="820104" indent="-410052" lvl="1">
              <a:lnSpc>
                <a:spcPts val="5317"/>
              </a:lnSpc>
              <a:spcBef>
                <a:spcPct val="0"/>
              </a:spcBef>
              <a:buFont typeface="Arial"/>
              <a:buChar char="•"/>
            </a:pPr>
            <a:r>
              <a:rPr lang="en-US" sz="37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Éliminer le bruit et les redondances.</a:t>
            </a:r>
          </a:p>
          <a:p>
            <a:pPr algn="ctr">
              <a:lnSpc>
                <a:spcPts val="5317"/>
              </a:lnSpc>
              <a:spcBef>
                <a:spcPct val="0"/>
              </a:spcBef>
            </a:pPr>
          </a:p>
          <a:p>
            <a:pPr algn="ctr">
              <a:lnSpc>
                <a:spcPts val="5317"/>
              </a:lnSpc>
              <a:spcBef>
                <a:spcPct val="0"/>
              </a:spcBef>
            </a:pPr>
          </a:p>
          <a:p>
            <a:pPr algn="ctr">
              <a:lnSpc>
                <a:spcPts val="531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731693" cy="2525146"/>
            <a:chOff x="0" y="0"/>
            <a:chExt cx="4443433" cy="568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3433" cy="568644"/>
            </a:xfrm>
            <a:custGeom>
              <a:avLst/>
              <a:gdLst/>
              <a:ahLst/>
              <a:cxnLst/>
              <a:rect r="r" b="b" t="t" l="l"/>
              <a:pathLst>
                <a:path h="568644" w="4443433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804777" y="648436"/>
            <a:ext cx="10678447" cy="92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b="true" sz="713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PYSPARK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65400" y="2490968"/>
            <a:ext cx="13157200" cy="7271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5"/>
              </a:lnSpc>
              <a:spcBef>
                <a:spcPct val="0"/>
              </a:spcBef>
            </a:pPr>
            <a:r>
              <a:rPr lang="en-US" b="true" sz="373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Sauvegarde des résultats et lecture finale</a:t>
            </a:r>
          </a:p>
          <a:p>
            <a:pPr algn="ctr">
              <a:lnSpc>
                <a:spcPts val="5235"/>
              </a:lnSpc>
              <a:spcBef>
                <a:spcPct val="0"/>
              </a:spcBef>
            </a:pPr>
          </a:p>
          <a:p>
            <a:pPr algn="ctr">
              <a:lnSpc>
                <a:spcPts val="5235"/>
              </a:lnSpc>
              <a:spcBef>
                <a:spcPct val="0"/>
              </a:spcBef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Objectif : stocker les données traitées pour les étapes futures</a:t>
            </a:r>
            <a:r>
              <a:rPr lang="en-US" b="true" sz="373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.</a:t>
            </a:r>
          </a:p>
          <a:p>
            <a:pPr algn="ctr">
              <a:lnSpc>
                <a:spcPts val="5235"/>
              </a:lnSpc>
              <a:spcBef>
                <a:spcPct val="0"/>
              </a:spcBef>
            </a:pPr>
          </a:p>
          <a:p>
            <a:pPr algn="ctr">
              <a:lnSpc>
                <a:spcPts val="5235"/>
              </a:lnSpc>
              <a:spcBef>
                <a:spcPct val="0"/>
              </a:spcBef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Sauvegarde sur S3 au format optimisé</a:t>
            </a:r>
          </a:p>
          <a:p>
            <a:pPr algn="ctr">
              <a:lnSpc>
                <a:spcPts val="5235"/>
              </a:lnSpc>
              <a:spcBef>
                <a:spcPct val="0"/>
              </a:spcBef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Lecture et vérification locale avec pandas</a:t>
            </a:r>
          </a:p>
          <a:p>
            <a:pPr algn="ctr">
              <a:lnSpc>
                <a:spcPts val="5235"/>
              </a:lnSpc>
              <a:spcBef>
                <a:spcPct val="0"/>
              </a:spcBef>
            </a:pPr>
          </a:p>
          <a:p>
            <a:pPr algn="ctr">
              <a:lnSpc>
                <a:spcPts val="5235"/>
              </a:lnSpc>
              <a:spcBef>
                <a:spcPct val="0"/>
              </a:spcBef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Intérêt :</a:t>
            </a:r>
          </a:p>
          <a:p>
            <a:pPr algn="ctr" marL="807319" indent="-403660" lvl="1">
              <a:lnSpc>
                <a:spcPts val="5235"/>
              </a:lnSpc>
              <a:spcBef>
                <a:spcPct val="0"/>
              </a:spcBef>
              <a:buFont typeface="Arial"/>
              <a:buChar char="•"/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Format Parquet = compressé + structuré</a:t>
            </a:r>
          </a:p>
          <a:p>
            <a:pPr algn="ctr" marL="807319" indent="-403660" lvl="1">
              <a:lnSpc>
                <a:spcPts val="5235"/>
              </a:lnSpc>
              <a:spcBef>
                <a:spcPct val="0"/>
              </a:spcBef>
              <a:buFont typeface="Arial"/>
              <a:buChar char="•"/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Facile à relire pour l'entraînement futur ou l'analyse</a:t>
            </a:r>
          </a:p>
          <a:p>
            <a:pPr algn="ctr">
              <a:lnSpc>
                <a:spcPts val="523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731693" cy="2525146"/>
            <a:chOff x="0" y="0"/>
            <a:chExt cx="4443433" cy="568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3433" cy="568644"/>
            </a:xfrm>
            <a:custGeom>
              <a:avLst/>
              <a:gdLst/>
              <a:ahLst/>
              <a:cxnLst/>
              <a:rect r="r" b="b" t="t" l="l"/>
              <a:pathLst>
                <a:path h="568644" w="4443433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16107" y="648436"/>
            <a:ext cx="14655786" cy="92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b="true" sz="713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SYNTHÈSE AWS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91238" y="3106752"/>
            <a:ext cx="12105525" cy="6151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8"/>
              </a:lnSpc>
            </a:pPr>
            <a:r>
              <a:rPr lang="en-US" sz="428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Avec AWS nous avons :</a:t>
            </a:r>
          </a:p>
          <a:p>
            <a:pPr algn="ctr">
              <a:lnSpc>
                <a:spcPts val="5998"/>
              </a:lnSpc>
            </a:pPr>
          </a:p>
          <a:p>
            <a:pPr algn="ctr" marL="925041" indent="-462520" lvl="1">
              <a:lnSpc>
                <a:spcPts val="599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28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S3</a:t>
            </a:r>
            <a:r>
              <a:rPr lang="en-US" sz="428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: s</a:t>
            </a:r>
            <a:r>
              <a:rPr lang="en-US" sz="428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tockage des images et résultats</a:t>
            </a:r>
          </a:p>
          <a:p>
            <a:pPr algn="ctr" marL="925041" indent="-462520" lvl="1">
              <a:lnSpc>
                <a:spcPts val="599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28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EMR</a:t>
            </a:r>
            <a:r>
              <a:rPr lang="en-US" sz="428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: traitement distribué avec PySpark</a:t>
            </a:r>
          </a:p>
          <a:p>
            <a:pPr algn="ctr" marL="925041" indent="-462520" lvl="1">
              <a:lnSpc>
                <a:spcPts val="599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28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IAM </a:t>
            </a:r>
            <a:r>
              <a:rPr lang="en-US" sz="428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 contrôle des accès sécurisés</a:t>
            </a:r>
          </a:p>
          <a:p>
            <a:pPr algn="ctr" marL="925041" indent="-462520" lvl="1">
              <a:lnSpc>
                <a:spcPts val="599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28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RGPD </a:t>
            </a:r>
            <a:r>
              <a:rPr lang="en-US" sz="428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 serveurs en Europe</a:t>
            </a:r>
          </a:p>
          <a:p>
            <a:pPr algn="ctr" marL="925041" indent="-462520" lvl="1">
              <a:lnSpc>
                <a:spcPts val="599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28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Coûts </a:t>
            </a:r>
            <a:r>
              <a:rPr lang="en-US" sz="428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 cluster actif uniquement pour les tests</a:t>
            </a:r>
          </a:p>
          <a:p>
            <a:pPr algn="ctr">
              <a:lnSpc>
                <a:spcPts val="599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731693" cy="2525146"/>
            <a:chOff x="0" y="0"/>
            <a:chExt cx="4443433" cy="568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3433" cy="568644"/>
            </a:xfrm>
            <a:custGeom>
              <a:avLst/>
              <a:gdLst/>
              <a:ahLst/>
              <a:cxnLst/>
              <a:rect r="r" b="b" t="t" l="l"/>
              <a:pathLst>
                <a:path h="568644" w="4443433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16107" y="648436"/>
            <a:ext cx="14655786" cy="1789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b="true" sz="713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SYNTHÈSE SPARK</a:t>
            </a:r>
          </a:p>
          <a:p>
            <a:pPr algn="ctr">
              <a:lnSpc>
                <a:spcPts val="685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207445" y="3240143"/>
            <a:ext cx="11873110" cy="5303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5"/>
              </a:lnSpc>
            </a:pPr>
            <a:r>
              <a:rPr lang="en-US" sz="42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Avec PySpark, nous avons :</a:t>
            </a:r>
          </a:p>
          <a:p>
            <a:pPr algn="ctr">
              <a:lnSpc>
                <a:spcPts val="5935"/>
              </a:lnSpc>
            </a:pPr>
          </a:p>
          <a:p>
            <a:pPr algn="ctr" marL="915340" indent="-457670" lvl="1">
              <a:lnSpc>
                <a:spcPts val="5935"/>
              </a:lnSpc>
              <a:spcBef>
                <a:spcPct val="0"/>
              </a:spcBef>
              <a:buFont typeface="Arial"/>
              <a:buChar char="•"/>
            </a:pPr>
            <a:r>
              <a:rPr lang="en-US" sz="42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Chargement images depuis S3 avec PySpark</a:t>
            </a:r>
          </a:p>
          <a:p>
            <a:pPr algn="ctr" marL="915340" indent="-457670" lvl="1">
              <a:lnSpc>
                <a:spcPts val="5935"/>
              </a:lnSpc>
              <a:spcBef>
                <a:spcPct val="0"/>
              </a:spcBef>
              <a:buFont typeface="Arial"/>
              <a:buChar char="•"/>
            </a:pPr>
            <a:r>
              <a:rPr lang="en-US" sz="42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Extraction des features via MobileNetV2</a:t>
            </a:r>
          </a:p>
          <a:p>
            <a:pPr algn="ctr" marL="915340" indent="-457670" lvl="1">
              <a:lnSpc>
                <a:spcPts val="5935"/>
              </a:lnSpc>
              <a:spcBef>
                <a:spcPct val="0"/>
              </a:spcBef>
              <a:buFont typeface="Arial"/>
              <a:buChar char="•"/>
            </a:pPr>
            <a:r>
              <a:rPr lang="en-US" sz="42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Diffusion des poids du modèle (broadcast)</a:t>
            </a:r>
          </a:p>
          <a:p>
            <a:pPr algn="ctr" marL="915340" indent="-457670" lvl="1">
              <a:lnSpc>
                <a:spcPts val="5935"/>
              </a:lnSpc>
              <a:spcBef>
                <a:spcPct val="0"/>
              </a:spcBef>
              <a:buFont typeface="Arial"/>
              <a:buChar char="•"/>
            </a:pPr>
            <a:r>
              <a:rPr lang="en-US" sz="42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Réduction de dimension avec PCA Spark</a:t>
            </a:r>
          </a:p>
          <a:p>
            <a:pPr algn="ctr" marL="915340" indent="-457670" lvl="1">
              <a:lnSpc>
                <a:spcPts val="5935"/>
              </a:lnSpc>
              <a:spcBef>
                <a:spcPct val="0"/>
              </a:spcBef>
              <a:buFont typeface="Arial"/>
              <a:buChar char="•"/>
            </a:pPr>
            <a:r>
              <a:rPr lang="en-US" sz="42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Sauvegarde des résultats au format Parquet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5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056163" y="513874"/>
            <a:ext cx="9264014" cy="9259252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3098692" y="5810616"/>
            <a:ext cx="4235501" cy="4114800"/>
          </a:xfrm>
          <a:custGeom>
            <a:avLst/>
            <a:gdLst/>
            <a:ahLst/>
            <a:cxnLst/>
            <a:rect r="r" b="b" t="t" l="l"/>
            <a:pathLst>
              <a:path h="4114800" w="4235501">
                <a:moveTo>
                  <a:pt x="0" y="0"/>
                </a:moveTo>
                <a:lnTo>
                  <a:pt x="4235501" y="0"/>
                </a:lnTo>
                <a:lnTo>
                  <a:pt x="42355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57529" y="479123"/>
            <a:ext cx="12572941" cy="1278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3"/>
              </a:lnSpc>
            </a:pPr>
            <a:r>
              <a:rPr lang="en-US" b="true" sz="920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Sommaire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290633"/>
            <a:ext cx="1798098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1ÈRE PARTIE  : PRESENTATION DU JEU DE DONNÉES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3017355" y="5249211"/>
            <a:ext cx="1803258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2ÈME PARTIE : ANALYSE D’AWS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284162" y="7208186"/>
            <a:ext cx="11517201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3ÈME PARTIE : ANALYSE DU TRAITEMENT BIG 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344569" cy="4848731"/>
            <a:chOff x="0" y="0"/>
            <a:chExt cx="4356256" cy="10918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6255" cy="1091899"/>
            </a:xfrm>
            <a:custGeom>
              <a:avLst/>
              <a:gdLst/>
              <a:ahLst/>
              <a:cxnLst/>
              <a:rect r="r" b="b" t="t" l="l"/>
              <a:pathLst>
                <a:path h="1091899" w="4356255">
                  <a:moveTo>
                    <a:pt x="0" y="0"/>
                  </a:moveTo>
                  <a:lnTo>
                    <a:pt x="4356255" y="0"/>
                  </a:lnTo>
                  <a:lnTo>
                    <a:pt x="4356255" y="1091899"/>
                  </a:lnTo>
                  <a:lnTo>
                    <a:pt x="0" y="1091899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56256" cy="1139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838075" y="1804012"/>
            <a:ext cx="4449925" cy="2273507"/>
          </a:xfrm>
          <a:custGeom>
            <a:avLst/>
            <a:gdLst/>
            <a:ahLst/>
            <a:cxnLst/>
            <a:rect r="r" b="b" t="t" l="l"/>
            <a:pathLst>
              <a:path h="2273507" w="4449925">
                <a:moveTo>
                  <a:pt x="0" y="0"/>
                </a:moveTo>
                <a:lnTo>
                  <a:pt x="4449925" y="0"/>
                </a:lnTo>
                <a:lnTo>
                  <a:pt x="4449925" y="2273507"/>
                </a:lnTo>
                <a:lnTo>
                  <a:pt x="0" y="227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155" y="5953951"/>
            <a:ext cx="3119767" cy="4114800"/>
          </a:xfrm>
          <a:custGeom>
            <a:avLst/>
            <a:gdLst/>
            <a:ahLst/>
            <a:cxnLst/>
            <a:rect r="r" b="b" t="t" l="l"/>
            <a:pathLst>
              <a:path h="4114800" w="3119767">
                <a:moveTo>
                  <a:pt x="0" y="0"/>
                </a:moveTo>
                <a:lnTo>
                  <a:pt x="3119767" y="0"/>
                </a:lnTo>
                <a:lnTo>
                  <a:pt x="31197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647907"/>
            <a:ext cx="13097933" cy="265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- Start up de l’AgriTech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- Fruits!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-Traitement BigData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49365" y="5627833"/>
            <a:ext cx="13509935" cy="264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Objectif : Comment mettre en place une première chaîne de traitement d’images de fruits scalable sur AWS EMR avec PySpark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1747" y="-462868"/>
            <a:ext cx="9246124" cy="11212735"/>
            <a:chOff x="0" y="0"/>
            <a:chExt cx="2082160" cy="2525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82160" cy="2525026"/>
            </a:xfrm>
            <a:custGeom>
              <a:avLst/>
              <a:gdLst/>
              <a:ahLst/>
              <a:cxnLst/>
              <a:rect r="r" b="b" t="t" l="l"/>
              <a:pathLst>
                <a:path h="2525026" w="2082160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0687" y="6003007"/>
            <a:ext cx="2838110" cy="4114800"/>
          </a:xfrm>
          <a:custGeom>
            <a:avLst/>
            <a:gdLst/>
            <a:ahLst/>
            <a:cxnLst/>
            <a:rect r="r" b="b" t="t" l="l"/>
            <a:pathLst>
              <a:path h="4114800" w="2838110">
                <a:moveTo>
                  <a:pt x="0" y="0"/>
                </a:moveTo>
                <a:lnTo>
                  <a:pt x="2838110" y="0"/>
                </a:lnTo>
                <a:lnTo>
                  <a:pt x="28381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144000" y="1671629"/>
            <a:ext cx="7605157" cy="2128362"/>
            <a:chOff x="0" y="0"/>
            <a:chExt cx="10140209" cy="283781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0140209" cy="2837816"/>
              <a:chOff x="0" y="0"/>
              <a:chExt cx="1712626" cy="479292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712626" cy="479292"/>
              </a:xfrm>
              <a:custGeom>
                <a:avLst/>
                <a:gdLst/>
                <a:ahLst/>
                <a:cxnLst/>
                <a:rect r="r" b="b" t="t" l="l"/>
                <a:pathLst>
                  <a:path h="479292" w="1712626">
                    <a:moveTo>
                      <a:pt x="51917" y="0"/>
                    </a:moveTo>
                    <a:lnTo>
                      <a:pt x="1660709" y="0"/>
                    </a:lnTo>
                    <a:cubicBezTo>
                      <a:pt x="1689382" y="0"/>
                      <a:pt x="1712626" y="23244"/>
                      <a:pt x="1712626" y="51917"/>
                    </a:cubicBezTo>
                    <a:lnTo>
                      <a:pt x="1712626" y="427374"/>
                    </a:lnTo>
                    <a:cubicBezTo>
                      <a:pt x="1712626" y="456047"/>
                      <a:pt x="1689382" y="479292"/>
                      <a:pt x="1660709" y="479292"/>
                    </a:cubicBezTo>
                    <a:lnTo>
                      <a:pt x="51917" y="479292"/>
                    </a:lnTo>
                    <a:cubicBezTo>
                      <a:pt x="23244" y="479292"/>
                      <a:pt x="0" y="456047"/>
                      <a:pt x="0" y="427374"/>
                    </a:cubicBezTo>
                    <a:lnTo>
                      <a:pt x="0" y="51917"/>
                    </a:lnTo>
                    <a:cubicBezTo>
                      <a:pt x="0" y="23244"/>
                      <a:pt x="23244" y="0"/>
                      <a:pt x="5191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95250"/>
                <a:ext cx="1712626" cy="5745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316071" y="-95250"/>
              <a:ext cx="9508067" cy="26036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56"/>
                </a:lnSpc>
              </a:pPr>
              <a:r>
                <a:rPr lang="en-US" sz="368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Un fichier déjà préparé :</a:t>
              </a:r>
            </a:p>
            <a:p>
              <a:pPr algn="ctr" marL="795222" indent="-397611" lvl="1">
                <a:lnSpc>
                  <a:spcPts val="5156"/>
                </a:lnSpc>
                <a:buFont typeface="Arial"/>
                <a:buChar char="•"/>
              </a:pPr>
              <a:r>
                <a:rPr lang="en-US" sz="368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Spark</a:t>
              </a:r>
            </a:p>
            <a:p>
              <a:pPr algn="ctr" marL="795222" indent="-397611" lvl="1">
                <a:lnSpc>
                  <a:spcPts val="515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68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PCA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44000" y="5365151"/>
            <a:ext cx="7605157" cy="1685832"/>
            <a:chOff x="0" y="0"/>
            <a:chExt cx="10140209" cy="2247776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0140209" cy="2247776"/>
              <a:chOff x="0" y="0"/>
              <a:chExt cx="1712626" cy="37963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712626" cy="379637"/>
              </a:xfrm>
              <a:custGeom>
                <a:avLst/>
                <a:gdLst/>
                <a:ahLst/>
                <a:cxnLst/>
                <a:rect r="r" b="b" t="t" l="l"/>
                <a:pathLst>
                  <a:path h="379637" w="1712626">
                    <a:moveTo>
                      <a:pt x="51917" y="0"/>
                    </a:moveTo>
                    <a:lnTo>
                      <a:pt x="1660709" y="0"/>
                    </a:lnTo>
                    <a:cubicBezTo>
                      <a:pt x="1689382" y="0"/>
                      <a:pt x="1712626" y="23244"/>
                      <a:pt x="1712626" y="51917"/>
                    </a:cubicBezTo>
                    <a:lnTo>
                      <a:pt x="1712626" y="327720"/>
                    </a:lnTo>
                    <a:cubicBezTo>
                      <a:pt x="1712626" y="356393"/>
                      <a:pt x="1689382" y="379637"/>
                      <a:pt x="1660709" y="379637"/>
                    </a:cubicBezTo>
                    <a:lnTo>
                      <a:pt x="51917" y="379637"/>
                    </a:lnTo>
                    <a:cubicBezTo>
                      <a:pt x="23244" y="379637"/>
                      <a:pt x="0" y="356393"/>
                      <a:pt x="0" y="327720"/>
                    </a:cubicBezTo>
                    <a:lnTo>
                      <a:pt x="0" y="51917"/>
                    </a:lnTo>
                    <a:cubicBezTo>
                      <a:pt x="0" y="23244"/>
                      <a:pt x="23244" y="0"/>
                      <a:pt x="5191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95250"/>
                <a:ext cx="1712626" cy="47488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0" y="212107"/>
              <a:ext cx="10140209" cy="17225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Comment déployer notre envirionnement sur le cloud ?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5571459" y="7322543"/>
            <a:ext cx="2355396" cy="2964457"/>
          </a:xfrm>
          <a:custGeom>
            <a:avLst/>
            <a:gdLst/>
            <a:ahLst/>
            <a:cxnLst/>
            <a:rect r="r" b="b" t="t" l="l"/>
            <a:pathLst>
              <a:path h="2964457" w="2355396">
                <a:moveTo>
                  <a:pt x="0" y="0"/>
                </a:moveTo>
                <a:lnTo>
                  <a:pt x="2355396" y="0"/>
                </a:lnTo>
                <a:lnTo>
                  <a:pt x="2355396" y="2964457"/>
                </a:lnTo>
                <a:lnTo>
                  <a:pt x="0" y="29644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-1173388" y="2467244"/>
            <a:ext cx="10645369" cy="2897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b="true" sz="11638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JEUX DE DONNÉES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731693" cy="2525146"/>
            <a:chOff x="0" y="0"/>
            <a:chExt cx="4443433" cy="568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3433" cy="568644"/>
            </a:xfrm>
            <a:custGeom>
              <a:avLst/>
              <a:gdLst/>
              <a:ahLst/>
              <a:cxnLst/>
              <a:rect r="r" b="b" t="t" l="l"/>
              <a:pathLst>
                <a:path h="568644" w="4443433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85703" y="2693851"/>
            <a:ext cx="12116594" cy="602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0"/>
              </a:lnSpc>
              <a:spcBef>
                <a:spcPct val="0"/>
              </a:spcBef>
            </a:pPr>
            <a:r>
              <a:rPr lang="en-US" b="true" sz="3707" u="sng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Utiliser AWS pour :</a:t>
            </a:r>
          </a:p>
          <a:p>
            <a:pPr algn="ctr">
              <a:lnSpc>
                <a:spcPts val="5190"/>
              </a:lnSpc>
              <a:spcBef>
                <a:spcPct val="0"/>
              </a:spcBef>
            </a:pPr>
          </a:p>
          <a:p>
            <a:pPr algn="ctr" marL="800445" indent="-400223" lvl="1">
              <a:lnSpc>
                <a:spcPts val="5190"/>
              </a:lnSpc>
              <a:spcBef>
                <a:spcPct val="0"/>
              </a:spcBef>
              <a:buFont typeface="Arial"/>
              <a:buChar char="•"/>
            </a:pPr>
            <a:r>
              <a:rPr lang="en-US" sz="370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Stockage des images (S3)</a:t>
            </a:r>
          </a:p>
          <a:p>
            <a:pPr algn="ctr" marL="800445" indent="-400223" lvl="1">
              <a:lnSpc>
                <a:spcPts val="5190"/>
              </a:lnSpc>
              <a:spcBef>
                <a:spcPct val="0"/>
              </a:spcBef>
              <a:buFont typeface="Arial"/>
              <a:buChar char="•"/>
            </a:pPr>
            <a:r>
              <a:rPr lang="en-US" sz="370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Traitement distribué des données (EMR + PySpark)</a:t>
            </a:r>
          </a:p>
          <a:p>
            <a:pPr algn="ctr" marL="800445" indent="-400223" lvl="1">
              <a:lnSpc>
                <a:spcPts val="5190"/>
              </a:lnSpc>
              <a:spcBef>
                <a:spcPct val="0"/>
              </a:spcBef>
              <a:buFont typeface="Arial"/>
              <a:buChar char="•"/>
            </a:pPr>
            <a:r>
              <a:rPr lang="en-US" sz="370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Scalabilité du pipeline</a:t>
            </a:r>
          </a:p>
          <a:p>
            <a:pPr algn="ctr" marL="800445" indent="-400223" lvl="1">
              <a:lnSpc>
                <a:spcPts val="5190"/>
              </a:lnSpc>
              <a:spcBef>
                <a:spcPct val="0"/>
              </a:spcBef>
              <a:buFont typeface="Arial"/>
              <a:buChar char="•"/>
            </a:pPr>
            <a:r>
              <a:rPr lang="en-US" sz="370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Diffusion des poids du modèle (broadcast TensorFlow)</a:t>
            </a:r>
          </a:p>
          <a:p>
            <a:pPr algn="ctr" marL="800445" indent="-400223" lvl="1">
              <a:lnSpc>
                <a:spcPts val="5190"/>
              </a:lnSpc>
              <a:spcBef>
                <a:spcPct val="0"/>
              </a:spcBef>
              <a:buFont typeface="Arial"/>
              <a:buChar char="•"/>
            </a:pPr>
            <a:r>
              <a:rPr lang="en-US" sz="370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Réduction de dimension (PCA en PySpark)</a:t>
            </a:r>
          </a:p>
          <a:p>
            <a:pPr algn="ctr" marL="800445" indent="-400223" lvl="1">
              <a:lnSpc>
                <a:spcPts val="5190"/>
              </a:lnSpc>
              <a:spcBef>
                <a:spcPct val="0"/>
              </a:spcBef>
              <a:buFont typeface="Arial"/>
              <a:buChar char="•"/>
            </a:pPr>
            <a:r>
              <a:rPr lang="en-US" sz="370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Respect du RGPD via des régions européennes</a:t>
            </a:r>
          </a:p>
          <a:p>
            <a:pPr algn="ctr" marL="800445" indent="-400223" lvl="1">
              <a:lnSpc>
                <a:spcPts val="5190"/>
              </a:lnSpc>
              <a:spcBef>
                <a:spcPct val="0"/>
              </a:spcBef>
              <a:buFont typeface="Arial"/>
              <a:buChar char="•"/>
            </a:pPr>
            <a:r>
              <a:rPr lang="en-US" sz="370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Maîtrise des coûts via gestion fine des ressources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123771">
            <a:off x="15152352" y="7300847"/>
            <a:ext cx="2895829" cy="1737498"/>
          </a:xfrm>
          <a:custGeom>
            <a:avLst/>
            <a:gdLst/>
            <a:ahLst/>
            <a:cxnLst/>
            <a:rect r="r" b="b" t="t" l="l"/>
            <a:pathLst>
              <a:path h="1737498" w="2895829">
                <a:moveTo>
                  <a:pt x="0" y="0"/>
                </a:moveTo>
                <a:lnTo>
                  <a:pt x="2895830" y="0"/>
                </a:lnTo>
                <a:lnTo>
                  <a:pt x="2895830" y="1737498"/>
                </a:lnTo>
                <a:lnTo>
                  <a:pt x="0" y="1737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2684711" y="648436"/>
            <a:ext cx="13639728" cy="92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b="true" sz="713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OBJECTIF AWS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731693" cy="2525146"/>
            <a:chOff x="0" y="0"/>
            <a:chExt cx="4443433" cy="568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3433" cy="568644"/>
            </a:xfrm>
            <a:custGeom>
              <a:avLst/>
              <a:gdLst/>
              <a:ahLst/>
              <a:cxnLst/>
              <a:rect r="r" b="b" t="t" l="l"/>
              <a:pathLst>
                <a:path h="568644" w="4443433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521544" y="7172780"/>
            <a:ext cx="2957787" cy="2624363"/>
          </a:xfrm>
          <a:custGeom>
            <a:avLst/>
            <a:gdLst/>
            <a:ahLst/>
            <a:cxnLst/>
            <a:rect r="r" b="b" t="t" l="l"/>
            <a:pathLst>
              <a:path h="2624363" w="2957787">
                <a:moveTo>
                  <a:pt x="0" y="0"/>
                </a:moveTo>
                <a:lnTo>
                  <a:pt x="2957786" y="0"/>
                </a:lnTo>
                <a:lnTo>
                  <a:pt x="2957786" y="2624363"/>
                </a:lnTo>
                <a:lnTo>
                  <a:pt x="0" y="2624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96562" y="648436"/>
            <a:ext cx="11494875" cy="92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b="true" sz="713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64329" y="3687173"/>
            <a:ext cx="12159343" cy="4008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8820" indent="-399410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Gestion des utilisateurs, rôles et permissions</a:t>
            </a:r>
          </a:p>
          <a:p>
            <a:pPr algn="ctr" marL="798820" indent="-399410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Contrôle de l’accès aux services (S3, EMR, etc.)</a:t>
            </a:r>
          </a:p>
          <a:p>
            <a:pPr algn="ctr" marL="798820" indent="-399410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Sécurité : chaque service accède uniquement aux ressources autorisées</a:t>
            </a:r>
          </a:p>
          <a:p>
            <a:pPr algn="ctr" marL="798820" indent="-399410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Exemple : autoriser EMR à lire les images depuis S3 sans exposer les identifiants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731693" cy="2525146"/>
            <a:chOff x="0" y="0"/>
            <a:chExt cx="4443433" cy="568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3433" cy="568644"/>
            </a:xfrm>
            <a:custGeom>
              <a:avLst/>
              <a:gdLst/>
              <a:ahLst/>
              <a:cxnLst/>
              <a:rect r="r" b="b" t="t" l="l"/>
              <a:pathLst>
                <a:path h="568644" w="4443433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235222" y="7424726"/>
            <a:ext cx="2178434" cy="2470389"/>
          </a:xfrm>
          <a:custGeom>
            <a:avLst/>
            <a:gdLst/>
            <a:ahLst/>
            <a:cxnLst/>
            <a:rect r="r" b="b" t="t" l="l"/>
            <a:pathLst>
              <a:path h="2470389" w="2178434">
                <a:moveTo>
                  <a:pt x="0" y="0"/>
                </a:moveTo>
                <a:lnTo>
                  <a:pt x="2178433" y="0"/>
                </a:lnTo>
                <a:lnTo>
                  <a:pt x="2178433" y="2470389"/>
                </a:lnTo>
                <a:lnTo>
                  <a:pt x="0" y="24703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84711" y="648436"/>
            <a:ext cx="13639728" cy="92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b="true" sz="713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41959" y="2915648"/>
            <a:ext cx="13604081" cy="6684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8820" indent="-399410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Stockage centralisé des images de fruits (format JPG/PNG)</a:t>
            </a:r>
          </a:p>
          <a:p>
            <a:pPr algn="ctr" marL="798820" indent="-399410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Accessible depuis EMR, TensorFlow, ou autres services AWS</a:t>
            </a:r>
          </a:p>
          <a:p>
            <a:pPr algn="ctr" marL="798820" indent="-399410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Haute disponibilité et durabilité des données</a:t>
            </a:r>
          </a:p>
          <a:p>
            <a:pPr algn="ctr" marL="798820" indent="-399410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Organisation en buckets (répertoires virtuels)</a:t>
            </a:r>
          </a:p>
          <a:p>
            <a:pPr algn="ctr" marL="798820" indent="-399410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Supporte de grands volumes (scalabilité automatique)</a:t>
            </a:r>
          </a:p>
          <a:p>
            <a:pPr algn="ctr" marL="798820" indent="-399410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Intégré avec IAM pour contrôler les accès (lecture/écriture)</a:t>
            </a:r>
          </a:p>
          <a:p>
            <a:pPr algn="ctr" marL="798820" indent="-399410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Utilisé pour stocker :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</a:t>
            </a: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Images brutes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-Données transformées (Parquet, CSV)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-Résultats de traitement (vecteurs, PCA, etc.)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731693" cy="2525146"/>
            <a:chOff x="0" y="0"/>
            <a:chExt cx="4443433" cy="568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3433" cy="568644"/>
            </a:xfrm>
            <a:custGeom>
              <a:avLst/>
              <a:gdLst/>
              <a:ahLst/>
              <a:cxnLst/>
              <a:rect r="r" b="b" t="t" l="l"/>
              <a:pathLst>
                <a:path h="568644" w="4443433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80412" y="2950385"/>
            <a:ext cx="15527175" cy="6307915"/>
          </a:xfrm>
          <a:custGeom>
            <a:avLst/>
            <a:gdLst/>
            <a:ahLst/>
            <a:cxnLst/>
            <a:rect r="r" b="b" t="t" l="l"/>
            <a:pathLst>
              <a:path h="6307915" w="15527175">
                <a:moveTo>
                  <a:pt x="0" y="0"/>
                </a:moveTo>
                <a:lnTo>
                  <a:pt x="15527176" y="0"/>
                </a:lnTo>
                <a:lnTo>
                  <a:pt x="15527176" y="6307915"/>
                </a:lnTo>
                <a:lnTo>
                  <a:pt x="0" y="6307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84711" y="648436"/>
            <a:ext cx="13639728" cy="92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b="true" sz="713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DA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61272" y="-620353"/>
            <a:ext cx="19731693" cy="2525146"/>
            <a:chOff x="0" y="0"/>
            <a:chExt cx="4443433" cy="5686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3433" cy="568644"/>
            </a:xfrm>
            <a:custGeom>
              <a:avLst/>
              <a:gdLst/>
              <a:ahLst/>
              <a:cxnLst/>
              <a:rect r="r" b="b" t="t" l="l"/>
              <a:pathLst>
                <a:path h="568644" w="4443433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96562" y="648436"/>
            <a:ext cx="11494875" cy="92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b="true" sz="713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88135" y="2684779"/>
            <a:ext cx="15111730" cy="6732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8820" indent="-399410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Service AWS pour le traitement Big Data distribué</a:t>
            </a:r>
          </a:p>
          <a:p>
            <a:pPr algn="ctr" marL="798820" indent="-399410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Basé sur un cluster de machines (EC2) configuré automatiquement</a:t>
            </a:r>
          </a:p>
          <a:p>
            <a:pPr algn="ctr" marL="798820" indent="-399410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Permet d’exécuter des scripts PySpark, Hadoop, Hive, etc.</a:t>
            </a:r>
          </a:p>
          <a:p>
            <a:pPr algn="ctr" marL="798820" indent="-399410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Utilisé pour traiter efficacement un grand volume d’images de fruits</a:t>
            </a:r>
          </a:p>
          <a:p>
            <a:pPr algn="ctr" marL="798820" indent="-399410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Intègre Spark pour le calcul distribué et TensorFlow pour l’inférence</a:t>
            </a:r>
          </a:p>
          <a:p>
            <a:pPr algn="ctr" marL="798820" indent="-399410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Scalable : ajout/suppression de nœuds selon les besoins</a:t>
            </a:r>
          </a:p>
          <a:p>
            <a:pPr algn="ctr" marL="798820" indent="-399410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Peut lire/écrire directement depuis S3</a:t>
            </a:r>
          </a:p>
          <a:p>
            <a:pPr algn="ctr" marL="798820" indent="-399410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Compatible avec IAM pour sécuriser les accès</a:t>
            </a:r>
          </a:p>
          <a:p>
            <a:pPr algn="ctr" marL="798820" indent="-399410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Doit être lancé dans une région européenne pour respecter le RGPD</a:t>
            </a:r>
          </a:p>
          <a:p>
            <a:pPr algn="ctr" marL="798820" indent="-399410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À arrêter après les traitements pour éviter des coûts inutiles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DAGWGTD64Cw</dc:identifier>
  <dcterms:modified xsi:type="dcterms:W3CDTF">2011-08-01T06:04:30Z</dcterms:modified>
  <cp:revision>1</cp:revision>
  <dc:title>CLASS PRESENTATION</dc:title>
</cp:coreProperties>
</file>