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Arimo" panose="020B0604020202020204" charset="0"/>
      <p:regular r:id="rId22"/>
    </p:embeddedFont>
    <p:embeddedFont>
      <p:font typeface="Open Sans" panose="020B0606030504020204" pitchFamily="34" charset="0"/>
      <p:regular r:id="rId23"/>
    </p:embeddedFont>
    <p:embeddedFont>
      <p:font typeface="Open Sans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298" y="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2285506" y="-4794432"/>
            <a:ext cx="22859012" cy="1758543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885565"/>
            <a:ext cx="16230600" cy="3609353"/>
            <a:chOff x="0" y="0"/>
            <a:chExt cx="365501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55013" cy="812800"/>
            </a:xfrm>
            <a:custGeom>
              <a:avLst/>
              <a:gdLst/>
              <a:ahLst/>
              <a:cxnLst/>
              <a:rect l="l" t="t" r="r" b="b"/>
              <a:pathLst>
                <a:path w="3655013" h="812800">
                  <a:moveTo>
                    <a:pt x="24327" y="0"/>
                  </a:moveTo>
                  <a:lnTo>
                    <a:pt x="3630686" y="0"/>
                  </a:lnTo>
                  <a:cubicBezTo>
                    <a:pt x="3644121" y="0"/>
                    <a:pt x="3655013" y="10891"/>
                    <a:pt x="3655013" y="24327"/>
                  </a:cubicBezTo>
                  <a:lnTo>
                    <a:pt x="3655013" y="788473"/>
                  </a:lnTo>
                  <a:cubicBezTo>
                    <a:pt x="3655013" y="801909"/>
                    <a:pt x="3644121" y="812800"/>
                    <a:pt x="3630686" y="812800"/>
                  </a:cubicBezTo>
                  <a:lnTo>
                    <a:pt x="24327" y="812800"/>
                  </a:lnTo>
                  <a:cubicBezTo>
                    <a:pt x="10891" y="812800"/>
                    <a:pt x="0" y="801909"/>
                    <a:pt x="0" y="7884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655013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780588" y="8722438"/>
            <a:ext cx="1507412" cy="1507412"/>
          </a:xfrm>
          <a:custGeom>
            <a:avLst/>
            <a:gdLst/>
            <a:ahLst/>
            <a:cxnLst/>
            <a:rect l="l" t="t" r="r" b="b"/>
            <a:pathLst>
              <a:path w="1507412" h="1507412">
                <a:moveTo>
                  <a:pt x="0" y="0"/>
                </a:moveTo>
                <a:lnTo>
                  <a:pt x="1507412" y="0"/>
                </a:lnTo>
                <a:lnTo>
                  <a:pt x="1507412" y="1507412"/>
                </a:lnTo>
                <a:lnTo>
                  <a:pt x="0" y="1507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1652563" y="2425253"/>
            <a:ext cx="14982874" cy="2396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2"/>
              </a:lnSpc>
            </a:pPr>
            <a:r>
              <a:rPr lang="en-US" sz="6894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CLASSIFIEZ AUTOMATIQUEMENT DES BIENS DE CONSOMMATION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983850" y="6167594"/>
            <a:ext cx="6320299" cy="1519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8"/>
              </a:lnSpc>
            </a:pPr>
            <a:r>
              <a:rPr lang="en-US" sz="4306">
                <a:solidFill>
                  <a:srgbClr val="31356E"/>
                </a:solidFill>
                <a:latin typeface="Arimo"/>
                <a:ea typeface="Arimo"/>
                <a:cs typeface="Arimo"/>
                <a:sym typeface="Arimo"/>
              </a:rPr>
              <a:t>OPENCLASSROOMS PROJET 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8724900"/>
            <a:ext cx="10647779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ETUDIANT : GUILLAUD OLIVIER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EXAMINATEUR : JEMAI ZIED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537207" y="9399944"/>
            <a:ext cx="3098231" cy="726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77"/>
              </a:lnSpc>
              <a:spcBef>
                <a:spcPct val="0"/>
              </a:spcBef>
            </a:pPr>
            <a:r>
              <a:rPr lang="en-US" sz="42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21/01/2025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856497" y="2487159"/>
            <a:ext cx="8161601" cy="6024748"/>
          </a:xfrm>
          <a:custGeom>
            <a:avLst/>
            <a:gdLst/>
            <a:ahLst/>
            <a:cxnLst/>
            <a:rect l="l" t="t" r="r" b="b"/>
            <a:pathLst>
              <a:path w="8161601" h="6024748">
                <a:moveTo>
                  <a:pt x="0" y="0"/>
                </a:moveTo>
                <a:lnTo>
                  <a:pt x="8161601" y="0"/>
                </a:lnTo>
                <a:lnTo>
                  <a:pt x="8161601" y="6024749"/>
                </a:lnTo>
                <a:lnTo>
                  <a:pt x="0" y="60247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242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BERT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5328" y="2420484"/>
            <a:ext cx="7138898" cy="4703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75"/>
              </a:lnSpc>
              <a:spcBef>
                <a:spcPct val="0"/>
              </a:spcBef>
            </a:pPr>
            <a:r>
              <a:rPr lang="en-US" sz="38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BERT --&gt; modèle NLP </a:t>
            </a:r>
          </a:p>
          <a:p>
            <a:pPr algn="ctr">
              <a:lnSpc>
                <a:spcPts val="5375"/>
              </a:lnSpc>
              <a:spcBef>
                <a:spcPct val="0"/>
              </a:spcBef>
            </a:pPr>
            <a:r>
              <a:rPr lang="en-US" sz="38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contexte des mots dans les deux directions</a:t>
            </a:r>
          </a:p>
          <a:p>
            <a:pPr algn="ctr">
              <a:lnSpc>
                <a:spcPts val="5375"/>
              </a:lnSpc>
              <a:spcBef>
                <a:spcPct val="0"/>
              </a:spcBef>
            </a:pPr>
            <a:r>
              <a:rPr lang="en-US" sz="38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pré-entraîné sur du texte en utilisant: </a:t>
            </a:r>
          </a:p>
          <a:p>
            <a:pPr algn="ctr">
              <a:lnSpc>
                <a:spcPts val="5375"/>
              </a:lnSpc>
              <a:spcBef>
                <a:spcPct val="0"/>
              </a:spcBef>
            </a:pPr>
            <a:r>
              <a:rPr lang="en-US" sz="38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Masked Language Model </a:t>
            </a:r>
          </a:p>
          <a:p>
            <a:pPr algn="ctr">
              <a:lnSpc>
                <a:spcPts val="5375"/>
              </a:lnSpc>
              <a:spcBef>
                <a:spcPct val="0"/>
              </a:spcBef>
            </a:pPr>
            <a:r>
              <a:rPr lang="en-US" sz="38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 la Next Sentence Prediction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82245" y="9054833"/>
            <a:ext cx="7123510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Adjusted Rand Index (ARI) : 0.29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SIFT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43227" y="3543031"/>
            <a:ext cx="17601546" cy="4646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Algorithme de détection et description de points clés dans une image.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Identifie des caractéristiques robustes sous différentes transformations.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Détection des extrema en espace d’échelle.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Localisation précise des points d’intérêt.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Attribution d’orientation pour assurer l’invariance à la rotation.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Génération de descripteurs robustes basés sur des histogrammes de gradients.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838983" y="2642334"/>
            <a:ext cx="3544013" cy="5906689"/>
          </a:xfrm>
          <a:custGeom>
            <a:avLst/>
            <a:gdLst/>
            <a:ahLst/>
            <a:cxnLst/>
            <a:rect l="l" t="t" r="r" b="b"/>
            <a:pathLst>
              <a:path w="3544013" h="5906689">
                <a:moveTo>
                  <a:pt x="0" y="0"/>
                </a:moveTo>
                <a:lnTo>
                  <a:pt x="3544014" y="0"/>
                </a:lnTo>
                <a:lnTo>
                  <a:pt x="3544014" y="5906689"/>
                </a:lnTo>
                <a:lnTo>
                  <a:pt x="0" y="5906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8656581" y="2663522"/>
            <a:ext cx="8287166" cy="5807473"/>
          </a:xfrm>
          <a:custGeom>
            <a:avLst/>
            <a:gdLst/>
            <a:ahLst/>
            <a:cxnLst/>
            <a:rect l="l" t="t" r="r" b="b"/>
            <a:pathLst>
              <a:path w="8287166" h="5807473">
                <a:moveTo>
                  <a:pt x="0" y="0"/>
                </a:moveTo>
                <a:lnTo>
                  <a:pt x="8287166" y="0"/>
                </a:lnTo>
                <a:lnTo>
                  <a:pt x="8287166" y="5807473"/>
                </a:lnTo>
                <a:lnTo>
                  <a:pt x="0" y="58074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6785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SIFT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67036" y="9105900"/>
            <a:ext cx="7953928" cy="646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Adjusted Rand Index (ARI) : -0.0002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CNN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6703" y="3773043"/>
            <a:ext cx="17294594" cy="2674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76"/>
              </a:lnSpc>
              <a:spcBef>
                <a:spcPct val="0"/>
              </a:spcBef>
            </a:pPr>
            <a:r>
              <a:rPr lang="en-US" sz="38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Réseau de neurones pour le traitement d’images.</a:t>
            </a:r>
          </a:p>
          <a:p>
            <a:pPr algn="ctr">
              <a:lnSpc>
                <a:spcPts val="5376"/>
              </a:lnSpc>
              <a:spcBef>
                <a:spcPct val="0"/>
              </a:spcBef>
            </a:pPr>
            <a:r>
              <a:rPr lang="en-US" sz="38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Couches clés : Convolution, ReLU, Pooling, Fully Connected.</a:t>
            </a:r>
          </a:p>
          <a:p>
            <a:pPr algn="ctr">
              <a:lnSpc>
                <a:spcPts val="5376"/>
              </a:lnSpc>
              <a:spcBef>
                <a:spcPct val="0"/>
              </a:spcBef>
            </a:pPr>
            <a:r>
              <a:rPr lang="en-US" sz="38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Utilisé pour : Reconnaissance d’images, segmentation, vision par ordinateur.</a:t>
            </a:r>
          </a:p>
          <a:p>
            <a:pPr algn="ctr">
              <a:lnSpc>
                <a:spcPts val="5376"/>
              </a:lnSpc>
              <a:spcBef>
                <a:spcPct val="0"/>
              </a:spcBef>
            </a:pPr>
            <a:r>
              <a:rPr lang="en-US" sz="38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Avantage : Apprend automatiquement les caractéristiques.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204889" y="2445264"/>
            <a:ext cx="7878223" cy="5987449"/>
          </a:xfrm>
          <a:custGeom>
            <a:avLst/>
            <a:gdLst/>
            <a:ahLst/>
            <a:cxnLst/>
            <a:rect l="l" t="t" r="r" b="b"/>
            <a:pathLst>
              <a:path w="7878223" h="5987449">
                <a:moveTo>
                  <a:pt x="0" y="0"/>
                </a:moveTo>
                <a:lnTo>
                  <a:pt x="7878222" y="0"/>
                </a:lnTo>
                <a:lnTo>
                  <a:pt x="7878222" y="5987449"/>
                </a:lnTo>
                <a:lnTo>
                  <a:pt x="0" y="59874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5204889" y="2445264"/>
            <a:ext cx="7878223" cy="5987449"/>
          </a:xfrm>
          <a:custGeom>
            <a:avLst/>
            <a:gdLst/>
            <a:ahLst/>
            <a:cxnLst/>
            <a:rect l="l" t="t" r="r" b="b"/>
            <a:pathLst>
              <a:path w="7878223" h="5987449">
                <a:moveTo>
                  <a:pt x="0" y="0"/>
                </a:moveTo>
                <a:lnTo>
                  <a:pt x="7878222" y="0"/>
                </a:lnTo>
                <a:lnTo>
                  <a:pt x="7878222" y="5987449"/>
                </a:lnTo>
                <a:lnTo>
                  <a:pt x="0" y="59874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CNN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46999" y="8896985"/>
            <a:ext cx="11194002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Adjusted Rand Index (ARI) des features CNN : 0.40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146465" y="648436"/>
            <a:ext cx="12716219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CLASSIFICATION SUPERVISÉ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7047633"/>
            <a:ext cx="18288000" cy="1394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2"/>
              </a:lnSpc>
              <a:spcBef>
                <a:spcPct val="0"/>
              </a:spcBef>
            </a:pPr>
            <a:r>
              <a:rPr lang="en-US" sz="398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'Baby Care', 'Beauty and Personal Care', 'Computers', 'Home Decor &amp; Festive Needs', 'Home Furnishing', 'Kitchen &amp; Dining', 'Watches'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55074" y="6024961"/>
            <a:ext cx="9699002" cy="689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0868" lvl="1" indent="-430434" algn="ctr">
              <a:lnSpc>
                <a:spcPts val="5582"/>
              </a:lnSpc>
              <a:spcBef>
                <a:spcPct val="0"/>
              </a:spcBef>
              <a:buFont typeface="Arial"/>
              <a:buChar char="•"/>
            </a:pPr>
            <a:r>
              <a:rPr lang="en-US" sz="398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Ajout des images dans des catégories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60786" y="2569918"/>
            <a:ext cx="8966427" cy="689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0868" lvl="1" indent="-430434" algn="ctr">
              <a:lnSpc>
                <a:spcPts val="5582"/>
              </a:lnSpc>
              <a:spcBef>
                <a:spcPct val="0"/>
              </a:spcBef>
              <a:buFont typeface="Arial"/>
              <a:buChar char="•"/>
            </a:pPr>
            <a:r>
              <a:rPr lang="en-US" sz="398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Création des train/test (ratio 75/25) 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04950" y="3592590"/>
            <a:ext cx="7746558" cy="2098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2"/>
              </a:lnSpc>
            </a:pPr>
            <a:r>
              <a:rPr lang="en-US" sz="398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787 images déplacées vers train</a:t>
            </a:r>
          </a:p>
          <a:p>
            <a:pPr algn="ctr">
              <a:lnSpc>
                <a:spcPts val="5582"/>
              </a:lnSpc>
            </a:pPr>
            <a:r>
              <a:rPr lang="en-US" sz="398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263 images déplacées vers test</a:t>
            </a:r>
          </a:p>
          <a:p>
            <a:pPr algn="ctr">
              <a:lnSpc>
                <a:spcPts val="5582"/>
              </a:lnSpc>
              <a:spcBef>
                <a:spcPct val="0"/>
              </a:spcBef>
            </a:pPr>
            <a:endParaRPr lang="en-US" sz="3987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544678" y="2252649"/>
            <a:ext cx="9240502" cy="7808224"/>
          </a:xfrm>
          <a:custGeom>
            <a:avLst/>
            <a:gdLst/>
            <a:ahLst/>
            <a:cxnLst/>
            <a:rect l="l" t="t" r="r" b="b"/>
            <a:pathLst>
              <a:path w="9240502" h="7808224">
                <a:moveTo>
                  <a:pt x="0" y="0"/>
                </a:moveTo>
                <a:lnTo>
                  <a:pt x="9240502" y="0"/>
                </a:lnTo>
                <a:lnTo>
                  <a:pt x="9240502" y="7808224"/>
                </a:lnTo>
                <a:lnTo>
                  <a:pt x="0" y="7808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270218" y="648436"/>
            <a:ext cx="11789423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ARCHITECTURE D'UN CNN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107260" y="3026062"/>
            <a:ext cx="14794629" cy="6232238"/>
          </a:xfrm>
          <a:custGeom>
            <a:avLst/>
            <a:gdLst/>
            <a:ahLst/>
            <a:cxnLst/>
            <a:rect l="l" t="t" r="r" b="b"/>
            <a:pathLst>
              <a:path w="14794629" h="6232238">
                <a:moveTo>
                  <a:pt x="0" y="0"/>
                </a:moveTo>
                <a:lnTo>
                  <a:pt x="14794629" y="0"/>
                </a:lnTo>
                <a:lnTo>
                  <a:pt x="14794629" y="6232238"/>
                </a:lnTo>
                <a:lnTo>
                  <a:pt x="0" y="623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057455" y="648436"/>
            <a:ext cx="12894239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COURBES D’APPRENTISSAGE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60879" y="549203"/>
            <a:ext cx="16566242" cy="178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DÉROULÉ DE L’API</a:t>
            </a:r>
          </a:p>
          <a:p>
            <a:pPr algn="ctr">
              <a:lnSpc>
                <a:spcPts val="6853"/>
              </a:lnSpc>
            </a:pPr>
            <a:endParaRPr lang="en-US" sz="713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050186" y="2274191"/>
            <a:ext cx="6123129" cy="743463"/>
            <a:chOff x="0" y="0"/>
            <a:chExt cx="8164173" cy="99128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8164173" cy="991284"/>
              <a:chOff x="0" y="0"/>
              <a:chExt cx="1485990" cy="180427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485990" cy="180427"/>
              </a:xfrm>
              <a:custGeom>
                <a:avLst/>
                <a:gdLst/>
                <a:ahLst/>
                <a:cxnLst/>
                <a:rect l="l" t="t" r="r" b="b"/>
                <a:pathLst>
                  <a:path w="1485990" h="180427">
                    <a:moveTo>
                      <a:pt x="59835" y="0"/>
                    </a:moveTo>
                    <a:lnTo>
                      <a:pt x="1426155" y="0"/>
                    </a:lnTo>
                    <a:cubicBezTo>
                      <a:pt x="1459201" y="0"/>
                      <a:pt x="1485990" y="26789"/>
                      <a:pt x="1485990" y="59835"/>
                    </a:cubicBezTo>
                    <a:lnTo>
                      <a:pt x="1485990" y="120592"/>
                    </a:lnTo>
                    <a:cubicBezTo>
                      <a:pt x="1485990" y="153638"/>
                      <a:pt x="1459201" y="180427"/>
                      <a:pt x="1426155" y="180427"/>
                    </a:cubicBezTo>
                    <a:lnTo>
                      <a:pt x="59835" y="180427"/>
                    </a:lnTo>
                    <a:cubicBezTo>
                      <a:pt x="26789" y="180427"/>
                      <a:pt x="0" y="153638"/>
                      <a:pt x="0" y="120592"/>
                    </a:cubicBezTo>
                    <a:lnTo>
                      <a:pt x="0" y="59835"/>
                    </a:lnTo>
                    <a:cubicBezTo>
                      <a:pt x="0" y="26789"/>
                      <a:pt x="26789" y="0"/>
                      <a:pt x="59835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95250"/>
                <a:ext cx="1485990" cy="2756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254478" y="-85725"/>
              <a:ext cx="7655217" cy="771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8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181463" y="2318672"/>
            <a:ext cx="5924999" cy="645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75"/>
              </a:lnSpc>
              <a:spcBef>
                <a:spcPct val="0"/>
              </a:spcBef>
            </a:pPr>
            <a:r>
              <a:rPr lang="en-US" sz="383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CONTEXTE DU PROJET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214610" y="3541529"/>
            <a:ext cx="10555377" cy="743463"/>
            <a:chOff x="0" y="0"/>
            <a:chExt cx="14073836" cy="991284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4073836" cy="991284"/>
              <a:chOff x="0" y="0"/>
              <a:chExt cx="2561629" cy="180427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561629" cy="180427"/>
              </a:xfrm>
              <a:custGeom>
                <a:avLst/>
                <a:gdLst/>
                <a:ahLst/>
                <a:cxnLst/>
                <a:rect l="l" t="t" r="r" b="b"/>
                <a:pathLst>
                  <a:path w="2561629" h="180427">
                    <a:moveTo>
                      <a:pt x="34710" y="0"/>
                    </a:moveTo>
                    <a:lnTo>
                      <a:pt x="2526919" y="0"/>
                    </a:lnTo>
                    <a:cubicBezTo>
                      <a:pt x="2536124" y="0"/>
                      <a:pt x="2544953" y="3657"/>
                      <a:pt x="2551462" y="10166"/>
                    </a:cubicBezTo>
                    <a:cubicBezTo>
                      <a:pt x="2557972" y="16676"/>
                      <a:pt x="2561629" y="25504"/>
                      <a:pt x="2561629" y="34710"/>
                    </a:cubicBezTo>
                    <a:lnTo>
                      <a:pt x="2561629" y="145717"/>
                    </a:lnTo>
                    <a:cubicBezTo>
                      <a:pt x="2561629" y="164887"/>
                      <a:pt x="2546088" y="180427"/>
                      <a:pt x="2526919" y="180427"/>
                    </a:cubicBezTo>
                    <a:lnTo>
                      <a:pt x="34710" y="180427"/>
                    </a:lnTo>
                    <a:cubicBezTo>
                      <a:pt x="15540" y="180427"/>
                      <a:pt x="0" y="164887"/>
                      <a:pt x="0" y="145717"/>
                    </a:cubicBezTo>
                    <a:lnTo>
                      <a:pt x="0" y="34710"/>
                    </a:lnTo>
                    <a:cubicBezTo>
                      <a:pt x="0" y="15540"/>
                      <a:pt x="15540" y="0"/>
                      <a:pt x="34710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95250"/>
                <a:ext cx="2561629" cy="2756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438683" y="-85725"/>
              <a:ext cx="13196471" cy="771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8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353417" y="3599006"/>
            <a:ext cx="10302309" cy="645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75"/>
              </a:lnSpc>
              <a:spcBef>
                <a:spcPct val="0"/>
              </a:spcBef>
            </a:pPr>
            <a:r>
              <a:rPr lang="en-US" sz="383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RÉCUPÉRATION DES DONNÉES VIA L'API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5761353" y="4806085"/>
            <a:ext cx="6848104" cy="743463"/>
            <a:chOff x="0" y="0"/>
            <a:chExt cx="9130806" cy="991284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9130806" cy="991284"/>
              <a:chOff x="0" y="0"/>
              <a:chExt cx="1661930" cy="180427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661930" cy="180427"/>
              </a:xfrm>
              <a:custGeom>
                <a:avLst/>
                <a:gdLst/>
                <a:ahLst/>
                <a:cxnLst/>
                <a:rect l="l" t="t" r="r" b="b"/>
                <a:pathLst>
                  <a:path w="1661930" h="180427">
                    <a:moveTo>
                      <a:pt x="53501" y="0"/>
                    </a:moveTo>
                    <a:lnTo>
                      <a:pt x="1608430" y="0"/>
                    </a:lnTo>
                    <a:cubicBezTo>
                      <a:pt x="1622619" y="0"/>
                      <a:pt x="1636227" y="5637"/>
                      <a:pt x="1646260" y="15670"/>
                    </a:cubicBezTo>
                    <a:cubicBezTo>
                      <a:pt x="1656294" y="25703"/>
                      <a:pt x="1661930" y="39312"/>
                      <a:pt x="1661930" y="53501"/>
                    </a:cubicBezTo>
                    <a:lnTo>
                      <a:pt x="1661930" y="126926"/>
                    </a:lnTo>
                    <a:cubicBezTo>
                      <a:pt x="1661930" y="156474"/>
                      <a:pt x="1637977" y="180427"/>
                      <a:pt x="1608430" y="180427"/>
                    </a:cubicBezTo>
                    <a:lnTo>
                      <a:pt x="53501" y="180427"/>
                    </a:lnTo>
                    <a:cubicBezTo>
                      <a:pt x="23953" y="180427"/>
                      <a:pt x="0" y="156474"/>
                      <a:pt x="0" y="126926"/>
                    </a:cubicBezTo>
                    <a:lnTo>
                      <a:pt x="0" y="53501"/>
                    </a:lnTo>
                    <a:cubicBezTo>
                      <a:pt x="0" y="23953"/>
                      <a:pt x="23953" y="0"/>
                      <a:pt x="53501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95250"/>
                <a:ext cx="1661930" cy="2756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284608" y="-85725"/>
              <a:ext cx="8561590" cy="771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8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5903749" y="4855100"/>
            <a:ext cx="6416002" cy="645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75"/>
              </a:lnSpc>
              <a:spcBef>
                <a:spcPct val="0"/>
              </a:spcBef>
            </a:pPr>
            <a:r>
              <a:rPr lang="en-US" sz="383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FILTRAGE DES DONNÉES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3146621" y="6073423"/>
            <a:ext cx="12715907" cy="743463"/>
            <a:chOff x="0" y="0"/>
            <a:chExt cx="16954542" cy="991284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16954542" cy="991284"/>
              <a:chOff x="0" y="0"/>
              <a:chExt cx="3085956" cy="180427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3085956" cy="180427"/>
              </a:xfrm>
              <a:custGeom>
                <a:avLst/>
                <a:gdLst/>
                <a:ahLst/>
                <a:cxnLst/>
                <a:rect l="l" t="t" r="r" b="b"/>
                <a:pathLst>
                  <a:path w="3085956" h="180427">
                    <a:moveTo>
                      <a:pt x="28813" y="0"/>
                    </a:moveTo>
                    <a:lnTo>
                      <a:pt x="3057144" y="0"/>
                    </a:lnTo>
                    <a:cubicBezTo>
                      <a:pt x="3073057" y="0"/>
                      <a:pt x="3085956" y="12900"/>
                      <a:pt x="3085956" y="28813"/>
                    </a:cubicBezTo>
                    <a:lnTo>
                      <a:pt x="3085956" y="151614"/>
                    </a:lnTo>
                    <a:cubicBezTo>
                      <a:pt x="3085956" y="167527"/>
                      <a:pt x="3073057" y="180427"/>
                      <a:pt x="3057144" y="180427"/>
                    </a:cubicBezTo>
                    <a:lnTo>
                      <a:pt x="28813" y="180427"/>
                    </a:lnTo>
                    <a:cubicBezTo>
                      <a:pt x="12900" y="180427"/>
                      <a:pt x="0" y="167527"/>
                      <a:pt x="0" y="151614"/>
                    </a:cubicBezTo>
                    <a:lnTo>
                      <a:pt x="0" y="28813"/>
                    </a:lnTo>
                    <a:cubicBezTo>
                      <a:pt x="0" y="12900"/>
                      <a:pt x="12900" y="0"/>
                      <a:pt x="28813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0" y="-95250"/>
                <a:ext cx="3085956" cy="2756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528474" y="-85725"/>
              <a:ext cx="15897594" cy="771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8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3363130" y="6106602"/>
            <a:ext cx="12282885" cy="645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75"/>
              </a:lnSpc>
              <a:spcBef>
                <a:spcPct val="0"/>
              </a:spcBef>
            </a:pPr>
            <a:r>
              <a:rPr lang="en-US" sz="383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4. LIMITATION ET STRUCTURATION DES RÉSULTATS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5761353" y="7340761"/>
            <a:ext cx="6700795" cy="743463"/>
            <a:chOff x="0" y="0"/>
            <a:chExt cx="8934394" cy="991284"/>
          </a:xfrm>
        </p:grpSpPr>
        <p:grpSp>
          <p:nvGrpSpPr>
            <p:cNvPr id="31" name="Group 31"/>
            <p:cNvGrpSpPr/>
            <p:nvPr/>
          </p:nvGrpSpPr>
          <p:grpSpPr>
            <a:xfrm>
              <a:off x="0" y="0"/>
              <a:ext cx="8934394" cy="991284"/>
              <a:chOff x="0" y="0"/>
              <a:chExt cx="1626181" cy="180427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1626181" cy="180427"/>
              </a:xfrm>
              <a:custGeom>
                <a:avLst/>
                <a:gdLst/>
                <a:ahLst/>
                <a:cxnLst/>
                <a:rect l="l" t="t" r="r" b="b"/>
                <a:pathLst>
                  <a:path w="1626181" h="180427">
                    <a:moveTo>
                      <a:pt x="54677" y="0"/>
                    </a:moveTo>
                    <a:lnTo>
                      <a:pt x="1571504" y="0"/>
                    </a:lnTo>
                    <a:cubicBezTo>
                      <a:pt x="1601701" y="0"/>
                      <a:pt x="1626181" y="24480"/>
                      <a:pt x="1626181" y="54677"/>
                    </a:cubicBezTo>
                    <a:lnTo>
                      <a:pt x="1626181" y="125750"/>
                    </a:lnTo>
                    <a:cubicBezTo>
                      <a:pt x="1626181" y="155947"/>
                      <a:pt x="1601701" y="180427"/>
                      <a:pt x="1571504" y="180427"/>
                    </a:cubicBezTo>
                    <a:lnTo>
                      <a:pt x="54677" y="180427"/>
                    </a:lnTo>
                    <a:cubicBezTo>
                      <a:pt x="24480" y="180427"/>
                      <a:pt x="0" y="155947"/>
                      <a:pt x="0" y="125750"/>
                    </a:cubicBezTo>
                    <a:lnTo>
                      <a:pt x="0" y="54677"/>
                    </a:lnTo>
                    <a:cubicBezTo>
                      <a:pt x="0" y="24480"/>
                      <a:pt x="24480" y="0"/>
                      <a:pt x="5467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0" y="-95250"/>
                <a:ext cx="1626181" cy="2756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4" name="TextBox 34"/>
            <p:cNvSpPr txBox="1"/>
            <p:nvPr/>
          </p:nvSpPr>
          <p:spPr>
            <a:xfrm>
              <a:off x="278486" y="-85725"/>
              <a:ext cx="8377422" cy="771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8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5987546" y="7387187"/>
            <a:ext cx="6312835" cy="645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75"/>
              </a:lnSpc>
              <a:spcBef>
                <a:spcPct val="0"/>
              </a:spcBef>
            </a:pPr>
            <a:r>
              <a:rPr lang="en-US" sz="383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5. EXPORT DES RÉSULTATS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5979999" y="8599754"/>
            <a:ext cx="6328002" cy="743463"/>
            <a:chOff x="0" y="0"/>
            <a:chExt cx="8437336" cy="991284"/>
          </a:xfrm>
        </p:grpSpPr>
        <p:grpSp>
          <p:nvGrpSpPr>
            <p:cNvPr id="37" name="Group 37"/>
            <p:cNvGrpSpPr/>
            <p:nvPr/>
          </p:nvGrpSpPr>
          <p:grpSpPr>
            <a:xfrm>
              <a:off x="0" y="0"/>
              <a:ext cx="8437336" cy="991284"/>
              <a:chOff x="0" y="0"/>
              <a:chExt cx="1535709" cy="180427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1535709" cy="180427"/>
              </a:xfrm>
              <a:custGeom>
                <a:avLst/>
                <a:gdLst/>
                <a:ahLst/>
                <a:cxnLst/>
                <a:rect l="l" t="t" r="r" b="b"/>
                <a:pathLst>
                  <a:path w="1535709" h="180427">
                    <a:moveTo>
                      <a:pt x="57898" y="0"/>
                    </a:moveTo>
                    <a:lnTo>
                      <a:pt x="1477811" y="0"/>
                    </a:lnTo>
                    <a:cubicBezTo>
                      <a:pt x="1509788" y="0"/>
                      <a:pt x="1535709" y="25922"/>
                      <a:pt x="1535709" y="57898"/>
                    </a:cubicBezTo>
                    <a:lnTo>
                      <a:pt x="1535709" y="122529"/>
                    </a:lnTo>
                    <a:cubicBezTo>
                      <a:pt x="1535709" y="154505"/>
                      <a:pt x="1509788" y="180427"/>
                      <a:pt x="1477811" y="180427"/>
                    </a:cubicBezTo>
                    <a:lnTo>
                      <a:pt x="57898" y="180427"/>
                    </a:lnTo>
                    <a:cubicBezTo>
                      <a:pt x="25922" y="180427"/>
                      <a:pt x="0" y="154505"/>
                      <a:pt x="0" y="122529"/>
                    </a:cubicBezTo>
                    <a:lnTo>
                      <a:pt x="0" y="57898"/>
                    </a:lnTo>
                    <a:cubicBezTo>
                      <a:pt x="0" y="25922"/>
                      <a:pt x="25922" y="0"/>
                      <a:pt x="57898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0" y="-95250"/>
                <a:ext cx="1535709" cy="2756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262992" y="-85725"/>
              <a:ext cx="7911351" cy="771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8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6136283" y="8648769"/>
            <a:ext cx="6015360" cy="645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75"/>
              </a:lnSpc>
              <a:spcBef>
                <a:spcPct val="0"/>
              </a:spcBef>
            </a:pPr>
            <a:r>
              <a:rPr lang="en-US" sz="383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6. GESTION DES ERREURS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14350" y="3821598"/>
            <a:ext cx="17259300" cy="4055936"/>
          </a:xfrm>
          <a:custGeom>
            <a:avLst/>
            <a:gdLst/>
            <a:ahLst/>
            <a:cxnLst/>
            <a:rect l="l" t="t" r="r" b="b"/>
            <a:pathLst>
              <a:path w="17259300" h="4055936">
                <a:moveTo>
                  <a:pt x="0" y="0"/>
                </a:moveTo>
                <a:lnTo>
                  <a:pt x="17259300" y="0"/>
                </a:lnTo>
                <a:lnTo>
                  <a:pt x="17259300" y="4055935"/>
                </a:lnTo>
                <a:lnTo>
                  <a:pt x="0" y="4055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2528015" y="648436"/>
            <a:ext cx="13953120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 DE L’API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163" y="284226"/>
            <a:ext cx="9264014" cy="9259252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3098692" y="5810616"/>
            <a:ext cx="4235501" cy="4114800"/>
          </a:xfrm>
          <a:custGeom>
            <a:avLst/>
            <a:gdLst/>
            <a:ahLst/>
            <a:cxnLst/>
            <a:rect l="l" t="t" r="r" b="b"/>
            <a:pathLst>
              <a:path w="4235501" h="4114800">
                <a:moveTo>
                  <a:pt x="0" y="0"/>
                </a:moveTo>
                <a:lnTo>
                  <a:pt x="4235501" y="0"/>
                </a:lnTo>
                <a:lnTo>
                  <a:pt x="42355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2857529" y="479123"/>
            <a:ext cx="12572941" cy="1278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53"/>
              </a:lnSpc>
            </a:pPr>
            <a:r>
              <a:rPr lang="en-US" sz="9201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Sommaire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2701925"/>
            <a:ext cx="1798098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1ÈRE PARTIE  : PRESENTATION DU JEU DE DONNÉES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2131084" y="4279900"/>
            <a:ext cx="18032581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2ÈME PARTIE : ÉTUDE DE FAISABILITÉ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284162" y="5857875"/>
            <a:ext cx="12881544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3ÈME PARTIE : RÉSULTATS DE LA CLASSIFICATION SUPERVISÉE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783139" y="8321675"/>
            <a:ext cx="15778618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4ÈME PARTIE : PRÉSENTATION DE L’API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528008" y="648436"/>
            <a:ext cx="11273842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332662"/>
            <a:ext cx="18288000" cy="3545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5"/>
              </a:lnSpc>
            </a:pPr>
            <a:r>
              <a:rPr lang="en-US" sz="40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 cours de ce projet, on peut concluire  que les techiniques de classification avancées conne Universal Sentence Encoder et CNN offrait de meilleurs résultat que les classiques.</a:t>
            </a:r>
          </a:p>
          <a:p>
            <a:pPr algn="ctr">
              <a:lnSpc>
                <a:spcPts val="5655"/>
              </a:lnSpc>
              <a:spcBef>
                <a:spcPct val="0"/>
              </a:spcBef>
            </a:pPr>
            <a:r>
              <a:rPr lang="en-US" sz="40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 plus pour le CNN que ce soit en supervisé on en non supervisé, la classification est réalisable.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344569" cy="4848731"/>
            <a:chOff x="0" y="0"/>
            <a:chExt cx="4356256" cy="10918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56255" cy="1091899"/>
            </a:xfrm>
            <a:custGeom>
              <a:avLst/>
              <a:gdLst/>
              <a:ahLst/>
              <a:cxnLst/>
              <a:rect l="l" t="t" r="r" b="b"/>
              <a:pathLst>
                <a:path w="4356255" h="1091899">
                  <a:moveTo>
                    <a:pt x="0" y="0"/>
                  </a:moveTo>
                  <a:lnTo>
                    <a:pt x="4356255" y="0"/>
                  </a:lnTo>
                  <a:lnTo>
                    <a:pt x="4356255" y="1091899"/>
                  </a:lnTo>
                  <a:lnTo>
                    <a:pt x="0" y="1091899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56256" cy="1139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838075" y="1804012"/>
            <a:ext cx="4449925" cy="2273507"/>
          </a:xfrm>
          <a:custGeom>
            <a:avLst/>
            <a:gdLst/>
            <a:ahLst/>
            <a:cxnLst/>
            <a:rect l="l" t="t" r="r" b="b"/>
            <a:pathLst>
              <a:path w="4449925" h="2273507">
                <a:moveTo>
                  <a:pt x="0" y="0"/>
                </a:moveTo>
                <a:lnTo>
                  <a:pt x="4449925" y="0"/>
                </a:lnTo>
                <a:lnTo>
                  <a:pt x="4449925" y="2273507"/>
                </a:lnTo>
                <a:lnTo>
                  <a:pt x="0" y="227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66155" y="5953951"/>
            <a:ext cx="3119767" cy="4114800"/>
          </a:xfrm>
          <a:custGeom>
            <a:avLst/>
            <a:gdLst/>
            <a:ahLst/>
            <a:cxnLst/>
            <a:rect l="l" t="t" r="r" b="b"/>
            <a:pathLst>
              <a:path w="3119767" h="4114800">
                <a:moveTo>
                  <a:pt x="0" y="0"/>
                </a:moveTo>
                <a:lnTo>
                  <a:pt x="3119767" y="0"/>
                </a:lnTo>
                <a:lnTo>
                  <a:pt x="31197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1028700" y="647907"/>
            <a:ext cx="16230600" cy="265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- Place de marché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- Moteur de classification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- Texte + Image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85922" y="5366576"/>
            <a:ext cx="13509935" cy="353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Objectif : Réaliser une étude de faisabilité d'un moteur de classification automatique d’articles, en utilisant leur image et leur description sur le jeu de données d'articles disponible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01747" y="-462868"/>
            <a:ext cx="9246124" cy="11212735"/>
            <a:chOff x="0" y="0"/>
            <a:chExt cx="2082160" cy="25250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82160" cy="2525026"/>
            </a:xfrm>
            <a:custGeom>
              <a:avLst/>
              <a:gdLst/>
              <a:ahLst/>
              <a:cxnLst/>
              <a:rect l="l" t="t" r="r" b="b"/>
              <a:pathLst>
                <a:path w="2082160" h="2525026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50687" y="6003007"/>
            <a:ext cx="2838110" cy="4114800"/>
          </a:xfrm>
          <a:custGeom>
            <a:avLst/>
            <a:gdLst/>
            <a:ahLst/>
            <a:cxnLst/>
            <a:rect l="l" t="t" r="r" b="b"/>
            <a:pathLst>
              <a:path w="2838110" h="4114800">
                <a:moveTo>
                  <a:pt x="0" y="0"/>
                </a:moveTo>
                <a:lnTo>
                  <a:pt x="2838110" y="0"/>
                </a:lnTo>
                <a:lnTo>
                  <a:pt x="28381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9144000" y="1671629"/>
            <a:ext cx="7605157" cy="2096612"/>
            <a:chOff x="0" y="0"/>
            <a:chExt cx="10140209" cy="2795483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0140209" cy="2795483"/>
              <a:chOff x="0" y="0"/>
              <a:chExt cx="1712626" cy="47214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12626" cy="472142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472142">
                    <a:moveTo>
                      <a:pt x="51917" y="0"/>
                    </a:moveTo>
                    <a:lnTo>
                      <a:pt x="1660709" y="0"/>
                    </a:lnTo>
                    <a:cubicBezTo>
                      <a:pt x="1689382" y="0"/>
                      <a:pt x="1712626" y="23244"/>
                      <a:pt x="1712626" y="51917"/>
                    </a:cubicBezTo>
                    <a:lnTo>
                      <a:pt x="1712626" y="420225"/>
                    </a:lnTo>
                    <a:cubicBezTo>
                      <a:pt x="1712626" y="448898"/>
                      <a:pt x="1689382" y="472142"/>
                      <a:pt x="1660709" y="472142"/>
                    </a:cubicBezTo>
                    <a:lnTo>
                      <a:pt x="51917" y="472142"/>
                    </a:lnTo>
                    <a:cubicBezTo>
                      <a:pt x="23244" y="472142"/>
                      <a:pt x="0" y="448898"/>
                      <a:pt x="0" y="420225"/>
                    </a:cubicBezTo>
                    <a:lnTo>
                      <a:pt x="0" y="51917"/>
                    </a:lnTo>
                    <a:cubicBezTo>
                      <a:pt x="0" y="23244"/>
                      <a:pt x="23244" y="0"/>
                      <a:pt x="5191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95250"/>
                <a:ext cx="1712626" cy="5673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316071" y="-95250"/>
              <a:ext cx="9508067" cy="25613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56"/>
                </a:lnSpc>
              </a:pPr>
              <a:r>
                <a:rPr lang="en-US" sz="368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2 fichiers :</a:t>
              </a:r>
            </a:p>
            <a:p>
              <a:pPr marL="795222" lvl="1" indent="-397611" algn="ctr">
                <a:lnSpc>
                  <a:spcPts val="5156"/>
                </a:lnSpc>
                <a:buFont typeface="Arial"/>
                <a:buChar char="•"/>
              </a:pPr>
              <a:r>
                <a:rPr lang="en-US" sz="368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Un fichier texte</a:t>
              </a:r>
            </a:p>
            <a:p>
              <a:pPr marL="795222" lvl="1" indent="-397611" algn="ctr">
                <a:lnSpc>
                  <a:spcPts val="515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68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Un fichier composé d’image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44000" y="5365151"/>
            <a:ext cx="7605157" cy="1685832"/>
            <a:chOff x="0" y="0"/>
            <a:chExt cx="10140209" cy="2247776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0140209" cy="2247776"/>
              <a:chOff x="0" y="0"/>
              <a:chExt cx="1712626" cy="379637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712626" cy="379637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379637">
                    <a:moveTo>
                      <a:pt x="51917" y="0"/>
                    </a:moveTo>
                    <a:lnTo>
                      <a:pt x="1660709" y="0"/>
                    </a:lnTo>
                    <a:cubicBezTo>
                      <a:pt x="1689382" y="0"/>
                      <a:pt x="1712626" y="23244"/>
                      <a:pt x="1712626" y="51917"/>
                    </a:cubicBezTo>
                    <a:lnTo>
                      <a:pt x="1712626" y="327720"/>
                    </a:lnTo>
                    <a:cubicBezTo>
                      <a:pt x="1712626" y="356393"/>
                      <a:pt x="1689382" y="379637"/>
                      <a:pt x="1660709" y="379637"/>
                    </a:cubicBezTo>
                    <a:lnTo>
                      <a:pt x="51917" y="379637"/>
                    </a:lnTo>
                    <a:cubicBezTo>
                      <a:pt x="23244" y="379637"/>
                      <a:pt x="0" y="356393"/>
                      <a:pt x="0" y="327720"/>
                    </a:cubicBezTo>
                    <a:lnTo>
                      <a:pt x="0" y="51917"/>
                    </a:lnTo>
                    <a:cubicBezTo>
                      <a:pt x="0" y="23244"/>
                      <a:pt x="23244" y="0"/>
                      <a:pt x="5191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95250"/>
                <a:ext cx="1712626" cy="47488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212107"/>
              <a:ext cx="10140209" cy="1722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Comment faire en sorte de filtrer ce dataset ?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15571459" y="7322543"/>
            <a:ext cx="2355396" cy="2964457"/>
          </a:xfrm>
          <a:custGeom>
            <a:avLst/>
            <a:gdLst/>
            <a:ahLst/>
            <a:cxnLst/>
            <a:rect l="l" t="t" r="r" b="b"/>
            <a:pathLst>
              <a:path w="2355396" h="2964457">
                <a:moveTo>
                  <a:pt x="0" y="0"/>
                </a:moveTo>
                <a:lnTo>
                  <a:pt x="2355396" y="0"/>
                </a:lnTo>
                <a:lnTo>
                  <a:pt x="2355396" y="2964457"/>
                </a:lnTo>
                <a:lnTo>
                  <a:pt x="0" y="29644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7" name="TextBox 17"/>
          <p:cNvSpPr txBox="1"/>
          <p:nvPr/>
        </p:nvSpPr>
        <p:spPr>
          <a:xfrm>
            <a:off x="-1173388" y="2467244"/>
            <a:ext cx="10645369" cy="2897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JEUX DE DONNÉES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684711" y="648436"/>
            <a:ext cx="13639728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PRÉSENTATION DES FICHIERS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47540" y="3805451"/>
            <a:ext cx="9392920" cy="649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09" lvl="1" indent="-410205" algn="ctr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Chargement de stopwords et wordnet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93615" y="5369457"/>
            <a:ext cx="8700770" cy="649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09" lvl="1" indent="-410205" algn="ctr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Fonction de prétraitement de texte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52015" y="6933463"/>
            <a:ext cx="13983970" cy="649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09" lvl="1" indent="-410205" algn="ctr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Création de 2 features : “cleaned_description” et “category”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16800" y="2215026"/>
            <a:ext cx="3556000" cy="6794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Fichier</a:t>
            </a:r>
            <a:r>
              <a:rPr lang="en-US" sz="39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9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texte</a:t>
            </a:r>
            <a:r>
              <a:rPr lang="en-US" sz="39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4062933"/>
            <a:ext cx="4091070" cy="5666438"/>
          </a:xfrm>
          <a:custGeom>
            <a:avLst/>
            <a:gdLst/>
            <a:ahLst/>
            <a:cxnLst/>
            <a:rect l="l" t="t" r="r" b="b"/>
            <a:pathLst>
              <a:path w="4091070" h="5666438">
                <a:moveTo>
                  <a:pt x="0" y="0"/>
                </a:moveTo>
                <a:lnTo>
                  <a:pt x="4091070" y="0"/>
                </a:lnTo>
                <a:lnTo>
                  <a:pt x="4091070" y="5666438"/>
                </a:lnTo>
                <a:lnTo>
                  <a:pt x="0" y="566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2684711" y="648436"/>
            <a:ext cx="13639728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PRÉSENTATION DES FICHIERS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861543" y="5375992"/>
            <a:ext cx="11666220" cy="649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09" lvl="1" indent="-410205" algn="ctr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Chargement des images à travers le bon chemin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776704" y="2251563"/>
            <a:ext cx="4186696" cy="6794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Fichier</a:t>
            </a:r>
            <a:r>
              <a:rPr lang="en-US" sz="39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images 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64869" y="7128644"/>
            <a:ext cx="9259570" cy="649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09" lvl="1" indent="-410205" algn="ctr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1050 images présentes dans le fichier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555478" y="2177903"/>
            <a:ext cx="8174761" cy="6335439"/>
          </a:xfrm>
          <a:custGeom>
            <a:avLst/>
            <a:gdLst/>
            <a:ahLst/>
            <a:cxnLst/>
            <a:rect l="l" t="t" r="r" b="b"/>
            <a:pathLst>
              <a:path w="8174761" h="6335439">
                <a:moveTo>
                  <a:pt x="0" y="0"/>
                </a:moveTo>
                <a:lnTo>
                  <a:pt x="8174761" y="0"/>
                </a:lnTo>
                <a:lnTo>
                  <a:pt x="8174761" y="6335440"/>
                </a:lnTo>
                <a:lnTo>
                  <a:pt x="0" y="6335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BAG OF WORD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8578" y="2317307"/>
            <a:ext cx="6832398" cy="5980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Représentation textuelle sous forme de vecteurs.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Ignore l'ordre des mots, ne compte que leur fréquence.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Création d’un vocabulaire unique à partir du corpus.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Encodage du texte sous forme de matrice (occurrences des mots par document).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37200" y="9069069"/>
            <a:ext cx="7213600" cy="646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Adjusted Rand Index (ARI) : 0.04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144000" y="2313631"/>
            <a:ext cx="7711979" cy="6400942"/>
          </a:xfrm>
          <a:custGeom>
            <a:avLst/>
            <a:gdLst/>
            <a:ahLst/>
            <a:cxnLst/>
            <a:rect l="l" t="t" r="r" b="b"/>
            <a:pathLst>
              <a:path w="7711979" h="6400942">
                <a:moveTo>
                  <a:pt x="0" y="0"/>
                </a:moveTo>
                <a:lnTo>
                  <a:pt x="7711979" y="0"/>
                </a:lnTo>
                <a:lnTo>
                  <a:pt x="7711979" y="6400942"/>
                </a:lnTo>
                <a:lnTo>
                  <a:pt x="0" y="64009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TF-IDF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1927" y="2485786"/>
            <a:ext cx="7067976" cy="5980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Méthode pondérée pour représenter du texte.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TF : Fréquence d’un mot dans un document.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IDF : Importance d’un mot dans l’ensemble des documents.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Produit TF × IDF pour donner un score à chaque mot.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endParaRPr lang="en-US" sz="37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82245" y="9047948"/>
            <a:ext cx="712351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Adjusted Rand Index (ARI) : 0.13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163050" y="2413393"/>
            <a:ext cx="7780273" cy="6126965"/>
          </a:xfrm>
          <a:custGeom>
            <a:avLst/>
            <a:gdLst/>
            <a:ahLst/>
            <a:cxnLst/>
            <a:rect l="l" t="t" r="r" b="b"/>
            <a:pathLst>
              <a:path w="7780273" h="6126965">
                <a:moveTo>
                  <a:pt x="0" y="0"/>
                </a:moveTo>
                <a:lnTo>
                  <a:pt x="7780273" y="0"/>
                </a:lnTo>
                <a:lnTo>
                  <a:pt x="7780273" y="6126964"/>
                </a:lnTo>
                <a:lnTo>
                  <a:pt x="0" y="6126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1816107" y="648436"/>
            <a:ext cx="14655786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UNIVERSAL SENTENCE ENCODER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9413" y="2448559"/>
            <a:ext cx="8065129" cy="5980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Modèle NLP développé par Google pour encoder des phrases entières.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Produit des vecteurs denses de dimension fixe pour chaque phrase.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Basé sur les Transformers et Deep Averaging Network.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Captures le contexte et la signification globale d’une phrase.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82245" y="9054707"/>
            <a:ext cx="712351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Adjusted Rand Index (ARI) : 0.33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Microsoft Office PowerPoint</Application>
  <PresentationFormat>Personnalisé</PresentationFormat>
  <Paragraphs>88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Open Sans</vt:lpstr>
      <vt:lpstr>Arial</vt:lpstr>
      <vt:lpstr>Calibri</vt:lpstr>
      <vt:lpstr>Open Sans Bold</vt:lpstr>
      <vt:lpstr>Arimo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PRESENTATION</dc:title>
  <cp:lastModifiedBy>olivier guillaud</cp:lastModifiedBy>
  <cp:revision>2</cp:revision>
  <dcterms:created xsi:type="dcterms:W3CDTF">2006-08-16T00:00:00Z</dcterms:created>
  <dcterms:modified xsi:type="dcterms:W3CDTF">2025-02-18T23:05:31Z</dcterms:modified>
  <dc:identifier>DAGWGTD64Cw</dc:identifier>
</cp:coreProperties>
</file>