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Arimo" panose="020B0604020202020204" charset="0"/>
      <p:regular r:id="rId20"/>
    </p:embeddedFont>
    <p:embeddedFont>
      <p:font typeface="Arimo Bold" panose="020B0604020202020204" charset="0"/>
      <p:regular r:id="rId21"/>
    </p:embeddedFont>
    <p:embeddedFont>
      <p:font typeface="Lexend Deca" panose="020B0604020202020204" charset="0"/>
      <p:regular r:id="rId22"/>
    </p:embeddedFont>
    <p:embeddedFont>
      <p:font typeface="Open Sans" panose="020B0606030504020204" pitchFamily="34" charset="0"/>
      <p:regular r:id="rId23"/>
    </p:embeddedFont>
    <p:embeddedFont>
      <p:font typeface="Open Sans Bold" panose="020B0806030504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29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-2285506" y="-4794432"/>
            <a:ext cx="22859012" cy="1758543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2323309"/>
            <a:ext cx="16230600" cy="2820191"/>
            <a:chOff x="0" y="0"/>
            <a:chExt cx="3655013" cy="6350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55013" cy="635086"/>
            </a:xfrm>
            <a:custGeom>
              <a:avLst/>
              <a:gdLst/>
              <a:ahLst/>
              <a:cxnLst/>
              <a:rect l="l" t="t" r="r" b="b"/>
              <a:pathLst>
                <a:path w="3655013" h="635086">
                  <a:moveTo>
                    <a:pt x="24327" y="0"/>
                  </a:moveTo>
                  <a:lnTo>
                    <a:pt x="3630686" y="0"/>
                  </a:lnTo>
                  <a:cubicBezTo>
                    <a:pt x="3644121" y="0"/>
                    <a:pt x="3655013" y="10891"/>
                    <a:pt x="3655013" y="24327"/>
                  </a:cubicBezTo>
                  <a:lnTo>
                    <a:pt x="3655013" y="610760"/>
                  </a:lnTo>
                  <a:cubicBezTo>
                    <a:pt x="3655013" y="624195"/>
                    <a:pt x="3644121" y="635086"/>
                    <a:pt x="3630686" y="635086"/>
                  </a:cubicBezTo>
                  <a:lnTo>
                    <a:pt x="24327" y="635086"/>
                  </a:lnTo>
                  <a:cubicBezTo>
                    <a:pt x="10891" y="635086"/>
                    <a:pt x="0" y="624195"/>
                    <a:pt x="0" y="61076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655013" cy="6827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780588" y="8722438"/>
            <a:ext cx="1507412" cy="1507412"/>
          </a:xfrm>
          <a:custGeom>
            <a:avLst/>
            <a:gdLst/>
            <a:ahLst/>
            <a:cxnLst/>
            <a:rect l="l" t="t" r="r" b="b"/>
            <a:pathLst>
              <a:path w="1507412" h="1507412">
                <a:moveTo>
                  <a:pt x="0" y="0"/>
                </a:moveTo>
                <a:lnTo>
                  <a:pt x="1507412" y="0"/>
                </a:lnTo>
                <a:lnTo>
                  <a:pt x="1507412" y="1507412"/>
                </a:lnTo>
                <a:lnTo>
                  <a:pt x="0" y="15074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1467137" y="3157971"/>
            <a:ext cx="15353726" cy="1036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1"/>
              </a:lnSpc>
            </a:pPr>
            <a:r>
              <a:rPr lang="en-US" sz="6065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RÉALISER LE CADRAGE D’UN PROJET IA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983850" y="6167594"/>
            <a:ext cx="6320299" cy="1519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8"/>
              </a:lnSpc>
            </a:pPr>
            <a:r>
              <a:rPr lang="en-US" sz="4306">
                <a:solidFill>
                  <a:srgbClr val="31356E"/>
                </a:solidFill>
                <a:latin typeface="Arimo"/>
                <a:ea typeface="Arimo"/>
                <a:cs typeface="Arimo"/>
                <a:sym typeface="Arimo"/>
              </a:rPr>
              <a:t>OPENCLASSROOMS PROJET 10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8724900"/>
            <a:ext cx="12304150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ETUDIANT : OLIVIER GUILLAUD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EXAMINATEUR : NICOLAS RANGEON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537207" y="9399944"/>
            <a:ext cx="2951261" cy="726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77"/>
              </a:lnSpc>
              <a:spcBef>
                <a:spcPct val="0"/>
              </a:spcBef>
            </a:pPr>
            <a:r>
              <a:rPr lang="en-US" sz="426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12/05/2025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AGILE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05880" y="2055440"/>
            <a:ext cx="14468790" cy="7737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Organisation SCRUM :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endParaRPr lang="en-US" sz="3999" b="1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Product Owner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Porte la vision produit, priorise le backlog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Scrum Master</a:t>
            </a:r>
            <a:r>
              <a:rPr lang="en-US" sz="3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Garant du cadre SCRUM, anime les rituels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Équipe de réalisation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Dev mobile, Data Scientist, UX, QA, DevOps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Rituels</a:t>
            </a:r>
            <a:r>
              <a:rPr lang="en-US" sz="3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: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Sprint Planning          Daily Scrum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Sprint Review          Sprint Retrospective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AGILE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23772" y="2481740"/>
            <a:ext cx="14440456" cy="6957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15"/>
              </a:lnSpc>
            </a:pPr>
            <a:r>
              <a:rPr lang="en-US" sz="393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Fonctionnement par sprints</a:t>
            </a:r>
          </a:p>
          <a:p>
            <a:pPr algn="ctr">
              <a:lnSpc>
                <a:spcPts val="5515"/>
              </a:lnSpc>
            </a:pPr>
            <a:endParaRPr lang="en-US" sz="3939" b="1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ctr">
              <a:lnSpc>
                <a:spcPts val="5515"/>
              </a:lnSpc>
            </a:pPr>
            <a:r>
              <a:rPr lang="en-US" sz="39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Sprints de 2 semaines</a:t>
            </a:r>
          </a:p>
          <a:p>
            <a:pPr algn="ctr">
              <a:lnSpc>
                <a:spcPts val="5515"/>
              </a:lnSpc>
            </a:pPr>
            <a:r>
              <a:rPr lang="en-US" sz="39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Chaque sprint inclut :</a:t>
            </a:r>
          </a:p>
          <a:p>
            <a:pPr marL="850498" lvl="1" indent="-425249" algn="ctr">
              <a:lnSpc>
                <a:spcPts val="5515"/>
              </a:lnSpc>
              <a:buFont typeface="Arial"/>
              <a:buChar char="•"/>
            </a:pPr>
            <a:r>
              <a:rPr lang="en-US" sz="39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Un objectif clair</a:t>
            </a:r>
          </a:p>
          <a:p>
            <a:pPr marL="850498" lvl="1" indent="-425249" algn="ctr">
              <a:lnSpc>
                <a:spcPts val="5515"/>
              </a:lnSpc>
              <a:buFont typeface="Arial"/>
              <a:buChar char="•"/>
            </a:pPr>
            <a:r>
              <a:rPr lang="en-US" sz="39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Un livrable fonctionnel (MVP, démonstration)</a:t>
            </a:r>
          </a:p>
          <a:p>
            <a:pPr algn="ctr">
              <a:lnSpc>
                <a:spcPts val="5515"/>
              </a:lnSpc>
            </a:pPr>
            <a:r>
              <a:rPr lang="en-US" sz="39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Les fonctionnalités sont livrées en continu</a:t>
            </a:r>
          </a:p>
          <a:p>
            <a:pPr algn="ctr">
              <a:lnSpc>
                <a:spcPts val="5515"/>
              </a:lnSpc>
            </a:pPr>
            <a:r>
              <a:rPr lang="en-US" sz="39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Tests, feedback et ajustements sont intégrés à chaque cycle</a:t>
            </a:r>
          </a:p>
          <a:p>
            <a:pPr algn="ctr">
              <a:lnSpc>
                <a:spcPts val="5515"/>
              </a:lnSpc>
            </a:pPr>
            <a:r>
              <a:rPr lang="en-US" sz="39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Suivi par indicateurs : avancement, vélocité, burndown chart</a:t>
            </a:r>
          </a:p>
          <a:p>
            <a:pPr algn="ctr">
              <a:lnSpc>
                <a:spcPts val="5515"/>
              </a:lnSpc>
              <a:spcBef>
                <a:spcPct val="0"/>
              </a:spcBef>
            </a:pPr>
            <a:endParaRPr lang="en-US" sz="3939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PLANNING SPRINT</a:t>
            </a:r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320530" y="2209529"/>
          <a:ext cx="2757301" cy="980246"/>
        </p:xfrm>
        <a:graphic>
          <a:graphicData uri="http://schemas.openxmlformats.org/drawingml/2006/table">
            <a:tbl>
              <a:tblPr/>
              <a:tblGrid>
                <a:gridCol w="275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024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Sprint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35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5394990" y="2209529"/>
          <a:ext cx="5255179" cy="980246"/>
        </p:xfrm>
        <a:graphic>
          <a:graphicData uri="http://schemas.openxmlformats.org/drawingml/2006/table">
            <a:tbl>
              <a:tblPr/>
              <a:tblGrid>
                <a:gridCol w="5255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024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Contenu principal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35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/>
        </p:nvGraphicFramePr>
        <p:xfrm>
          <a:off x="12135257" y="2209529"/>
          <a:ext cx="5226756" cy="980246"/>
        </p:xfrm>
        <a:graphic>
          <a:graphicData uri="http://schemas.openxmlformats.org/drawingml/2006/table">
            <a:tbl>
              <a:tblPr/>
              <a:tblGrid>
                <a:gridCol w="522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024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FFFFFF"/>
                          </a:solidFill>
                          <a:latin typeface="Lexend Deca"/>
                          <a:ea typeface="Lexend Deca"/>
                          <a:cs typeface="Lexend Deca"/>
                          <a:sym typeface="Lexend Deca"/>
                        </a:rPr>
                        <a:t>Livrable attendu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35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1481225" y="3800204"/>
            <a:ext cx="2843959" cy="6084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76"/>
              </a:lnSpc>
            </a:pPr>
            <a:r>
              <a:rPr lang="en-US" sz="384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Sprint 1</a:t>
            </a:r>
          </a:p>
          <a:p>
            <a:pPr algn="ctr">
              <a:lnSpc>
                <a:spcPts val="5376"/>
              </a:lnSpc>
            </a:pPr>
            <a:endParaRPr lang="en-US" sz="384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ctr">
              <a:lnSpc>
                <a:spcPts val="5376"/>
              </a:lnSpc>
            </a:pPr>
            <a:r>
              <a:rPr lang="en-US" sz="384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Sprint 2</a:t>
            </a:r>
          </a:p>
          <a:p>
            <a:pPr algn="ctr">
              <a:lnSpc>
                <a:spcPts val="5376"/>
              </a:lnSpc>
            </a:pPr>
            <a:endParaRPr lang="en-US" sz="384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ctr">
              <a:lnSpc>
                <a:spcPts val="5376"/>
              </a:lnSpc>
            </a:pPr>
            <a:r>
              <a:rPr lang="en-US" sz="384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Sprint 3</a:t>
            </a:r>
          </a:p>
          <a:p>
            <a:pPr algn="ctr">
              <a:lnSpc>
                <a:spcPts val="5376"/>
              </a:lnSpc>
            </a:pPr>
            <a:endParaRPr lang="en-US" sz="384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ctr">
              <a:lnSpc>
                <a:spcPts val="5376"/>
              </a:lnSpc>
            </a:pPr>
            <a:r>
              <a:rPr lang="en-US" sz="384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Sprint 4</a:t>
            </a:r>
          </a:p>
          <a:p>
            <a:pPr algn="ctr">
              <a:lnSpc>
                <a:spcPts val="5376"/>
              </a:lnSpc>
            </a:pPr>
            <a:endParaRPr lang="en-US" sz="384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ctr">
              <a:lnSpc>
                <a:spcPts val="5376"/>
              </a:lnSpc>
              <a:spcBef>
                <a:spcPct val="0"/>
              </a:spcBef>
            </a:pPr>
            <a:r>
              <a:rPr lang="en-US" sz="384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Sprint 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394990" y="3467100"/>
            <a:ext cx="5255179" cy="676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76"/>
              </a:lnSpc>
            </a:pPr>
            <a:r>
              <a:rPr lang="en-US" sz="384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Connexion</a:t>
            </a:r>
            <a:r>
              <a:rPr lang="en-US" sz="384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84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utilisateur</a:t>
            </a:r>
            <a:r>
              <a:rPr lang="en-US" sz="384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sz="384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préférences</a:t>
            </a:r>
            <a:r>
              <a:rPr lang="en-US" sz="384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RGPD</a:t>
            </a:r>
          </a:p>
          <a:p>
            <a:pPr algn="ctr">
              <a:lnSpc>
                <a:spcPts val="5376"/>
              </a:lnSpc>
            </a:pPr>
            <a:r>
              <a:rPr lang="en-US" sz="384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Upload photo, </a:t>
            </a:r>
            <a:r>
              <a:rPr lang="en-US" sz="384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recommandations</a:t>
            </a:r>
            <a:r>
              <a:rPr lang="en-US" sz="384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IA</a:t>
            </a:r>
          </a:p>
          <a:p>
            <a:pPr algn="ctr">
              <a:lnSpc>
                <a:spcPts val="5376"/>
              </a:lnSpc>
            </a:pPr>
            <a:r>
              <a:rPr lang="en-US" sz="384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Affichage</a:t>
            </a:r>
            <a:r>
              <a:rPr lang="en-US" sz="384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de </a:t>
            </a:r>
            <a:r>
              <a:rPr lang="en-US" sz="384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vêtements</a:t>
            </a:r>
            <a:r>
              <a:rPr lang="en-US" sz="384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sur photo</a:t>
            </a:r>
          </a:p>
          <a:p>
            <a:pPr algn="ctr">
              <a:lnSpc>
                <a:spcPts val="5376"/>
              </a:lnSpc>
            </a:pPr>
            <a:r>
              <a:rPr lang="en-US" sz="384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Ajustement</a:t>
            </a:r>
            <a:r>
              <a:rPr lang="en-US" sz="384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des </a:t>
            </a:r>
            <a:r>
              <a:rPr lang="en-US" sz="384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recommandations</a:t>
            </a:r>
            <a:endParaRPr lang="en-US" sz="384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ctr">
              <a:lnSpc>
                <a:spcPts val="5376"/>
              </a:lnSpc>
              <a:spcBef>
                <a:spcPct val="0"/>
              </a:spcBef>
            </a:pPr>
            <a:r>
              <a:rPr lang="en-US" sz="384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Moteur</a:t>
            </a:r>
            <a:r>
              <a:rPr lang="en-US" sz="384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de tendances, </a:t>
            </a:r>
            <a:r>
              <a:rPr lang="en-US" sz="384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finalisation</a:t>
            </a:r>
            <a:r>
              <a:rPr lang="en-US" sz="384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app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135257" y="3543300"/>
            <a:ext cx="5226756" cy="743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76"/>
              </a:lnSpc>
            </a:pPr>
            <a:r>
              <a:rPr lang="en-US" sz="384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Authentification</a:t>
            </a:r>
            <a:r>
              <a:rPr lang="en-US" sz="384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+ interface </a:t>
            </a:r>
            <a:r>
              <a:rPr lang="en-US" sz="384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profil</a:t>
            </a:r>
            <a:endParaRPr lang="en-US" sz="384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ctr">
              <a:lnSpc>
                <a:spcPts val="5376"/>
              </a:lnSpc>
            </a:pPr>
            <a:r>
              <a:rPr lang="en-US" sz="384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Première version </a:t>
            </a:r>
            <a:r>
              <a:rPr lang="en-US" sz="384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moteur</a:t>
            </a:r>
            <a:r>
              <a:rPr lang="en-US" sz="384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de </a:t>
            </a:r>
            <a:r>
              <a:rPr lang="en-US" sz="384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reco</a:t>
            </a:r>
            <a:r>
              <a:rPr lang="en-US" sz="384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+ </a:t>
            </a:r>
            <a:r>
              <a:rPr lang="en-US" sz="384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démo</a:t>
            </a:r>
            <a:endParaRPr lang="en-US" sz="384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ctr">
              <a:lnSpc>
                <a:spcPts val="5376"/>
              </a:lnSpc>
            </a:pPr>
            <a:r>
              <a:rPr lang="en-US" sz="384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Visualisation</a:t>
            </a:r>
            <a:r>
              <a:rPr lang="en-US" sz="384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84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stylisée</a:t>
            </a:r>
            <a:r>
              <a:rPr lang="en-US" sz="384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+ gestion </a:t>
            </a:r>
            <a:r>
              <a:rPr lang="en-US" sz="384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galerie</a:t>
            </a:r>
            <a:endParaRPr lang="en-US" sz="384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ctr">
              <a:lnSpc>
                <a:spcPts val="5376"/>
              </a:lnSpc>
            </a:pPr>
            <a:r>
              <a:rPr lang="en-US" sz="384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IA </a:t>
            </a:r>
            <a:r>
              <a:rPr lang="en-US" sz="384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dynamique</a:t>
            </a:r>
            <a:r>
              <a:rPr lang="en-US" sz="384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+ feedback</a:t>
            </a:r>
          </a:p>
          <a:p>
            <a:pPr algn="ctr">
              <a:lnSpc>
                <a:spcPts val="5376"/>
              </a:lnSpc>
            </a:pPr>
            <a:r>
              <a:rPr lang="en-US" sz="384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MVP </a:t>
            </a:r>
            <a:r>
              <a:rPr lang="en-US" sz="384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complet</a:t>
            </a:r>
            <a:r>
              <a:rPr lang="en-US" sz="3840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prêt à tester et </a:t>
            </a:r>
            <a:r>
              <a:rPr lang="en-US" sz="3840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itérer</a:t>
            </a:r>
            <a:endParaRPr lang="en-US" sz="384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ctr">
              <a:lnSpc>
                <a:spcPts val="5376"/>
              </a:lnSpc>
              <a:spcBef>
                <a:spcPct val="0"/>
              </a:spcBef>
            </a:pPr>
            <a:endParaRPr lang="en-US" sz="3840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2" name="AutoShape 12"/>
          <p:cNvSpPr/>
          <p:nvPr/>
        </p:nvSpPr>
        <p:spPr>
          <a:xfrm>
            <a:off x="1028700" y="4914900"/>
            <a:ext cx="1638220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13" name="AutoShape 13"/>
          <p:cNvSpPr/>
          <p:nvPr/>
        </p:nvSpPr>
        <p:spPr>
          <a:xfrm>
            <a:off x="1028700" y="6286500"/>
            <a:ext cx="163333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14" name="AutoShape 14"/>
          <p:cNvSpPr/>
          <p:nvPr/>
        </p:nvSpPr>
        <p:spPr>
          <a:xfrm>
            <a:off x="977343" y="7658100"/>
            <a:ext cx="163333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15" name="AutoShape 15"/>
          <p:cNvSpPr/>
          <p:nvPr/>
        </p:nvSpPr>
        <p:spPr>
          <a:xfrm>
            <a:off x="925986" y="9029700"/>
            <a:ext cx="1633331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POINT DE SUIVI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8701" y="2243778"/>
            <a:ext cx="17510598" cy="76685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5"/>
              </a:lnSpc>
              <a:spcBef>
                <a:spcPct val="0"/>
              </a:spcBef>
            </a:pPr>
            <a:r>
              <a:rPr lang="en-US" sz="33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Contenu des points de suivi (SCRUM)</a:t>
            </a:r>
          </a:p>
          <a:p>
            <a:pPr algn="ctr">
              <a:lnSpc>
                <a:spcPts val="4675"/>
              </a:lnSpc>
              <a:spcBef>
                <a:spcPct val="0"/>
              </a:spcBef>
            </a:pPr>
            <a:r>
              <a:rPr lang="en-US" sz="33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Daily (quotidien) – 15 min</a:t>
            </a:r>
          </a:p>
          <a:p>
            <a:pPr algn="ctr">
              <a:lnSpc>
                <a:spcPts val="4675"/>
              </a:lnSpc>
              <a:spcBef>
                <a:spcPct val="0"/>
              </a:spcBef>
            </a:pPr>
            <a:r>
              <a:rPr lang="en-US" sz="33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Chacun partage : ce qu’il a fait, ce qu’il fera, et ce qui bloque</a:t>
            </a:r>
          </a:p>
          <a:p>
            <a:pPr algn="ctr">
              <a:lnSpc>
                <a:spcPts val="4675"/>
              </a:lnSpc>
              <a:spcBef>
                <a:spcPct val="0"/>
              </a:spcBef>
            </a:pPr>
            <a:r>
              <a:rPr lang="en-US" sz="33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Permet une synchronisation rapide de l’équipe</a:t>
            </a:r>
          </a:p>
          <a:p>
            <a:pPr algn="ctr">
              <a:lnSpc>
                <a:spcPts val="4675"/>
              </a:lnSpc>
              <a:spcBef>
                <a:spcPct val="0"/>
              </a:spcBef>
            </a:pPr>
            <a:r>
              <a:rPr lang="en-US" sz="33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Sprint Review (fin de sprint)</a:t>
            </a:r>
          </a:p>
          <a:p>
            <a:pPr algn="ctr">
              <a:lnSpc>
                <a:spcPts val="4675"/>
              </a:lnSpc>
              <a:spcBef>
                <a:spcPct val="0"/>
              </a:spcBef>
            </a:pPr>
            <a:r>
              <a:rPr lang="en-US" sz="33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Démo des fonctionnalités réalisées devant le PO et les parties prenantes</a:t>
            </a:r>
          </a:p>
          <a:p>
            <a:pPr algn="ctr">
              <a:lnSpc>
                <a:spcPts val="4675"/>
              </a:lnSpc>
              <a:spcBef>
                <a:spcPct val="0"/>
              </a:spcBef>
            </a:pPr>
            <a:r>
              <a:rPr lang="en-US" sz="33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Permet des retours utilisateurs en continu</a:t>
            </a:r>
          </a:p>
          <a:p>
            <a:pPr algn="ctr">
              <a:lnSpc>
                <a:spcPts val="4675"/>
              </a:lnSpc>
              <a:spcBef>
                <a:spcPct val="0"/>
              </a:spcBef>
            </a:pPr>
            <a:r>
              <a:rPr lang="en-US" sz="33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Sprint Retrospective</a:t>
            </a:r>
          </a:p>
          <a:p>
            <a:pPr algn="ctr">
              <a:lnSpc>
                <a:spcPts val="4675"/>
              </a:lnSpc>
              <a:spcBef>
                <a:spcPct val="0"/>
              </a:spcBef>
            </a:pPr>
            <a:r>
              <a:rPr lang="en-US" sz="33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L’équipe identifie ce qui a bien/mal fonctionné</a:t>
            </a:r>
          </a:p>
          <a:p>
            <a:pPr algn="ctr">
              <a:lnSpc>
                <a:spcPts val="4675"/>
              </a:lnSpc>
              <a:spcBef>
                <a:spcPct val="0"/>
              </a:spcBef>
            </a:pPr>
            <a:r>
              <a:rPr lang="en-US" sz="33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Permet une amélioration continue du fonctionnement interne</a:t>
            </a:r>
          </a:p>
          <a:p>
            <a:pPr algn="ctr">
              <a:lnSpc>
                <a:spcPts val="4675"/>
              </a:lnSpc>
              <a:spcBef>
                <a:spcPct val="0"/>
              </a:spcBef>
            </a:pPr>
            <a:r>
              <a:rPr lang="en-US" sz="33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Point hebdomadaire avec Alicia (VP Product)</a:t>
            </a:r>
          </a:p>
          <a:p>
            <a:pPr algn="ctr">
              <a:lnSpc>
                <a:spcPts val="4675"/>
              </a:lnSpc>
              <a:spcBef>
                <a:spcPct val="0"/>
              </a:spcBef>
            </a:pPr>
            <a:r>
              <a:rPr lang="en-US" sz="33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Suivi macro, arbitrages, décisions rapides</a:t>
            </a:r>
          </a:p>
          <a:p>
            <a:pPr algn="ctr">
              <a:lnSpc>
                <a:spcPts val="4675"/>
              </a:lnSpc>
              <a:spcBef>
                <a:spcPct val="0"/>
              </a:spcBef>
            </a:pPr>
            <a:r>
              <a:rPr lang="en-US" sz="33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Aligne l’équipe avec les objectifs stratégiques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97281" y="2246684"/>
            <a:ext cx="16893439" cy="7333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7"/>
              </a:lnSpc>
              <a:spcBef>
                <a:spcPct val="0"/>
              </a:spcBef>
            </a:pPr>
            <a:r>
              <a:rPr lang="en-US" sz="379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Traitement CNIL – Registre RGPD</a:t>
            </a:r>
          </a:p>
          <a:p>
            <a:pPr algn="ctr">
              <a:lnSpc>
                <a:spcPts val="5317"/>
              </a:lnSpc>
              <a:spcBef>
                <a:spcPct val="0"/>
              </a:spcBef>
            </a:pPr>
            <a:r>
              <a:rPr lang="en-US" sz="379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Finalité :</a:t>
            </a:r>
          </a:p>
          <a:p>
            <a:pPr algn="ctr">
              <a:lnSpc>
                <a:spcPts val="5317"/>
              </a:lnSpc>
              <a:spcBef>
                <a:spcPct val="0"/>
              </a:spcBef>
            </a:pPr>
            <a:r>
              <a:rPr lang="en-US" sz="379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Recommandation de vêtements à partir des photos personnelles de l’utilisateur</a:t>
            </a:r>
          </a:p>
          <a:p>
            <a:pPr algn="ctr">
              <a:lnSpc>
                <a:spcPts val="5317"/>
              </a:lnSpc>
              <a:spcBef>
                <a:spcPct val="0"/>
              </a:spcBef>
            </a:pPr>
            <a:r>
              <a:rPr lang="en-US" sz="379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Base légale :</a:t>
            </a:r>
          </a:p>
          <a:p>
            <a:pPr algn="ctr">
              <a:lnSpc>
                <a:spcPts val="5317"/>
              </a:lnSpc>
              <a:spcBef>
                <a:spcPct val="0"/>
              </a:spcBef>
            </a:pPr>
            <a:r>
              <a:rPr lang="en-US" sz="379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Consentement explicite donné dans l’application</a:t>
            </a:r>
          </a:p>
          <a:p>
            <a:pPr algn="ctr">
              <a:lnSpc>
                <a:spcPts val="5317"/>
              </a:lnSpc>
              <a:spcBef>
                <a:spcPct val="0"/>
              </a:spcBef>
            </a:pPr>
            <a:r>
              <a:rPr lang="en-US" sz="379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Données traitées :</a:t>
            </a:r>
          </a:p>
          <a:p>
            <a:pPr algn="ctr">
              <a:lnSpc>
                <a:spcPts val="5317"/>
              </a:lnSpc>
              <a:spcBef>
                <a:spcPct val="0"/>
              </a:spcBef>
            </a:pPr>
            <a:r>
              <a:rPr lang="en-US" sz="379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Photos, métadonnées d’image (forme, couleur, style)</a:t>
            </a:r>
          </a:p>
          <a:p>
            <a:pPr algn="ctr">
              <a:lnSpc>
                <a:spcPts val="5317"/>
              </a:lnSpc>
              <a:spcBef>
                <a:spcPct val="0"/>
              </a:spcBef>
            </a:pPr>
            <a:r>
              <a:rPr lang="en-US" sz="379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Personnes concernées :</a:t>
            </a:r>
          </a:p>
          <a:p>
            <a:pPr algn="ctr">
              <a:lnSpc>
                <a:spcPts val="5317"/>
              </a:lnSpc>
              <a:spcBef>
                <a:spcPct val="0"/>
              </a:spcBef>
            </a:pPr>
            <a:r>
              <a:rPr lang="en-US" sz="379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Utilisateurs de l’application mobile Fashion-Insta</a:t>
            </a:r>
          </a:p>
          <a:p>
            <a:pPr algn="ctr">
              <a:lnSpc>
                <a:spcPts val="5317"/>
              </a:lnSpc>
              <a:spcBef>
                <a:spcPct val="0"/>
              </a:spcBef>
            </a:pPr>
            <a:r>
              <a:rPr lang="en-US" sz="379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Durée de conservation :</a:t>
            </a:r>
          </a:p>
          <a:p>
            <a:pPr algn="ctr">
              <a:lnSpc>
                <a:spcPts val="5317"/>
              </a:lnSpc>
              <a:spcBef>
                <a:spcPct val="0"/>
              </a:spcBef>
            </a:pPr>
            <a:r>
              <a:rPr lang="en-US" sz="379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 ans après la dernière interaction ou suppression à la demande</a:t>
            </a:r>
          </a:p>
        </p:txBody>
      </p:sp>
      <p:sp>
        <p:nvSpPr>
          <p:cNvPr id="6" name="Freeform 6"/>
          <p:cNvSpPr/>
          <p:nvPr/>
        </p:nvSpPr>
        <p:spPr>
          <a:xfrm>
            <a:off x="267510" y="6256969"/>
            <a:ext cx="2521896" cy="2521896"/>
          </a:xfrm>
          <a:custGeom>
            <a:avLst/>
            <a:gdLst/>
            <a:ahLst/>
            <a:cxnLst/>
            <a:rect l="l" t="t" r="r" b="b"/>
            <a:pathLst>
              <a:path w="2521896" h="2521896">
                <a:moveTo>
                  <a:pt x="0" y="0"/>
                </a:moveTo>
                <a:lnTo>
                  <a:pt x="2521896" y="0"/>
                </a:lnTo>
                <a:lnTo>
                  <a:pt x="2521896" y="2521896"/>
                </a:lnTo>
                <a:lnTo>
                  <a:pt x="0" y="2521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TRAITEMENT CNIL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28382" y="2676253"/>
            <a:ext cx="13831236" cy="6582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35"/>
              </a:lnSpc>
              <a:spcBef>
                <a:spcPct val="0"/>
              </a:spcBef>
            </a:pPr>
            <a:r>
              <a:rPr lang="en-US" sz="37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Enjeux légaux et éthiques</a:t>
            </a:r>
          </a:p>
          <a:p>
            <a:pPr algn="ctr">
              <a:lnSpc>
                <a:spcPts val="5235"/>
              </a:lnSpc>
              <a:spcBef>
                <a:spcPct val="0"/>
              </a:spcBef>
            </a:pPr>
            <a:r>
              <a:rPr lang="en-US" sz="37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Biais culturels</a:t>
            </a:r>
          </a:p>
          <a:p>
            <a:pPr algn="ctr">
              <a:lnSpc>
                <a:spcPts val="5235"/>
              </a:lnSpc>
              <a:spcBef>
                <a:spcPct val="0"/>
              </a:spcBef>
            </a:pPr>
            <a:r>
              <a:rPr lang="en-US" sz="37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Style occidental trop dominant</a:t>
            </a:r>
          </a:p>
          <a:p>
            <a:pPr algn="ctr">
              <a:lnSpc>
                <a:spcPts val="5235"/>
              </a:lnSpc>
              <a:spcBef>
                <a:spcPct val="0"/>
              </a:spcBef>
            </a:pPr>
            <a:r>
              <a:rPr lang="en-US" sz="37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Solution : Diversifier les données d’entraînement (styles, régions)</a:t>
            </a:r>
          </a:p>
          <a:p>
            <a:pPr algn="ctr">
              <a:lnSpc>
                <a:spcPts val="5235"/>
              </a:lnSpc>
              <a:spcBef>
                <a:spcPct val="0"/>
              </a:spcBef>
            </a:pPr>
            <a:r>
              <a:rPr lang="en-US" sz="37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Biais morphologiques</a:t>
            </a:r>
          </a:p>
          <a:p>
            <a:pPr algn="ctr">
              <a:lnSpc>
                <a:spcPts val="5235"/>
              </a:lnSpc>
              <a:spcBef>
                <a:spcPct val="0"/>
              </a:spcBef>
            </a:pPr>
            <a:r>
              <a:rPr lang="en-US" sz="37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Modèle entraîné sur des morphologies standardisées</a:t>
            </a:r>
          </a:p>
          <a:p>
            <a:pPr algn="ctr">
              <a:lnSpc>
                <a:spcPts val="5235"/>
              </a:lnSpc>
              <a:spcBef>
                <a:spcPct val="0"/>
              </a:spcBef>
            </a:pPr>
            <a:r>
              <a:rPr lang="en-US" sz="37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Solution : Intégrer des morphologies variées dans le dataset</a:t>
            </a:r>
          </a:p>
          <a:p>
            <a:pPr algn="ctr">
              <a:lnSpc>
                <a:spcPts val="5235"/>
              </a:lnSpc>
              <a:spcBef>
                <a:spcPct val="0"/>
              </a:spcBef>
            </a:pPr>
            <a:r>
              <a:rPr lang="en-US" sz="37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Biais de genre ou d’origine</a:t>
            </a:r>
          </a:p>
          <a:p>
            <a:pPr algn="ctr">
              <a:lnSpc>
                <a:spcPts val="5235"/>
              </a:lnSpc>
              <a:spcBef>
                <a:spcPct val="0"/>
              </a:spcBef>
            </a:pPr>
            <a:r>
              <a:rPr lang="en-US" sz="37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Recommandations influencées par le genre ou l’origine</a:t>
            </a:r>
          </a:p>
          <a:p>
            <a:pPr algn="ctr">
              <a:lnSpc>
                <a:spcPts val="5235"/>
              </a:lnSpc>
              <a:spcBef>
                <a:spcPct val="0"/>
              </a:spcBef>
            </a:pPr>
            <a:r>
              <a:rPr lang="en-US" sz="37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Solution : Audit régulier + règles d’équité dans le moteur</a:t>
            </a:r>
          </a:p>
        </p:txBody>
      </p:sp>
      <p:sp>
        <p:nvSpPr>
          <p:cNvPr id="6" name="Freeform 6"/>
          <p:cNvSpPr/>
          <p:nvPr/>
        </p:nvSpPr>
        <p:spPr>
          <a:xfrm>
            <a:off x="15685849" y="7448607"/>
            <a:ext cx="2448938" cy="2448938"/>
          </a:xfrm>
          <a:custGeom>
            <a:avLst/>
            <a:gdLst/>
            <a:ahLst/>
            <a:cxnLst/>
            <a:rect l="l" t="t" r="r" b="b"/>
            <a:pathLst>
              <a:path w="2448938" h="2448938">
                <a:moveTo>
                  <a:pt x="0" y="0"/>
                </a:moveTo>
                <a:lnTo>
                  <a:pt x="2448939" y="0"/>
                </a:lnTo>
                <a:lnTo>
                  <a:pt x="2448939" y="2448939"/>
                </a:lnTo>
                <a:lnTo>
                  <a:pt x="0" y="24489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ENJEUX LÉGAUX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31405" y="4478120"/>
            <a:ext cx="17425189" cy="2351908"/>
          </a:xfrm>
          <a:custGeom>
            <a:avLst/>
            <a:gdLst/>
            <a:ahLst/>
            <a:cxnLst/>
            <a:rect l="l" t="t" r="r" b="b"/>
            <a:pathLst>
              <a:path w="17425189" h="2351908">
                <a:moveTo>
                  <a:pt x="0" y="0"/>
                </a:moveTo>
                <a:lnTo>
                  <a:pt x="17425190" y="0"/>
                </a:lnTo>
                <a:lnTo>
                  <a:pt x="17425190" y="2351908"/>
                </a:lnTo>
                <a:lnTo>
                  <a:pt x="0" y="2351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66" r="-976" b="-966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240276" y="7228357"/>
            <a:ext cx="3188525" cy="2863742"/>
          </a:xfrm>
          <a:custGeom>
            <a:avLst/>
            <a:gdLst/>
            <a:ahLst/>
            <a:cxnLst/>
            <a:rect l="l" t="t" r="r" b="b"/>
            <a:pathLst>
              <a:path w="3188525" h="2863742">
                <a:moveTo>
                  <a:pt x="0" y="0"/>
                </a:moveTo>
                <a:lnTo>
                  <a:pt x="3188525" y="0"/>
                </a:lnTo>
                <a:lnTo>
                  <a:pt x="3188525" y="2863742"/>
                </a:lnTo>
                <a:lnTo>
                  <a:pt x="0" y="28637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333714" y="648436"/>
            <a:ext cx="17620572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MITIGATION DES PRINCIPAUX RISQUES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16107" y="648436"/>
            <a:ext cx="14655786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08054" y="2316016"/>
            <a:ext cx="16471893" cy="8193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5"/>
              </a:lnSpc>
              <a:spcBef>
                <a:spcPct val="0"/>
              </a:spcBef>
            </a:pPr>
            <a:r>
              <a:rPr lang="en-US" sz="42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Le projet répond à un enjeu stratégique fort : enrichir l’expérience client et booster les ventes via mobile.</a:t>
            </a:r>
          </a:p>
          <a:p>
            <a:pPr algn="ctr">
              <a:lnSpc>
                <a:spcPts val="5935"/>
              </a:lnSpc>
              <a:spcBef>
                <a:spcPct val="0"/>
              </a:spcBef>
            </a:pPr>
            <a:r>
              <a:rPr lang="en-US" sz="42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Les usages IA et UX sont différenciants, tout en respectant les contraintes RGPD.</a:t>
            </a:r>
          </a:p>
          <a:p>
            <a:pPr algn="ctr">
              <a:lnSpc>
                <a:spcPts val="5935"/>
              </a:lnSpc>
              <a:spcBef>
                <a:spcPct val="0"/>
              </a:spcBef>
            </a:pPr>
            <a:r>
              <a:rPr lang="en-US" sz="42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Le projet est structuré, chiffré, piloté en Agile et prêt à démarrer.</a:t>
            </a:r>
          </a:p>
          <a:p>
            <a:pPr algn="ctr">
              <a:lnSpc>
                <a:spcPts val="5935"/>
              </a:lnSpc>
              <a:spcBef>
                <a:spcPct val="0"/>
              </a:spcBef>
            </a:pPr>
            <a:r>
              <a:rPr lang="en-US" sz="42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Rentabilité atteinte dès l’année 3 – gains cumulés dépassent les coûts à moyen terme.</a:t>
            </a:r>
          </a:p>
          <a:p>
            <a:pPr algn="ctr">
              <a:lnSpc>
                <a:spcPts val="5935"/>
              </a:lnSpc>
              <a:spcBef>
                <a:spcPct val="0"/>
              </a:spcBef>
            </a:pPr>
            <a:r>
              <a:rPr lang="en-US" sz="42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Un cadrage clair, une équipe dédiée, une vision produit forte.</a:t>
            </a:r>
          </a:p>
          <a:p>
            <a:pPr algn="ctr">
              <a:lnSpc>
                <a:spcPts val="5935"/>
              </a:lnSpc>
              <a:spcBef>
                <a:spcPct val="0"/>
              </a:spcBef>
            </a:pPr>
            <a:r>
              <a:rPr lang="en-US" sz="42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--&gt; Prochaine étape : validation du COMEX pour lancer le développement !</a:t>
            </a:r>
          </a:p>
          <a:p>
            <a:pPr algn="ctr">
              <a:lnSpc>
                <a:spcPts val="5935"/>
              </a:lnSpc>
              <a:spcBef>
                <a:spcPct val="0"/>
              </a:spcBef>
            </a:pPr>
            <a:endParaRPr lang="en-US" sz="4239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816107" y="648436"/>
            <a:ext cx="14655786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RÉSUMÉ POUR LE COMEX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08054" y="2554745"/>
            <a:ext cx="16471893" cy="6703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5"/>
              </a:lnSpc>
              <a:spcBef>
                <a:spcPct val="0"/>
              </a:spcBef>
            </a:pPr>
            <a:r>
              <a:rPr lang="en-US" sz="42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🎯 Objectif : App mobile IA pour recommander des vêtements à partir de photos</a:t>
            </a:r>
          </a:p>
          <a:p>
            <a:pPr algn="ctr">
              <a:lnSpc>
                <a:spcPts val="5935"/>
              </a:lnSpc>
              <a:spcBef>
                <a:spcPct val="0"/>
              </a:spcBef>
            </a:pPr>
            <a:r>
              <a:rPr lang="en-US" sz="42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📦 10 user stories clés, découpées en 5 sprints agiles</a:t>
            </a:r>
          </a:p>
          <a:p>
            <a:pPr algn="ctr">
              <a:lnSpc>
                <a:spcPts val="5935"/>
              </a:lnSpc>
              <a:spcBef>
                <a:spcPct val="0"/>
              </a:spcBef>
            </a:pPr>
            <a:r>
              <a:rPr lang="en-US" sz="42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👥 7 profils mobilisés (Data, UX, Dev, PO, QA, DevOps, SM)</a:t>
            </a:r>
          </a:p>
          <a:p>
            <a:pPr algn="ctr">
              <a:lnSpc>
                <a:spcPts val="5935"/>
              </a:lnSpc>
              <a:spcBef>
                <a:spcPct val="0"/>
              </a:spcBef>
            </a:pPr>
            <a:r>
              <a:rPr lang="en-US" sz="42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💸 Investissement initial : 82 596,5 €, coûts récurrents maîtrisés</a:t>
            </a:r>
          </a:p>
          <a:p>
            <a:pPr algn="ctr">
              <a:lnSpc>
                <a:spcPts val="5935"/>
              </a:lnSpc>
              <a:spcBef>
                <a:spcPct val="0"/>
              </a:spcBef>
            </a:pPr>
            <a:r>
              <a:rPr lang="en-US" sz="42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📈 Gains annuels estimés : 40 000 €, rentabilité dès l’année 3</a:t>
            </a:r>
          </a:p>
          <a:p>
            <a:pPr algn="ctr">
              <a:lnSpc>
                <a:spcPts val="5935"/>
              </a:lnSpc>
              <a:spcBef>
                <a:spcPct val="0"/>
              </a:spcBef>
            </a:pPr>
            <a:r>
              <a:rPr lang="en-US" sz="42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🛡️ RGPD intégré : registre CNIL, chiffrement, audit IA</a:t>
            </a:r>
          </a:p>
          <a:p>
            <a:pPr algn="ctr">
              <a:lnSpc>
                <a:spcPts val="5935"/>
              </a:lnSpc>
              <a:spcBef>
                <a:spcPct val="0"/>
              </a:spcBef>
            </a:pPr>
            <a:r>
              <a:rPr lang="en-US" sz="42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⚠️ Risques maîtrisés : encadrement, planning, contrat, sécurité</a:t>
            </a:r>
          </a:p>
          <a:p>
            <a:pPr algn="ctr">
              <a:lnSpc>
                <a:spcPts val="5935"/>
              </a:lnSpc>
              <a:spcBef>
                <a:spcPct val="0"/>
              </a:spcBef>
            </a:pPr>
            <a:r>
              <a:rPr lang="en-US" sz="423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✅ Méthodologie SCRUM adoptée, points de suivi prévus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6163" y="513874"/>
            <a:ext cx="9264014" cy="9259252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5249725" y="7296308"/>
            <a:ext cx="2731261" cy="2653427"/>
          </a:xfrm>
          <a:custGeom>
            <a:avLst/>
            <a:gdLst/>
            <a:ahLst/>
            <a:cxnLst/>
            <a:rect l="l" t="t" r="r" b="b"/>
            <a:pathLst>
              <a:path w="2731261" h="2653427">
                <a:moveTo>
                  <a:pt x="0" y="0"/>
                </a:moveTo>
                <a:lnTo>
                  <a:pt x="2731261" y="0"/>
                </a:lnTo>
                <a:lnTo>
                  <a:pt x="2731261" y="2653427"/>
                </a:lnTo>
                <a:lnTo>
                  <a:pt x="0" y="26534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2857529" y="479123"/>
            <a:ext cx="12572941" cy="1278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53"/>
              </a:lnSpc>
            </a:pPr>
            <a:r>
              <a:rPr lang="en-US" sz="9201" b="1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Sommaire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2632075"/>
            <a:ext cx="17980986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1ÈRE PARTIE  : PRÉSENTATION DU PROJET ET DES GAINS ATTENDUS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55419" y="5038725"/>
            <a:ext cx="18032581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2ÈME PARTIE : RESSOURCES, MÉTHODE ET ORGANISATION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1937864" y="6559550"/>
            <a:ext cx="1991885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3ÈME PARTIE : CONFORMITÉ ET RESPONSABILITÉS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2353341" y="8080375"/>
            <a:ext cx="19918850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4ÈME PARTIE : ANALYSE DES RISQUES ET PLAN 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 MITIGATION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1696" y="7669861"/>
            <a:ext cx="2817915" cy="2617139"/>
          </a:xfrm>
          <a:custGeom>
            <a:avLst/>
            <a:gdLst/>
            <a:ahLst/>
            <a:cxnLst/>
            <a:rect l="l" t="t" r="r" b="b"/>
            <a:pathLst>
              <a:path w="2817915" h="2617139">
                <a:moveTo>
                  <a:pt x="0" y="0"/>
                </a:moveTo>
                <a:lnTo>
                  <a:pt x="2817915" y="0"/>
                </a:lnTo>
                <a:lnTo>
                  <a:pt x="2817915" y="2617139"/>
                </a:lnTo>
                <a:lnTo>
                  <a:pt x="0" y="26171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1438274" y="2404110"/>
            <a:ext cx="15411453" cy="6854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Développer une application mobile de recommandation de vêtements basée sur la prise de photo par l’utilisateur, afin de :</a:t>
            </a:r>
          </a:p>
          <a:p>
            <a:pPr marL="842015" lvl="1" indent="-421007" algn="ctr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Analyser automatiquement le style vestimentaire d’un utilisateur à partir de ses photos,</a:t>
            </a:r>
          </a:p>
          <a:p>
            <a:pPr marL="842015" lvl="1" indent="-421007" algn="ctr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Générer des recommandations personnalisées d’articles issus du catalogue Fashion-Insta,</a:t>
            </a:r>
          </a:p>
          <a:p>
            <a:pPr marL="842015" lvl="1" indent="-421007" algn="ctr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Offrir une expérience d’achat innovante, fluide et engageante,</a:t>
            </a:r>
          </a:p>
          <a:p>
            <a:pPr marL="842015" lvl="1" indent="-421007" algn="ctr">
              <a:lnSpc>
                <a:spcPts val="546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Accroître les ventes via le canal mobile en exploitant les technologies IA et cloud Azure.</a:t>
            </a:r>
          </a:p>
          <a:p>
            <a:pPr algn="ctr">
              <a:lnSpc>
                <a:spcPts val="5460"/>
              </a:lnSpc>
              <a:spcBef>
                <a:spcPct val="0"/>
              </a:spcBef>
            </a:pPr>
            <a:endParaRPr lang="en-US" sz="39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684711" y="648436"/>
            <a:ext cx="13639728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OBJECTIF DU PROJET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400000">
            <a:off x="5486400" y="5744634"/>
            <a:ext cx="7315200" cy="159604"/>
          </a:xfrm>
          <a:custGeom>
            <a:avLst/>
            <a:gdLst/>
            <a:ahLst/>
            <a:cxnLst/>
            <a:rect l="l" t="t" r="r" b="b"/>
            <a:pathLst>
              <a:path w="7315200" h="159604">
                <a:moveTo>
                  <a:pt x="0" y="0"/>
                </a:moveTo>
                <a:lnTo>
                  <a:pt x="7315200" y="0"/>
                </a:lnTo>
                <a:lnTo>
                  <a:pt x="7315200" y="159604"/>
                </a:lnTo>
                <a:lnTo>
                  <a:pt x="0" y="159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38487" y="2356494"/>
            <a:ext cx="8268511" cy="7230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0"/>
              </a:lnSpc>
            </a:pPr>
            <a:r>
              <a:rPr lang="en-US" sz="3707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Recommandation via photo</a:t>
            </a:r>
          </a:p>
          <a:p>
            <a:pPr algn="ctr">
              <a:lnSpc>
                <a:spcPts val="5190"/>
              </a:lnSpc>
              <a:spcBef>
                <a:spcPct val="0"/>
              </a:spcBef>
            </a:pPr>
            <a:r>
              <a:rPr lang="en-US" sz="370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En tant qu’utilisateur, je veux pouvoir prendre une photo de ma tenue pour que l’application me recommande automatiquement des articles similaires ou complémentaires du catalogue.</a:t>
            </a:r>
          </a:p>
          <a:p>
            <a:pPr marL="800445" lvl="1" indent="-400223" algn="ctr">
              <a:lnSpc>
                <a:spcPts val="5190"/>
              </a:lnSpc>
              <a:spcBef>
                <a:spcPct val="0"/>
              </a:spcBef>
              <a:buFont typeface="Arial"/>
              <a:buChar char="•"/>
            </a:pPr>
            <a:r>
              <a:rPr lang="en-US" sz="370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Déclenchement IA à partir d’une image</a:t>
            </a:r>
          </a:p>
          <a:p>
            <a:pPr marL="800445" lvl="1" indent="-400223" algn="ctr">
              <a:lnSpc>
                <a:spcPts val="5190"/>
              </a:lnSpc>
              <a:spcBef>
                <a:spcPct val="0"/>
              </a:spcBef>
              <a:buFont typeface="Arial"/>
              <a:buChar char="•"/>
            </a:pPr>
            <a:r>
              <a:rPr lang="en-US" sz="370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Analyse automatique du style</a:t>
            </a:r>
          </a:p>
          <a:p>
            <a:pPr marL="800445" lvl="1" indent="-400223" algn="ctr">
              <a:lnSpc>
                <a:spcPts val="5190"/>
              </a:lnSpc>
              <a:spcBef>
                <a:spcPct val="0"/>
              </a:spcBef>
              <a:buFont typeface="Arial"/>
              <a:buChar char="•"/>
            </a:pPr>
            <a:r>
              <a:rPr lang="en-US" sz="3707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Suggestions contextualisées en temps réel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84711" y="648436"/>
            <a:ext cx="13639728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USER STORIES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681002" y="2480758"/>
            <a:ext cx="8317149" cy="6582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5"/>
              </a:lnSpc>
              <a:spcBef>
                <a:spcPct val="0"/>
              </a:spcBef>
            </a:pPr>
            <a:r>
              <a:rPr lang="en-US" sz="3718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Affichage d’un vêtement sur photo</a:t>
            </a:r>
          </a:p>
          <a:p>
            <a:pPr algn="ctr">
              <a:lnSpc>
                <a:spcPts val="5205"/>
              </a:lnSpc>
              <a:spcBef>
                <a:spcPct val="0"/>
              </a:spcBef>
            </a:pPr>
            <a:r>
              <a:rPr lang="en-US" sz="371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En tant qu’utilisateur, je veux visualiser un vêtement recommandé directement sur ma photo, afin de me projeter dans l’achat.</a:t>
            </a:r>
          </a:p>
          <a:p>
            <a:pPr marL="802771" lvl="1" indent="-401385" algn="ctr">
              <a:lnSpc>
                <a:spcPts val="5205"/>
              </a:lnSpc>
              <a:spcBef>
                <a:spcPct val="0"/>
              </a:spcBef>
              <a:buFont typeface="Arial"/>
              <a:buChar char="•"/>
            </a:pPr>
            <a:r>
              <a:rPr lang="en-US" sz="371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Superposition d’un vêtement sur la silhouette</a:t>
            </a:r>
          </a:p>
          <a:p>
            <a:pPr marL="802771" lvl="1" indent="-401385" algn="ctr">
              <a:lnSpc>
                <a:spcPts val="5205"/>
              </a:lnSpc>
              <a:spcBef>
                <a:spcPct val="0"/>
              </a:spcBef>
              <a:buFont typeface="Arial"/>
              <a:buChar char="•"/>
            </a:pPr>
            <a:r>
              <a:rPr lang="en-US" sz="371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Test visuel de styles avant achat</a:t>
            </a:r>
          </a:p>
          <a:p>
            <a:pPr marL="802771" lvl="1" indent="-401385" algn="ctr">
              <a:lnSpc>
                <a:spcPts val="5205"/>
              </a:lnSpc>
              <a:spcBef>
                <a:spcPct val="0"/>
              </a:spcBef>
              <a:buFont typeface="Arial"/>
              <a:buChar char="•"/>
            </a:pPr>
            <a:r>
              <a:rPr lang="en-US" sz="3718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Fonction différenciante face à la concurrence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16148" y="5734108"/>
            <a:ext cx="3793097" cy="4114800"/>
          </a:xfrm>
          <a:custGeom>
            <a:avLst/>
            <a:gdLst/>
            <a:ahLst/>
            <a:cxnLst/>
            <a:rect l="l" t="t" r="r" b="b"/>
            <a:pathLst>
              <a:path w="3793097" h="4114800">
                <a:moveTo>
                  <a:pt x="0" y="0"/>
                </a:moveTo>
                <a:lnTo>
                  <a:pt x="3793098" y="0"/>
                </a:lnTo>
                <a:lnTo>
                  <a:pt x="37930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396562" y="648436"/>
            <a:ext cx="11494875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GAINS ATTENDUS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09246" y="2397780"/>
            <a:ext cx="11108887" cy="715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5"/>
              </a:lnSpc>
              <a:spcBef>
                <a:spcPct val="0"/>
              </a:spcBef>
            </a:pPr>
            <a:r>
              <a:rPr lang="en-US" sz="370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Investissement initial total : 82 596,5 €</a:t>
            </a:r>
          </a:p>
          <a:p>
            <a:pPr algn="ctr">
              <a:lnSpc>
                <a:spcPts val="5185"/>
              </a:lnSpc>
              <a:spcBef>
                <a:spcPct val="0"/>
              </a:spcBef>
            </a:pPr>
            <a:endParaRPr lang="en-US" sz="3704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ctr">
              <a:lnSpc>
                <a:spcPts val="5185"/>
              </a:lnSpc>
              <a:spcBef>
                <a:spcPct val="0"/>
              </a:spcBef>
            </a:pPr>
            <a:r>
              <a:rPr lang="en-US" sz="370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Coût annuel récurrent : ~12 800 €</a:t>
            </a:r>
          </a:p>
          <a:p>
            <a:pPr algn="ctr">
              <a:lnSpc>
                <a:spcPts val="5185"/>
              </a:lnSpc>
              <a:spcBef>
                <a:spcPct val="0"/>
              </a:spcBef>
            </a:pPr>
            <a:endParaRPr lang="en-US" sz="3704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ctr">
              <a:lnSpc>
                <a:spcPts val="5185"/>
              </a:lnSpc>
              <a:spcBef>
                <a:spcPct val="0"/>
              </a:spcBef>
            </a:pPr>
            <a:r>
              <a:rPr lang="en-US" sz="370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Seuil de rentabilité atteint dès l’année 3</a:t>
            </a:r>
          </a:p>
          <a:p>
            <a:pPr algn="ctr">
              <a:lnSpc>
                <a:spcPts val="5185"/>
              </a:lnSpc>
              <a:spcBef>
                <a:spcPct val="0"/>
              </a:spcBef>
            </a:pPr>
            <a:endParaRPr lang="en-US" sz="3704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ctr">
              <a:lnSpc>
                <a:spcPts val="5185"/>
              </a:lnSpc>
              <a:spcBef>
                <a:spcPct val="0"/>
              </a:spcBef>
            </a:pPr>
            <a:r>
              <a:rPr lang="en-US" sz="370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Gains cumulés = 120 000 €</a:t>
            </a:r>
          </a:p>
          <a:p>
            <a:pPr algn="ctr">
              <a:lnSpc>
                <a:spcPts val="5185"/>
              </a:lnSpc>
              <a:spcBef>
                <a:spcPct val="0"/>
              </a:spcBef>
            </a:pPr>
            <a:r>
              <a:rPr lang="en-US" sz="370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Coûts cumulés = 108 289,5 €</a:t>
            </a:r>
          </a:p>
          <a:p>
            <a:pPr algn="ctr">
              <a:lnSpc>
                <a:spcPts val="5185"/>
              </a:lnSpc>
              <a:spcBef>
                <a:spcPct val="0"/>
              </a:spcBef>
            </a:pPr>
            <a:r>
              <a:rPr lang="en-US" sz="370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Rentabilité nette : 11 710,5 €</a:t>
            </a:r>
          </a:p>
          <a:p>
            <a:pPr algn="ctr">
              <a:lnSpc>
                <a:spcPts val="5185"/>
              </a:lnSpc>
              <a:spcBef>
                <a:spcPct val="0"/>
              </a:spcBef>
            </a:pPr>
            <a:endParaRPr lang="en-US" sz="3704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algn="ctr">
              <a:lnSpc>
                <a:spcPts val="5185"/>
              </a:lnSpc>
              <a:spcBef>
                <a:spcPct val="0"/>
              </a:spcBef>
            </a:pPr>
            <a:r>
              <a:rPr lang="en-US" sz="3704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Rentabilité nette en 5 ans : 66 017,5 €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12480" y="1976726"/>
            <a:ext cx="13964944" cy="8522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2" lvl="1" indent="-345436" algn="ctr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1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 Scientist</a:t>
            </a:r>
            <a:r>
              <a:rPr lang="en-US" sz="3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Développement et entraînement des modèles IA</a:t>
            </a:r>
          </a:p>
          <a:p>
            <a:pPr marL="690872" lvl="1" indent="-345436" algn="ctr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1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Designer UX/UI</a:t>
            </a:r>
            <a:r>
              <a:rPr lang="en-US" sz="3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Conception de l’interface mobile et de l’expérience utilisateur</a:t>
            </a:r>
          </a:p>
          <a:p>
            <a:pPr marL="690872" lvl="1" indent="-345436" algn="ctr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1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Développeur mobile 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Réalisation de l’application mobile</a:t>
            </a:r>
          </a:p>
          <a:p>
            <a:pPr marL="690872" lvl="1" indent="-345436" algn="ctr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1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DevOps</a:t>
            </a:r>
            <a:r>
              <a:rPr lang="en-US" sz="3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Mise en place de l’infrastructure cloud Azure, CI/CD</a:t>
            </a:r>
          </a:p>
          <a:p>
            <a:pPr marL="690872" lvl="1" indent="-345436" algn="ctr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1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Product Owner</a:t>
            </a:r>
            <a:r>
              <a:rPr lang="en-US" sz="3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Suivi des user stories, arbitrages fonctionnels</a:t>
            </a:r>
          </a:p>
          <a:p>
            <a:pPr marL="690872" lvl="1" indent="-345436" algn="ctr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1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Testeur QA 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Définition et exécution des tests qualité</a:t>
            </a:r>
          </a:p>
          <a:p>
            <a:pPr marL="690872" lvl="1" indent="-345436" algn="ctr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1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Scrum Master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Animation des rituels agiles, facilitation de l’équipe, levée des obstacles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endParaRPr lang="en-US" sz="3199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4558340" y="7151662"/>
            <a:ext cx="3532197" cy="2843161"/>
          </a:xfrm>
          <a:custGeom>
            <a:avLst/>
            <a:gdLst/>
            <a:ahLst/>
            <a:cxnLst/>
            <a:rect l="l" t="t" r="r" b="b"/>
            <a:pathLst>
              <a:path w="3532197" h="2843161">
                <a:moveTo>
                  <a:pt x="0" y="0"/>
                </a:moveTo>
                <a:lnTo>
                  <a:pt x="3532197" y="0"/>
                </a:lnTo>
                <a:lnTo>
                  <a:pt x="3532197" y="2843160"/>
                </a:lnTo>
                <a:lnTo>
                  <a:pt x="0" y="2843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2684711" y="648436"/>
            <a:ext cx="13639728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RESSOURCES HUMAINES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67510" y="7213584"/>
            <a:ext cx="3810508" cy="2930627"/>
          </a:xfrm>
          <a:custGeom>
            <a:avLst/>
            <a:gdLst/>
            <a:ahLst/>
            <a:cxnLst/>
            <a:rect l="l" t="t" r="r" b="b"/>
            <a:pathLst>
              <a:path w="3810508" h="2930627">
                <a:moveTo>
                  <a:pt x="0" y="0"/>
                </a:moveTo>
                <a:lnTo>
                  <a:pt x="3810508" y="0"/>
                </a:lnTo>
                <a:lnTo>
                  <a:pt x="3810508" y="2930627"/>
                </a:lnTo>
                <a:lnTo>
                  <a:pt x="0" y="2930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2684711" y="648436"/>
            <a:ext cx="13639728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RESSOURCES TECHNIQUES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79206" y="2929872"/>
            <a:ext cx="14929588" cy="5687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6"/>
              </a:lnSpc>
              <a:spcBef>
                <a:spcPct val="0"/>
              </a:spcBef>
            </a:pPr>
            <a:r>
              <a:rPr lang="en-US" sz="406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Ressources techniques :</a:t>
            </a:r>
          </a:p>
          <a:p>
            <a:pPr algn="ctr">
              <a:lnSpc>
                <a:spcPts val="5696"/>
              </a:lnSpc>
              <a:spcBef>
                <a:spcPct val="0"/>
              </a:spcBef>
            </a:pPr>
            <a:r>
              <a:rPr lang="en-US" sz="406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Environnement Cloud : Microsoft Azure</a:t>
            </a:r>
          </a:p>
          <a:p>
            <a:pPr algn="ctr">
              <a:lnSpc>
                <a:spcPts val="5696"/>
              </a:lnSpc>
              <a:spcBef>
                <a:spcPct val="0"/>
              </a:spcBef>
            </a:pPr>
            <a:r>
              <a:rPr lang="en-US" sz="406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Entraînement IA, stockage des données, hébergement des API</a:t>
            </a:r>
          </a:p>
          <a:p>
            <a:pPr algn="ctr">
              <a:lnSpc>
                <a:spcPts val="5696"/>
              </a:lnSpc>
              <a:spcBef>
                <a:spcPct val="0"/>
              </a:spcBef>
            </a:pPr>
            <a:r>
              <a:rPr lang="en-US" sz="406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Framework IA : TensorFlow + MobileNetV2</a:t>
            </a:r>
          </a:p>
          <a:p>
            <a:pPr algn="ctr">
              <a:lnSpc>
                <a:spcPts val="5696"/>
              </a:lnSpc>
              <a:spcBef>
                <a:spcPct val="0"/>
              </a:spcBef>
            </a:pPr>
            <a:r>
              <a:rPr lang="en-US" sz="406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Extraction de features visuelles à partir des photos</a:t>
            </a:r>
          </a:p>
          <a:p>
            <a:pPr algn="ctr">
              <a:lnSpc>
                <a:spcPts val="5696"/>
              </a:lnSpc>
              <a:spcBef>
                <a:spcPct val="0"/>
              </a:spcBef>
            </a:pPr>
            <a:r>
              <a:rPr lang="en-US" sz="406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Outils Dev : GitHub, VS Code, Azure DevOps</a:t>
            </a:r>
          </a:p>
          <a:p>
            <a:pPr algn="ctr">
              <a:lnSpc>
                <a:spcPts val="5696"/>
              </a:lnSpc>
              <a:spcBef>
                <a:spcPct val="0"/>
              </a:spcBef>
            </a:pPr>
            <a:r>
              <a:rPr lang="en-US" sz="406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Technologies Front : Flutter ou React Native</a:t>
            </a:r>
          </a:p>
          <a:p>
            <a:pPr algn="ctr">
              <a:lnSpc>
                <a:spcPts val="5696"/>
              </a:lnSpc>
              <a:spcBef>
                <a:spcPct val="0"/>
              </a:spcBef>
            </a:pPr>
            <a:r>
              <a:rPr lang="en-US" sz="406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Compatibilité iOS et Android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396562" y="648436"/>
            <a:ext cx="11932620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RESSOURCES FINANCIÈRES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8793" y="2684778"/>
            <a:ext cx="16096520" cy="6573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Ressources financières 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endParaRPr lang="en-US" sz="3699" b="1">
              <a:solidFill>
                <a:srgbClr val="000000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Budget global alloué :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~133 982,5 € sur 5 ans (incluant investissement initial + fonctionnement)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Détail des postes budgétaires :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Développement applicatif : ~69 750€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Infrastructure Azure annuelle (entraînement + production) : ~2 384 €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Maintenance annuelle (15 % du dev) : ~10 462,5€</a:t>
            </a:r>
          </a:p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Financement validé par la Direction Produit et prévu dans la roadmap stratégique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28600" y="-614137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084819" y="7278373"/>
            <a:ext cx="2789406" cy="2789406"/>
          </a:xfrm>
          <a:custGeom>
            <a:avLst/>
            <a:gdLst/>
            <a:ahLst/>
            <a:cxnLst/>
            <a:rect l="l" t="t" r="r" b="b"/>
            <a:pathLst>
              <a:path w="2789406" h="2789406">
                <a:moveTo>
                  <a:pt x="0" y="0"/>
                </a:moveTo>
                <a:lnTo>
                  <a:pt x="2789407" y="0"/>
                </a:lnTo>
                <a:lnTo>
                  <a:pt x="2789407" y="2789407"/>
                </a:lnTo>
                <a:lnTo>
                  <a:pt x="0" y="27894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2438400" y="648436"/>
            <a:ext cx="13639728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AGILE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103606" y="2460287"/>
            <a:ext cx="14080788" cy="7023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Pourquoi la méthode Agile ?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 projet est innovant, itératif et à forte incertitude (IA sur image, UX à tester)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Les spécifications complètes ne peuvent pas être figées dès le départ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 méthode Agile permet :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 livrer rapidement des fonctionnalités testables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D’ajuster en continu selon les retours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D’impliquer le métier à chaque étape via des démonstrations régulières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1128</Words>
  <Application>Microsoft Office PowerPoint</Application>
  <PresentationFormat>Personnalisé</PresentationFormat>
  <Paragraphs>181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Arimo</vt:lpstr>
      <vt:lpstr>Open Sans</vt:lpstr>
      <vt:lpstr>Arial</vt:lpstr>
      <vt:lpstr>Calibri</vt:lpstr>
      <vt:lpstr>Arimo Bold</vt:lpstr>
      <vt:lpstr>Lexend Deca</vt:lpstr>
      <vt:lpstr>Open Sans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PRESENTATION</dc:title>
  <dc:creator>olivier guillaud</dc:creator>
  <cp:lastModifiedBy>olivier guillaud</cp:lastModifiedBy>
  <cp:revision>3</cp:revision>
  <dcterms:created xsi:type="dcterms:W3CDTF">2006-08-16T00:00:00Z</dcterms:created>
  <dcterms:modified xsi:type="dcterms:W3CDTF">2025-05-09T20:44:58Z</dcterms:modified>
  <dc:identifier>DAGWGTD64Cw</dc:identifier>
</cp:coreProperties>
</file>