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Arimo" panose="020B0604020202020204" charset="0"/>
      <p:regular r:id="rId21"/>
    </p:embeddedFont>
    <p:embeddedFont>
      <p:font typeface="Open Sans" panose="020B0606030504020204" pitchFamily="34" charset="0"/>
      <p:regular r:id="rId22"/>
    </p:embeddedFont>
    <p:embeddedFont>
      <p:font typeface="Open Sans Bold" panose="020B0806030504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298" y="7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openclassrooms.com/fr/paths/793/projects/1505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2285506" y="-4794432"/>
            <a:ext cx="22859012" cy="1758543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885565"/>
            <a:ext cx="16230600" cy="3609353"/>
            <a:chOff x="0" y="0"/>
            <a:chExt cx="365501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55013" cy="812800"/>
            </a:xfrm>
            <a:custGeom>
              <a:avLst/>
              <a:gdLst/>
              <a:ahLst/>
              <a:cxnLst/>
              <a:rect l="l" t="t" r="r" b="b"/>
              <a:pathLst>
                <a:path w="3655013" h="812800">
                  <a:moveTo>
                    <a:pt x="24327" y="0"/>
                  </a:moveTo>
                  <a:lnTo>
                    <a:pt x="3630686" y="0"/>
                  </a:lnTo>
                  <a:cubicBezTo>
                    <a:pt x="3644121" y="0"/>
                    <a:pt x="3655013" y="10891"/>
                    <a:pt x="3655013" y="24327"/>
                  </a:cubicBezTo>
                  <a:lnTo>
                    <a:pt x="3655013" y="788473"/>
                  </a:lnTo>
                  <a:cubicBezTo>
                    <a:pt x="3655013" y="801909"/>
                    <a:pt x="3644121" y="812800"/>
                    <a:pt x="3630686" y="812800"/>
                  </a:cubicBezTo>
                  <a:lnTo>
                    <a:pt x="24327" y="812800"/>
                  </a:lnTo>
                  <a:cubicBezTo>
                    <a:pt x="10891" y="812800"/>
                    <a:pt x="0" y="801909"/>
                    <a:pt x="0" y="78847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655013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780588" y="8722438"/>
            <a:ext cx="1507412" cy="1507412"/>
          </a:xfrm>
          <a:custGeom>
            <a:avLst/>
            <a:gdLst/>
            <a:ahLst/>
            <a:cxnLst/>
            <a:rect l="l" t="t" r="r" b="b"/>
            <a:pathLst>
              <a:path w="1507412" h="1507412">
                <a:moveTo>
                  <a:pt x="0" y="0"/>
                </a:moveTo>
                <a:lnTo>
                  <a:pt x="1507412" y="0"/>
                </a:lnTo>
                <a:lnTo>
                  <a:pt x="1507412" y="1507412"/>
                </a:lnTo>
                <a:lnTo>
                  <a:pt x="0" y="1507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1426862" y="2391159"/>
            <a:ext cx="15353726" cy="245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91"/>
              </a:lnSpc>
            </a:pPr>
            <a:r>
              <a:rPr lang="en-US" sz="7065" b="1" u="sng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RÉALISEZ UN DASHBOARD ET ASSUREZ UNE VEILLE TECHNIQUE</a:t>
            </a:r>
            <a:endParaRPr lang="en-US" sz="7065" b="1" u="sng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  <a:hlinkClick r:id="rId4" tooltip="https://openclassrooms.com/fr/paths/793/projects/1505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983850" y="6167594"/>
            <a:ext cx="6320299" cy="1519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8"/>
              </a:lnSpc>
            </a:pPr>
            <a:r>
              <a:rPr lang="en-US" sz="4306" dirty="0">
                <a:solidFill>
                  <a:srgbClr val="31356E"/>
                </a:solidFill>
                <a:latin typeface="Arimo"/>
                <a:ea typeface="Arimo"/>
                <a:cs typeface="Arimo"/>
                <a:sym typeface="Arimo"/>
              </a:rPr>
              <a:t>OPENCLASSROOMS PROJET 8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8724900"/>
            <a:ext cx="12304150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ETUDIANT : OLIVIER GUILLAUD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EXAMINATEUR : </a:t>
            </a:r>
            <a:r>
              <a:rPr lang="en-US" sz="45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KHALID MOUSTAPHA ASKIA</a:t>
            </a:r>
            <a:r>
              <a:rPr lang="en-US" sz="45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537207" y="9399944"/>
            <a:ext cx="3074393" cy="726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977"/>
              </a:lnSpc>
              <a:spcBef>
                <a:spcPct val="0"/>
              </a:spcBef>
            </a:pPr>
            <a:r>
              <a:rPr lang="en-US" sz="426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11/04/2025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493371" y="2986101"/>
            <a:ext cx="11301259" cy="6272199"/>
          </a:xfrm>
          <a:custGeom>
            <a:avLst/>
            <a:gdLst/>
            <a:ahLst/>
            <a:cxnLst/>
            <a:rect l="l" t="t" r="r" b="b"/>
            <a:pathLst>
              <a:path w="11301259" h="6272199">
                <a:moveTo>
                  <a:pt x="0" y="0"/>
                </a:moveTo>
                <a:lnTo>
                  <a:pt x="11301258" y="0"/>
                </a:lnTo>
                <a:lnTo>
                  <a:pt x="11301258" y="6272199"/>
                </a:lnTo>
                <a:lnTo>
                  <a:pt x="0" y="62721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2684711" y="648436"/>
            <a:ext cx="13639728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25107" y="3055748"/>
            <a:ext cx="17237787" cy="5645375"/>
          </a:xfrm>
          <a:custGeom>
            <a:avLst/>
            <a:gdLst/>
            <a:ahLst/>
            <a:cxnLst/>
            <a:rect l="l" t="t" r="r" b="b"/>
            <a:pathLst>
              <a:path w="17237787" h="5645375">
                <a:moveTo>
                  <a:pt x="0" y="0"/>
                </a:moveTo>
                <a:lnTo>
                  <a:pt x="17237786" y="0"/>
                </a:lnTo>
                <a:lnTo>
                  <a:pt x="17237786" y="5645375"/>
                </a:lnTo>
                <a:lnTo>
                  <a:pt x="0" y="56453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HEROKU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RAPPEL DATASET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880" y="2930735"/>
            <a:ext cx="17231420" cy="5980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Jeu de données : Flipkart (1 050 lignes, 17 colonnes)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Objectif : classer des produits à partir de leur description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Variables clés : cleaned_description (texte), category (cible)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Méthode : extraction d'embeddings avec BERT + clustering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endParaRPr lang="en-US" sz="37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Pourquoi ce dataset ?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Taille réduite, bien étiqueté, riche sémantiquement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Idéal pour une preuve de concept NLP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endParaRPr lang="en-US" sz="37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BERT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6925" y="2314787"/>
            <a:ext cx="16694150" cy="664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endParaRPr/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Comprendre le contexte d’un mot dans une phrase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endParaRPr lang="en-US" sz="3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b="1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Type de modèle</a:t>
            </a: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 Transformer, pré-entraîné sur de gros volumes de texte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endParaRPr lang="en-US" sz="3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Bidirectionnel</a:t>
            </a: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 Lit dans les deux sens 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endParaRPr lang="en-US" sz="3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Pré-entraînement</a:t>
            </a: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Masked Language Modeling (MLM) : prédit des mots masqués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Next Sentence Prediction (NSP) : devine si une phrase suit une autre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TRANSFORMERS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2220081"/>
            <a:ext cx="18288000" cy="731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Modèle de deep learning pour le NLP 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endParaRPr lang="en-US" sz="3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Base </a:t>
            </a: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mécanisme d’attention → se concentre sur les parties importantes de la séquence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endParaRPr lang="en-US" sz="3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Encoders / Decoders</a:t>
            </a: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Encoders → compréhension (ex: BERT)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Decoders → génération (ex: GPT)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Encoder-Decoder → traduction (ex: T5, BART)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endParaRPr lang="en-US" sz="3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Self-attention</a:t>
            </a: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 chaque mot regarde tous les autres dans la phrase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LORA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361272" y="2182495"/>
            <a:ext cx="18059400" cy="7980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Technique pour adapter un gros modèle pré-entraîné sans le modifier entièrement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endParaRPr lang="en-US" sz="3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But </a:t>
            </a: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fine-tuning léger, plus rapide et moins coûteux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endParaRPr lang="en-US" sz="3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Principe</a:t>
            </a: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Gèle le modèle de base, Ajoute des petites matrices d’adaptation 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Apprend seulement ces matrices pendant le fine-tuning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endParaRPr lang="en-US" sz="3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Gain </a:t>
            </a: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Moins de mémoire, Moins de temps d'entraînement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Facile à intégrer dans un modèle déjà entraîné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MODÉLISATION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06386" y="2611120"/>
            <a:ext cx="14075229" cy="664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Évaluer la capacité de structuration sémantique de représentations textuelles issues de BERT, fine-tuné ou non, à partir de descriptions produits.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endParaRPr lang="en-US" sz="3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Modèles comparés</a:t>
            </a: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BERT standard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BERT + LoRA (fine-tuning efficace et léger)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endParaRPr lang="en-US" sz="3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</a:t>
            </a: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 Évaluation de la structuration via ARI 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endParaRPr lang="en-US" sz="3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87829" y="3380014"/>
            <a:ext cx="2979380" cy="2919792"/>
          </a:xfrm>
          <a:custGeom>
            <a:avLst/>
            <a:gdLst/>
            <a:ahLst/>
            <a:cxnLst/>
            <a:rect l="l" t="t" r="r" b="b"/>
            <a:pathLst>
              <a:path w="2979380" h="2919792">
                <a:moveTo>
                  <a:pt x="0" y="0"/>
                </a:moveTo>
                <a:lnTo>
                  <a:pt x="2979380" y="0"/>
                </a:lnTo>
                <a:lnTo>
                  <a:pt x="2979380" y="2919793"/>
                </a:lnTo>
                <a:lnTo>
                  <a:pt x="0" y="29197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4634036" y="6889702"/>
            <a:ext cx="2625264" cy="2678841"/>
          </a:xfrm>
          <a:custGeom>
            <a:avLst/>
            <a:gdLst/>
            <a:ahLst/>
            <a:cxnLst/>
            <a:rect l="l" t="t" r="r" b="b"/>
            <a:pathLst>
              <a:path w="2625264" h="2678841">
                <a:moveTo>
                  <a:pt x="0" y="0"/>
                </a:moveTo>
                <a:lnTo>
                  <a:pt x="2625264" y="0"/>
                </a:lnTo>
                <a:lnTo>
                  <a:pt x="2625264" y="2678841"/>
                </a:lnTo>
                <a:lnTo>
                  <a:pt x="0" y="2678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1816107" y="648436"/>
            <a:ext cx="14655786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RÉSULTAT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45229" y="3303814"/>
            <a:ext cx="12997543" cy="5313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Résultats &amp; intérêt de LoRA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ARI BERT classique : 0.29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ARI BERT + LoRA : 0.50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+0.21 d’amélioration, sans surcoût mémoire ou temps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LoRA offre une meilleure structuration des représentations avec un fine-tuning plus léger, plus rapide et économe.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endParaRPr lang="en-US" sz="3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816107" y="2104835"/>
            <a:ext cx="6698013" cy="4469486"/>
          </a:xfrm>
          <a:custGeom>
            <a:avLst/>
            <a:gdLst/>
            <a:ahLst/>
            <a:cxnLst/>
            <a:rect l="l" t="t" r="r" b="b"/>
            <a:pathLst>
              <a:path w="6698013" h="4469486">
                <a:moveTo>
                  <a:pt x="0" y="0"/>
                </a:moveTo>
                <a:lnTo>
                  <a:pt x="6698013" y="0"/>
                </a:lnTo>
                <a:lnTo>
                  <a:pt x="6698013" y="4469486"/>
                </a:lnTo>
                <a:lnTo>
                  <a:pt x="0" y="44694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726" r="-2925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9364751" y="2104835"/>
            <a:ext cx="7894549" cy="4469486"/>
          </a:xfrm>
          <a:custGeom>
            <a:avLst/>
            <a:gdLst/>
            <a:ahLst/>
            <a:cxnLst/>
            <a:rect l="l" t="t" r="r" b="b"/>
            <a:pathLst>
              <a:path w="7894549" h="4469486">
                <a:moveTo>
                  <a:pt x="0" y="0"/>
                </a:moveTo>
                <a:lnTo>
                  <a:pt x="7894549" y="0"/>
                </a:lnTo>
                <a:lnTo>
                  <a:pt x="7894549" y="4469486"/>
                </a:lnTo>
                <a:lnTo>
                  <a:pt x="0" y="44694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74" r="-922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819565" y="2104826"/>
            <a:ext cx="6694555" cy="4469486"/>
          </a:xfrm>
          <a:custGeom>
            <a:avLst/>
            <a:gdLst/>
            <a:ahLst/>
            <a:cxnLst/>
            <a:rect l="l" t="t" r="r" b="b"/>
            <a:pathLst>
              <a:path w="6694555" h="4469486">
                <a:moveTo>
                  <a:pt x="0" y="0"/>
                </a:moveTo>
                <a:lnTo>
                  <a:pt x="6694555" y="0"/>
                </a:lnTo>
                <a:lnTo>
                  <a:pt x="6694555" y="4469486"/>
                </a:lnTo>
                <a:lnTo>
                  <a:pt x="0" y="44694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9364751" y="2104835"/>
            <a:ext cx="7803870" cy="4469486"/>
          </a:xfrm>
          <a:custGeom>
            <a:avLst/>
            <a:gdLst/>
            <a:ahLst/>
            <a:cxnLst/>
            <a:rect l="l" t="t" r="r" b="b"/>
            <a:pathLst>
              <a:path w="7803870" h="4469486">
                <a:moveTo>
                  <a:pt x="0" y="0"/>
                </a:moveTo>
                <a:lnTo>
                  <a:pt x="7803870" y="0"/>
                </a:lnTo>
                <a:lnTo>
                  <a:pt x="7803870" y="4469486"/>
                </a:lnTo>
                <a:lnTo>
                  <a:pt x="0" y="44694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882" r="-7408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3504409" y="6774346"/>
            <a:ext cx="11279181" cy="3228719"/>
          </a:xfrm>
          <a:custGeom>
            <a:avLst/>
            <a:gdLst/>
            <a:ahLst/>
            <a:cxnLst/>
            <a:rect l="l" t="t" r="r" b="b"/>
            <a:pathLst>
              <a:path w="11279181" h="3228719">
                <a:moveTo>
                  <a:pt x="0" y="0"/>
                </a:moveTo>
                <a:lnTo>
                  <a:pt x="11279182" y="0"/>
                </a:lnTo>
                <a:lnTo>
                  <a:pt x="11279182" y="3228719"/>
                </a:lnTo>
                <a:lnTo>
                  <a:pt x="0" y="32287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TextBox 10"/>
          <p:cNvSpPr txBox="1"/>
          <p:nvPr/>
        </p:nvSpPr>
        <p:spPr>
          <a:xfrm>
            <a:off x="1816107" y="648436"/>
            <a:ext cx="14655786" cy="1789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FEATURE IMPORTANCE </a:t>
            </a:r>
          </a:p>
          <a:p>
            <a:pPr algn="ctr">
              <a:lnSpc>
                <a:spcPts val="6853"/>
              </a:lnSpc>
            </a:pPr>
            <a:endParaRPr lang="en-US" sz="713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678105" y="648436"/>
            <a:ext cx="12931790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LIMITES ET AMÉLIORATIONS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0175" y="2611120"/>
            <a:ext cx="17773650" cy="731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Limites identifiées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BERT + LoRA : efficace mais encore coûteux en mémoire (notamment avec LIME)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Modèle généraliste : ne capte pas toujours les spécificités métier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Interprétabilité locale (LIME) instable, limitée aux tokens textuels</a:t>
            </a:r>
          </a:p>
          <a:p>
            <a:pPr algn="ctr">
              <a:lnSpc>
                <a:spcPts val="5320"/>
              </a:lnSpc>
            </a:pPr>
            <a:endParaRPr lang="en-US" sz="3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320"/>
              </a:lnSpc>
            </a:pPr>
            <a:r>
              <a:rPr lang="en-US" sz="3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Pistes d'amélioration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Tester des modèles plus légers ou spécialisés e-commerce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Croiser les mots influents avec d'autres variables (prix, marque…)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Agréger les explications locales pour plus de robustesse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endParaRPr lang="en-US" sz="38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163" y="513874"/>
            <a:ext cx="9264014" cy="9259252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3098692" y="5810616"/>
            <a:ext cx="4235501" cy="4114800"/>
          </a:xfrm>
          <a:custGeom>
            <a:avLst/>
            <a:gdLst/>
            <a:ahLst/>
            <a:cxnLst/>
            <a:rect l="l" t="t" r="r" b="b"/>
            <a:pathLst>
              <a:path w="4235501" h="4114800">
                <a:moveTo>
                  <a:pt x="0" y="0"/>
                </a:moveTo>
                <a:lnTo>
                  <a:pt x="4235501" y="0"/>
                </a:lnTo>
                <a:lnTo>
                  <a:pt x="42355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2857529" y="479123"/>
            <a:ext cx="12572941" cy="1278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53"/>
              </a:lnSpc>
            </a:pPr>
            <a:r>
              <a:rPr lang="en-US" sz="9201" b="1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Sommaire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3290633"/>
            <a:ext cx="1798098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1ÈRE PARTIE  : PRESENTATION DU JEU DE DONNÉES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1580440" y="5249608"/>
            <a:ext cx="18032581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2ÈME PARTIE : ANALYSE DU DASHBOARD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207789"/>
            <a:ext cx="11517201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3ÈME PARTIE : ANALYSE DE LA VEILLE TECHNIQUE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344569" cy="4848731"/>
            <a:chOff x="0" y="0"/>
            <a:chExt cx="4356256" cy="10918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56255" cy="1091899"/>
            </a:xfrm>
            <a:custGeom>
              <a:avLst/>
              <a:gdLst/>
              <a:ahLst/>
              <a:cxnLst/>
              <a:rect l="l" t="t" r="r" b="b"/>
              <a:pathLst>
                <a:path w="4356255" h="1091899">
                  <a:moveTo>
                    <a:pt x="0" y="0"/>
                  </a:moveTo>
                  <a:lnTo>
                    <a:pt x="4356255" y="0"/>
                  </a:lnTo>
                  <a:lnTo>
                    <a:pt x="4356255" y="1091899"/>
                  </a:lnTo>
                  <a:lnTo>
                    <a:pt x="0" y="1091899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56256" cy="1139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838075" y="1804012"/>
            <a:ext cx="4449925" cy="2273507"/>
          </a:xfrm>
          <a:custGeom>
            <a:avLst/>
            <a:gdLst/>
            <a:ahLst/>
            <a:cxnLst/>
            <a:rect l="l" t="t" r="r" b="b"/>
            <a:pathLst>
              <a:path w="4449925" h="2273507">
                <a:moveTo>
                  <a:pt x="0" y="0"/>
                </a:moveTo>
                <a:lnTo>
                  <a:pt x="4449925" y="0"/>
                </a:lnTo>
                <a:lnTo>
                  <a:pt x="4449925" y="2273507"/>
                </a:lnTo>
                <a:lnTo>
                  <a:pt x="0" y="227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66155" y="5953951"/>
            <a:ext cx="3119767" cy="4114800"/>
          </a:xfrm>
          <a:custGeom>
            <a:avLst/>
            <a:gdLst/>
            <a:ahLst/>
            <a:cxnLst/>
            <a:rect l="l" t="t" r="r" b="b"/>
            <a:pathLst>
              <a:path w="3119767" h="4114800">
                <a:moveTo>
                  <a:pt x="0" y="0"/>
                </a:moveTo>
                <a:lnTo>
                  <a:pt x="3119767" y="0"/>
                </a:lnTo>
                <a:lnTo>
                  <a:pt x="31197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1028700" y="647907"/>
            <a:ext cx="13097933" cy="265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- Société financière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- Prêt à dépenser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-Réalisation de dashbord + veille technique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85922" y="5366576"/>
            <a:ext cx="13509935" cy="353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Objectif : Réaliser un dashbord à partir du scoring crédit déjà réaliser. De plus assurer une veille technique sur une méthode récente en NLP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01747" y="-462868"/>
            <a:ext cx="9246124" cy="11212735"/>
            <a:chOff x="0" y="0"/>
            <a:chExt cx="2082160" cy="25250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82160" cy="2525026"/>
            </a:xfrm>
            <a:custGeom>
              <a:avLst/>
              <a:gdLst/>
              <a:ahLst/>
              <a:cxnLst/>
              <a:rect l="l" t="t" r="r" b="b"/>
              <a:pathLst>
                <a:path w="2082160" h="2525026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50687" y="6003007"/>
            <a:ext cx="2838110" cy="4114800"/>
          </a:xfrm>
          <a:custGeom>
            <a:avLst/>
            <a:gdLst/>
            <a:ahLst/>
            <a:cxnLst/>
            <a:rect l="l" t="t" r="r" b="b"/>
            <a:pathLst>
              <a:path w="2838110" h="4114800">
                <a:moveTo>
                  <a:pt x="0" y="0"/>
                </a:moveTo>
                <a:lnTo>
                  <a:pt x="2838110" y="0"/>
                </a:lnTo>
                <a:lnTo>
                  <a:pt x="28381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6" name="Group 6"/>
          <p:cNvGrpSpPr/>
          <p:nvPr/>
        </p:nvGrpSpPr>
        <p:grpSpPr>
          <a:xfrm>
            <a:off x="9144000" y="1671629"/>
            <a:ext cx="7605157" cy="2128362"/>
            <a:chOff x="0" y="0"/>
            <a:chExt cx="10140209" cy="283781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0140209" cy="2837816"/>
              <a:chOff x="0" y="0"/>
              <a:chExt cx="1712626" cy="47929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12626" cy="479292"/>
              </a:xfrm>
              <a:custGeom>
                <a:avLst/>
                <a:gdLst/>
                <a:ahLst/>
                <a:cxnLst/>
                <a:rect l="l" t="t" r="r" b="b"/>
                <a:pathLst>
                  <a:path w="1712626" h="479292">
                    <a:moveTo>
                      <a:pt x="51917" y="0"/>
                    </a:moveTo>
                    <a:lnTo>
                      <a:pt x="1660709" y="0"/>
                    </a:lnTo>
                    <a:cubicBezTo>
                      <a:pt x="1689382" y="0"/>
                      <a:pt x="1712626" y="23244"/>
                      <a:pt x="1712626" y="51917"/>
                    </a:cubicBezTo>
                    <a:lnTo>
                      <a:pt x="1712626" y="427374"/>
                    </a:lnTo>
                    <a:cubicBezTo>
                      <a:pt x="1712626" y="456047"/>
                      <a:pt x="1689382" y="479292"/>
                      <a:pt x="1660709" y="479292"/>
                    </a:cubicBezTo>
                    <a:lnTo>
                      <a:pt x="51917" y="479292"/>
                    </a:lnTo>
                    <a:cubicBezTo>
                      <a:pt x="23244" y="479292"/>
                      <a:pt x="0" y="456047"/>
                      <a:pt x="0" y="427374"/>
                    </a:cubicBezTo>
                    <a:lnTo>
                      <a:pt x="0" y="51917"/>
                    </a:lnTo>
                    <a:cubicBezTo>
                      <a:pt x="0" y="23244"/>
                      <a:pt x="23244" y="0"/>
                      <a:pt x="5191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95250"/>
                <a:ext cx="1712626" cy="5745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316071" y="-95250"/>
              <a:ext cx="9508067" cy="260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56"/>
                </a:lnSpc>
              </a:pPr>
              <a:r>
                <a:rPr lang="en-US" sz="368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Un fichier déjà entrainé :</a:t>
              </a:r>
            </a:p>
            <a:p>
              <a:pPr marL="795222" lvl="1" indent="-397611" algn="ctr">
                <a:lnSpc>
                  <a:spcPts val="5156"/>
                </a:lnSpc>
                <a:buFont typeface="Arial"/>
                <a:buChar char="•"/>
              </a:pPr>
              <a:r>
                <a:rPr lang="en-US" sz="368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Scoring crédit</a:t>
              </a:r>
            </a:p>
            <a:p>
              <a:pPr marL="795222" lvl="1" indent="-397611" algn="ctr">
                <a:lnSpc>
                  <a:spcPts val="515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68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LightGBM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144000" y="5365151"/>
            <a:ext cx="7605157" cy="1685832"/>
            <a:chOff x="0" y="0"/>
            <a:chExt cx="10140209" cy="2247776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0140209" cy="2247776"/>
              <a:chOff x="0" y="0"/>
              <a:chExt cx="1712626" cy="379637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712626" cy="379637"/>
              </a:xfrm>
              <a:custGeom>
                <a:avLst/>
                <a:gdLst/>
                <a:ahLst/>
                <a:cxnLst/>
                <a:rect l="l" t="t" r="r" b="b"/>
                <a:pathLst>
                  <a:path w="1712626" h="379637">
                    <a:moveTo>
                      <a:pt x="51917" y="0"/>
                    </a:moveTo>
                    <a:lnTo>
                      <a:pt x="1660709" y="0"/>
                    </a:lnTo>
                    <a:cubicBezTo>
                      <a:pt x="1689382" y="0"/>
                      <a:pt x="1712626" y="23244"/>
                      <a:pt x="1712626" y="51917"/>
                    </a:cubicBezTo>
                    <a:lnTo>
                      <a:pt x="1712626" y="327720"/>
                    </a:lnTo>
                    <a:cubicBezTo>
                      <a:pt x="1712626" y="356393"/>
                      <a:pt x="1689382" y="379637"/>
                      <a:pt x="1660709" y="379637"/>
                    </a:cubicBezTo>
                    <a:lnTo>
                      <a:pt x="51917" y="379637"/>
                    </a:lnTo>
                    <a:cubicBezTo>
                      <a:pt x="23244" y="379637"/>
                      <a:pt x="0" y="356393"/>
                      <a:pt x="0" y="327720"/>
                    </a:cubicBezTo>
                    <a:lnTo>
                      <a:pt x="0" y="51917"/>
                    </a:lnTo>
                    <a:cubicBezTo>
                      <a:pt x="0" y="23244"/>
                      <a:pt x="23244" y="0"/>
                      <a:pt x="5191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95250"/>
                <a:ext cx="1712626" cy="47488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212107"/>
              <a:ext cx="10140209" cy="1722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79"/>
                </a:lnSpc>
                <a:spcBef>
                  <a:spcPct val="0"/>
                </a:spcBef>
              </a:pPr>
              <a:r>
                <a:rPr lang="en-US" sz="3699" dirty="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Comment exploiter </a:t>
              </a:r>
              <a:r>
                <a:rPr lang="en-US" sz="3699" dirty="0" err="1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ce</a:t>
              </a:r>
              <a:r>
                <a:rPr lang="en-US" sz="3699" dirty="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scoring </a:t>
              </a:r>
              <a:r>
                <a:rPr lang="en-US" sz="3699" dirty="0" err="1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crédit</a:t>
              </a:r>
              <a:r>
                <a:rPr lang="en-US" sz="3699" dirty="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pour </a:t>
              </a:r>
              <a:r>
                <a:rPr lang="en-US" sz="3699" dirty="0" err="1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Streamlit</a:t>
              </a:r>
              <a:r>
                <a:rPr lang="en-US" sz="3699" dirty="0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?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15571459" y="7322543"/>
            <a:ext cx="2355396" cy="2964457"/>
          </a:xfrm>
          <a:custGeom>
            <a:avLst/>
            <a:gdLst/>
            <a:ahLst/>
            <a:cxnLst/>
            <a:rect l="l" t="t" r="r" b="b"/>
            <a:pathLst>
              <a:path w="2355396" h="2964457">
                <a:moveTo>
                  <a:pt x="0" y="0"/>
                </a:moveTo>
                <a:lnTo>
                  <a:pt x="2355396" y="0"/>
                </a:lnTo>
                <a:lnTo>
                  <a:pt x="2355396" y="2964457"/>
                </a:lnTo>
                <a:lnTo>
                  <a:pt x="0" y="29644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7" name="TextBox 17"/>
          <p:cNvSpPr txBox="1"/>
          <p:nvPr/>
        </p:nvSpPr>
        <p:spPr>
          <a:xfrm>
            <a:off x="-1173388" y="2467244"/>
            <a:ext cx="10645369" cy="2897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JEUX DE DONNÉES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590078" y="2609438"/>
            <a:ext cx="5093589" cy="7122391"/>
          </a:xfrm>
          <a:custGeom>
            <a:avLst/>
            <a:gdLst/>
            <a:ahLst/>
            <a:cxnLst/>
            <a:rect l="l" t="t" r="r" b="b"/>
            <a:pathLst>
              <a:path w="5093589" h="7122391">
                <a:moveTo>
                  <a:pt x="0" y="0"/>
                </a:moveTo>
                <a:lnTo>
                  <a:pt x="5093589" y="0"/>
                </a:lnTo>
                <a:lnTo>
                  <a:pt x="5093589" y="7122391"/>
                </a:lnTo>
                <a:lnTo>
                  <a:pt x="0" y="7122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2684711" y="648436"/>
            <a:ext cx="13639728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SELECTION CLIENT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1257" y="4142442"/>
            <a:ext cx="10319657" cy="3980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Grace à cette interface on retrouve la possibilité de choisir le client que l’on souhaite. 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 peut aussi directement écrire le numéro du client, plutôt que de devoir le chercher manuellement.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928695" y="2882589"/>
            <a:ext cx="10430611" cy="6375711"/>
          </a:xfrm>
          <a:custGeom>
            <a:avLst/>
            <a:gdLst/>
            <a:ahLst/>
            <a:cxnLst/>
            <a:rect l="l" t="t" r="r" b="b"/>
            <a:pathLst>
              <a:path w="10430611" h="6375711">
                <a:moveTo>
                  <a:pt x="0" y="0"/>
                </a:moveTo>
                <a:lnTo>
                  <a:pt x="10430610" y="0"/>
                </a:lnTo>
                <a:lnTo>
                  <a:pt x="10430610" y="6375711"/>
                </a:lnTo>
                <a:lnTo>
                  <a:pt x="0" y="63757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396562" y="648436"/>
            <a:ext cx="11494875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ANALYSE UNIVARIÉ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669720" y="2424600"/>
            <a:ext cx="11669709" cy="7381091"/>
          </a:xfrm>
          <a:custGeom>
            <a:avLst/>
            <a:gdLst/>
            <a:ahLst/>
            <a:cxnLst/>
            <a:rect l="l" t="t" r="r" b="b"/>
            <a:pathLst>
              <a:path w="11669709" h="7381091">
                <a:moveTo>
                  <a:pt x="0" y="0"/>
                </a:moveTo>
                <a:lnTo>
                  <a:pt x="11669709" y="0"/>
                </a:lnTo>
                <a:lnTo>
                  <a:pt x="11669709" y="7381090"/>
                </a:lnTo>
                <a:lnTo>
                  <a:pt x="0" y="7381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2684711" y="648436"/>
            <a:ext cx="13639728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ANALYSE BI-VARIÉ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853001" y="2558665"/>
            <a:ext cx="11303147" cy="7106853"/>
          </a:xfrm>
          <a:custGeom>
            <a:avLst/>
            <a:gdLst/>
            <a:ahLst/>
            <a:cxnLst/>
            <a:rect l="l" t="t" r="r" b="b"/>
            <a:pathLst>
              <a:path w="11303147" h="7106853">
                <a:moveTo>
                  <a:pt x="0" y="0"/>
                </a:moveTo>
                <a:lnTo>
                  <a:pt x="11303147" y="0"/>
                </a:lnTo>
                <a:lnTo>
                  <a:pt x="11303147" y="7106853"/>
                </a:lnTo>
                <a:lnTo>
                  <a:pt x="0" y="71068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2684711" y="648436"/>
            <a:ext cx="13639728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ANALYSE VARIABLES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834163" y="2601422"/>
            <a:ext cx="12619674" cy="6656878"/>
          </a:xfrm>
          <a:custGeom>
            <a:avLst/>
            <a:gdLst/>
            <a:ahLst/>
            <a:cxnLst/>
            <a:rect l="l" t="t" r="r" b="b"/>
            <a:pathLst>
              <a:path w="12619674" h="6656878">
                <a:moveTo>
                  <a:pt x="0" y="0"/>
                </a:moveTo>
                <a:lnTo>
                  <a:pt x="12619674" y="0"/>
                </a:lnTo>
                <a:lnTo>
                  <a:pt x="12619674" y="6656878"/>
                </a:lnTo>
                <a:lnTo>
                  <a:pt x="0" y="6656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396562" y="648436"/>
            <a:ext cx="11494875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FEATURES IMPORTANCE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Personnalisé</PresentationFormat>
  <Paragraphs>95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Arimo</vt:lpstr>
      <vt:lpstr>Arial</vt:lpstr>
      <vt:lpstr>Calibri</vt:lpstr>
      <vt:lpstr>Open Sans</vt:lpstr>
      <vt:lpstr>Open Sans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PRESENTATION</dc:title>
  <cp:lastModifiedBy>olivier guillaud</cp:lastModifiedBy>
  <cp:revision>2</cp:revision>
  <dcterms:created xsi:type="dcterms:W3CDTF">2006-08-16T00:00:00Z</dcterms:created>
  <dcterms:modified xsi:type="dcterms:W3CDTF">2025-04-09T08:44:13Z</dcterms:modified>
  <dc:identifier>DAGWGTD64Cw</dc:identifier>
</cp:coreProperties>
</file>