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9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86D"/>
    <a:srgbClr val="2E175D"/>
    <a:srgbClr val="490B54"/>
    <a:srgbClr val="E3CEE9"/>
    <a:srgbClr val="480950"/>
    <a:srgbClr val="431464"/>
    <a:srgbClr val="F1E8F4"/>
    <a:srgbClr val="351B65"/>
    <a:srgbClr val="2F216E"/>
    <a:srgbClr val="420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C53D5-C40C-4B5A-AB4D-557B2239BDE9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E2842-9449-42C4-9E02-7BC242849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745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701EA-5673-401A-9A33-B70FC68224E7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CDF00-5E75-4BCA-82F5-22720E2E4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429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CDF00-5E75-4BCA-82F5-22720E2E4E8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9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CDF00-5E75-4BCA-82F5-22720E2E4E8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32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A896DE8-EBA4-4433-8558-9A27E5328228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334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2725-076F-4AB9-BFAC-CF59D8FFC95A}" type="datetime1">
              <a:rPr lang="fr-FR" smtClean="0"/>
              <a:t>16/01/2018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95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8125-610D-4CA0-AB7E-74378023875A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47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0488-6331-40D2-B67D-7CB5522A302E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17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C534-3D61-4FFD-A5D3-3CAE4FCA8EEE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82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84B4-2571-4ADD-BD87-F1794DC13086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983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B283-1F61-4682-8C70-13D9FC41F1DA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079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0CF6-497B-45F0-9DE6-736657A59214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11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3258-8A0A-4F20-BF2D-85BC8F095357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26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9D16-FB6E-41BB-9D9E-982251F4D017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02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7CB8-8D4C-45D2-8CDF-A9B356A24824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42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0A2A-A32A-4E15-8C87-C5060739E85E}" type="datetime1">
              <a:rPr lang="fr-FR" smtClean="0"/>
              <a:t>16/01/2018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33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CB7C-3C92-4428-8764-6980ECCC253F}" type="datetime1">
              <a:rPr lang="fr-FR" smtClean="0"/>
              <a:t>16/01/2018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66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AAC-F151-474E-B393-36302749138E}" type="datetime1">
              <a:rPr lang="fr-FR" smtClean="0"/>
              <a:t>16/01/2018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04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801E-2AB1-4071-8A23-14EAD13E4A40}" type="datetime1">
              <a:rPr lang="fr-FR" smtClean="0"/>
              <a:t>16/01/2018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2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998B-3B7C-453D-B9EF-9D2F17528680}" type="datetime1">
              <a:rPr lang="fr-FR" smtClean="0"/>
              <a:t>16/01/2018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57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CF23-4376-4037-8F0A-D4046F41D2C2}" type="datetime1">
              <a:rPr lang="fr-FR" smtClean="0"/>
              <a:t>16/01/2018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6B23D-D93F-4E4A-96CF-28AB30C93BDE}" type="datetime1">
              <a:rPr lang="fr-FR" smtClean="0"/>
              <a:t>16/01/2018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A1A2B4-6B8C-4569-94FC-972D087D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294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7C01E30-0165-4D80-A3D8-85E8B3002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8800" dirty="0"/>
              <a:t>Intelligence Artificielle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6824F35C-1051-4076-AF3B-65D306BF9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 err="1"/>
              <a:t>Artificial</a:t>
            </a:r>
            <a:r>
              <a:rPr lang="fr-FR" sz="3200" dirty="0"/>
              <a:t> Bee </a:t>
            </a:r>
            <a:r>
              <a:rPr lang="fr-FR" sz="3200" dirty="0" err="1"/>
              <a:t>Colony</a:t>
            </a:r>
            <a:r>
              <a:rPr lang="fr-FR" sz="3200" dirty="0"/>
              <a:t> </a:t>
            </a:r>
            <a:r>
              <a:rPr lang="fr-FR" sz="3200" dirty="0" err="1"/>
              <a:t>Algorithm</a:t>
            </a:r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4AB43FA3-26AB-4036-9953-73193FDBFF28}"/>
              </a:ext>
            </a:extLst>
          </p:cNvPr>
          <p:cNvSpPr txBox="1"/>
          <p:nvPr/>
        </p:nvSpPr>
        <p:spPr>
          <a:xfrm>
            <a:off x="9690101" y="5069976"/>
            <a:ext cx="2392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Olivier DELIERRE</a:t>
            </a:r>
          </a:p>
          <a:p>
            <a:pPr algn="r"/>
            <a:r>
              <a:rPr lang="fr-FR" dirty="0"/>
              <a:t>Michael GERWILL</a:t>
            </a:r>
          </a:p>
          <a:p>
            <a:pPr algn="r"/>
            <a:r>
              <a:rPr lang="fr-FR" dirty="0" err="1"/>
              <a:t>Ilyasse</a:t>
            </a:r>
            <a:r>
              <a:rPr lang="fr-FR" dirty="0"/>
              <a:t> TISSAFI IDRISSI</a:t>
            </a:r>
          </a:p>
          <a:p>
            <a:pPr algn="r"/>
            <a:r>
              <a:rPr lang="fr-FR" dirty="0"/>
              <a:t>Antonin LECLERC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1ED0F707-049E-47E4-AEA3-54AE3D6D8D6D}"/>
              </a:ext>
            </a:extLst>
          </p:cNvPr>
          <p:cNvSpPr txBox="1"/>
          <p:nvPr/>
        </p:nvSpPr>
        <p:spPr>
          <a:xfrm>
            <a:off x="0" y="591438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ENSEIGNANT : L.IDOUMGHAR</a:t>
            </a:r>
          </a:p>
        </p:txBody>
      </p:sp>
    </p:spTree>
    <p:extLst>
      <p:ext uri="{BB962C8B-B14F-4D97-AF65-F5344CB8AC3E}">
        <p14:creationId xmlns:p14="http://schemas.microsoft.com/office/powerpoint/2010/main" val="2212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/>
              <a:t>Conclusion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dirty="0" smtClean="0"/>
              <a:t>Projet très instructif : découverte de l’IA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 Expérience enrichissante, mais complexe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smtClean="0"/>
              <a:t> Forte </a:t>
            </a:r>
            <a:r>
              <a:rPr lang="fr-FR" sz="2800" dirty="0" smtClean="0"/>
              <a:t>entraide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49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2125362" y="2965622"/>
            <a:ext cx="9034763" cy="876412"/>
          </a:xfrm>
        </p:spPr>
        <p:txBody>
          <a:bodyPr>
            <a:noAutofit/>
          </a:bodyPr>
          <a:lstStyle/>
          <a:p>
            <a:r>
              <a:rPr lang="fr-FR" dirty="0" smtClean="0"/>
              <a:t>Merci pour votre Écoute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2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3E966D4-5C5E-48B2-8CBE-E2DCB33D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E988A98-A2EE-4FE9-A915-755F1449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 Explication machine</a:t>
            </a:r>
            <a:endParaRPr lang="fr-F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dirty="0" smtClean="0"/>
              <a:t>Conception de l’algorithme</a:t>
            </a:r>
            <a:endParaRPr lang="fr-F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Résultats &amp; </a:t>
            </a:r>
            <a:r>
              <a:rPr lang="fr-FR" sz="2800" dirty="0" smtClean="0"/>
              <a:t>comparaisons</a:t>
            </a:r>
            <a:endParaRPr lang="fr-F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Gestion du projet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Conclusion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BC45896-5ACE-425E-A5D2-5897601F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0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EFC5010-1C7D-472B-BE07-C339668E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02C3D81-6B8D-4235-9A9C-D8322067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Les abeilles forment des colonies très bien organisées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Observation de ses colonies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Création d’une métaheuristique (Dervis </a:t>
            </a:r>
            <a:r>
              <a:rPr lang="fr-FR" sz="2800" dirty="0" err="1"/>
              <a:t>Karaboga</a:t>
            </a:r>
            <a:r>
              <a:rPr lang="fr-FR" sz="2800" dirty="0"/>
              <a:t>, 2005)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Outil d’optimisation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1CD6C37E-E1B1-42E8-96F5-A98EFE0B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5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6F17C91-E458-460D-AD34-A6582B76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B035635-43CD-4E6D-9F45-9820C0D6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Les trois types d’abeilles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Employées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Spectatrices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Eclaireuses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CF47527-BE95-44A0-8D1F-28E6FCC4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9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Explication machine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 Génération d’un nombre défini de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 Pour chaque étape d’évolution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/>
              <a:t> Évaluation de la fitness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/>
              <a:t> Génération d’une nouvelle solution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/>
              <a:t> Selon la fitness on lui réapplique ou non le même traitement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/>
              <a:t> Chaque solution ayant dépassé un nombre d’essais défini est </a:t>
            </a:r>
            <a:r>
              <a:rPr lang="fr-FR" sz="2400" dirty="0" err="1" smtClean="0"/>
              <a:t>regénéré</a:t>
            </a:r>
            <a:endParaRPr lang="fr-FR" sz="2400" dirty="0" smtClean="0"/>
          </a:p>
          <a:p>
            <a:pPr lvl="1"/>
            <a:endParaRPr lang="fr-FR" sz="2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9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A8BEB99-52EF-4EDA-A146-4B4AD2A5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/>
              <a:t>Conception de l’algorithme</a:t>
            </a:r>
            <a:endParaRPr lang="fr-FR" sz="6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84A5837-BCD7-4184-B926-96A01970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Découpé en cinq classes </a:t>
            </a:r>
            <a:r>
              <a:rPr lang="fr-FR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 Benchmark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 </a:t>
            </a:r>
            <a:r>
              <a:rPr lang="fr-FR" sz="2800" dirty="0" err="1" smtClean="0"/>
              <a:t>SetUpParams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 </a:t>
            </a:r>
            <a:r>
              <a:rPr lang="fr-FR" sz="2800" dirty="0" err="1" smtClean="0"/>
              <a:t>Problem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 </a:t>
            </a:r>
            <a:r>
              <a:rPr lang="fr-FR" sz="2800" dirty="0" err="1" smtClean="0"/>
              <a:t>MyAlgorithm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E30D23F-CA0F-4EA3-8E92-52DFB6BC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5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/>
              <a:t>Résultats &amp; comparaisons</a:t>
            </a:r>
            <a:endParaRPr lang="fr-FR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Espace réservé du contenu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6701144"/>
                  </p:ext>
                </p:extLst>
              </p:nvPr>
            </p:nvGraphicFramePr>
            <p:xfrm>
              <a:off x="685801" y="2670281"/>
              <a:ext cx="10131426" cy="25958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77142"/>
                    <a:gridCol w="3377142"/>
                    <a:gridCol w="337714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Nos résultats</a:t>
                          </a:r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Résultats algorithme littérature</a:t>
                          </a:r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 smtClean="0"/>
                            <a:t>Rosenbrock</a:t>
                          </a:r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0.0012493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0.00062827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 smtClean="0"/>
                            <a:t>Rastrigin</a:t>
                          </a:r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5.68434</a:t>
                          </a:r>
                          <a:r>
                            <a:rPr lang="fr-FR" baseline="0" dirty="0" smtClean="0"/>
                            <a:t>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baseline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b="0" i="1" baseline="0" smtClean="0">
                                      <a:latin typeface="Cambria Math" panose="02040503050406030204" pitchFamily="18" charset="0"/>
                                    </a:rPr>
                                    <m:t>−14</m:t>
                                  </m:r>
                                </m:sup>
                              </m:sSup>
                            </m:oMath>
                          </a14:m>
                          <a:endParaRPr lang="fr-FR" b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 smtClean="0"/>
                            <a:t>Ackley</a:t>
                          </a:r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3.98348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−13</m:t>
                                  </m:r>
                                </m:sup>
                              </m:sSup>
                            </m:oMath>
                          </a14:m>
                          <a:endParaRPr lang="fr-FR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 smtClean="0"/>
                            <a:t>Schwefel</a:t>
                          </a:r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 smtClean="0"/>
                            <a:t>Schaffer</a:t>
                          </a:r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3.249556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oMath>
                          </a14:m>
                          <a:endParaRPr lang="fr-FR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Weierstrass</a:t>
                          </a:r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mtClean="0"/>
                            <a:t>-52.9452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Espace réservé du contenu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6701144"/>
                  </p:ext>
                </p:extLst>
              </p:nvPr>
            </p:nvGraphicFramePr>
            <p:xfrm>
              <a:off x="685801" y="2670281"/>
              <a:ext cx="10131426" cy="25958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77142"/>
                    <a:gridCol w="3377142"/>
                    <a:gridCol w="337714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Nos résultats</a:t>
                          </a:r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Résultats algorithme littérature</a:t>
                          </a:r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 smtClean="0"/>
                            <a:t>Rosenbrock</a:t>
                          </a:r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0.0012493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0.00062827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 smtClean="0"/>
                            <a:t>Rastrigin</a:t>
                          </a:r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208197" r="-10054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 smtClean="0"/>
                            <a:t>Ackley</a:t>
                          </a:r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313333" r="-100541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 smtClean="0"/>
                            <a:t>Schwefel</a:t>
                          </a:r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 smtClean="0"/>
                            <a:t>Schaffer</a:t>
                          </a:r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506557" r="-1005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Weierstrass</a:t>
                          </a:r>
                          <a:endParaRPr lang="fr-FR" dirty="0"/>
                        </a:p>
                      </a:txBody>
                      <a:tcPr>
                        <a:solidFill>
                          <a:srgbClr val="4809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mtClean="0"/>
                            <a:t>-52.9452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/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5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/>
              <a:t>Gestion du projet</a:t>
            </a:r>
            <a:endParaRPr lang="fr-FR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 3-4 séances de recherche et de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dirty="0" smtClean="0"/>
              <a:t>Implémentation de l’algorithme</a:t>
            </a:r>
          </a:p>
          <a:p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5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Gestion du projet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343619"/>
              </p:ext>
            </p:extLst>
          </p:nvPr>
        </p:nvGraphicFramePr>
        <p:xfrm>
          <a:off x="1023552" y="1795549"/>
          <a:ext cx="9242508" cy="4935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65577"/>
                <a:gridCol w="1067139"/>
                <a:gridCol w="1104714"/>
                <a:gridCol w="1067139"/>
                <a:gridCol w="1037939"/>
              </a:tblGrid>
              <a:tr h="363755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Tâches</a:t>
                      </a:r>
                      <a:endParaRPr lang="fr-FR" sz="1400" dirty="0"/>
                    </a:p>
                  </a:txBody>
                  <a:tcPr>
                    <a:solidFill>
                      <a:srgbClr val="1728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Olivier</a:t>
                      </a:r>
                      <a:endParaRPr lang="fr-FR" sz="1400" dirty="0"/>
                    </a:p>
                  </a:txBody>
                  <a:tcPr>
                    <a:solidFill>
                      <a:srgbClr val="1728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Ilyasse</a:t>
                      </a:r>
                      <a:endParaRPr lang="fr-FR" sz="1400" dirty="0"/>
                    </a:p>
                  </a:txBody>
                  <a:tcPr>
                    <a:solidFill>
                      <a:srgbClr val="1728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Michael</a:t>
                      </a:r>
                      <a:endParaRPr lang="fr-FR" sz="1400" dirty="0"/>
                    </a:p>
                  </a:txBody>
                  <a:tcPr>
                    <a:solidFill>
                      <a:srgbClr val="1728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Antonin</a:t>
                      </a:r>
                      <a:endParaRPr lang="fr-FR" sz="1400" dirty="0"/>
                    </a:p>
                  </a:txBody>
                  <a:tcPr>
                    <a:solidFill>
                      <a:srgbClr val="17286D"/>
                    </a:solidFill>
                  </a:tcPr>
                </a:tc>
              </a:tr>
              <a:tr h="291004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Recherche</a:t>
                      </a:r>
                      <a:r>
                        <a:rPr lang="fr-FR" sz="1400" baseline="0" dirty="0" smtClean="0"/>
                        <a:t> et documentation</a:t>
                      </a:r>
                      <a:endParaRPr lang="fr-FR" sz="1400" dirty="0"/>
                    </a:p>
                  </a:txBody>
                  <a:tcPr>
                    <a:solidFill>
                      <a:srgbClr val="1728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</a:tr>
              <a:tr h="291004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Documentation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Doxygen</a:t>
                      </a:r>
                      <a:endParaRPr lang="fr-FR" sz="1400" dirty="0"/>
                    </a:p>
                  </a:txBody>
                  <a:tcPr>
                    <a:solidFill>
                      <a:srgbClr val="1728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</a:tr>
              <a:tr h="291004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Classe Benchmark</a:t>
                      </a:r>
                      <a:endParaRPr lang="fr-FR" sz="1400" dirty="0"/>
                    </a:p>
                  </a:txBody>
                  <a:tcPr>
                    <a:solidFill>
                      <a:srgbClr val="1728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</a:tr>
              <a:tr h="291004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Classe </a:t>
                      </a:r>
                      <a:r>
                        <a:rPr lang="fr-FR" sz="1400" dirty="0" err="1" smtClean="0"/>
                        <a:t>SetUpParams</a:t>
                      </a:r>
                      <a:endParaRPr lang="fr-FR" sz="1400" dirty="0"/>
                    </a:p>
                  </a:txBody>
                  <a:tcPr>
                    <a:solidFill>
                      <a:srgbClr val="1728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</a:tr>
              <a:tr h="291004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Classe </a:t>
                      </a:r>
                      <a:r>
                        <a:rPr lang="fr-FR" sz="1400" dirty="0" err="1" smtClean="0"/>
                        <a:t>Problem</a:t>
                      </a:r>
                      <a:endParaRPr lang="fr-FR" sz="1400" dirty="0"/>
                    </a:p>
                  </a:txBody>
                  <a:tcPr>
                    <a:solidFill>
                      <a:srgbClr val="1728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</a:tr>
              <a:tr h="291004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Classe Solution</a:t>
                      </a:r>
                      <a:endParaRPr lang="fr-FR" sz="1400" dirty="0"/>
                    </a:p>
                  </a:txBody>
                  <a:tcPr>
                    <a:solidFill>
                      <a:srgbClr val="1728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</a:tr>
              <a:tr h="291004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     Real</a:t>
                      </a:r>
                      <a:r>
                        <a:rPr lang="fr-FR" sz="1400" baseline="0" dirty="0" smtClean="0"/>
                        <a:t> fitness</a:t>
                      </a:r>
                      <a:endParaRPr lang="fr-FR" sz="14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</a:tr>
              <a:tr h="291004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Calculate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Fitness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</a:tr>
              <a:tr h="291004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Classe </a:t>
                      </a:r>
                      <a:r>
                        <a:rPr lang="fr-FR" sz="1400" dirty="0" err="1" smtClean="0"/>
                        <a:t>MyAlgorithm</a:t>
                      </a:r>
                      <a:endParaRPr lang="fr-FR" sz="1400" dirty="0"/>
                    </a:p>
                  </a:txBody>
                  <a:tcPr>
                    <a:solidFill>
                      <a:srgbClr val="1728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</a:tr>
              <a:tr h="291004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Employed</a:t>
                      </a:r>
                      <a:r>
                        <a:rPr lang="fr-F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aseline="0" dirty="0" err="1" smtClean="0">
                          <a:solidFill>
                            <a:schemeClr val="tx1"/>
                          </a:solidFill>
                        </a:rPr>
                        <a:t>Bees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</a:tr>
              <a:tr h="291004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Onlooker</a:t>
                      </a:r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Bees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</a:tr>
              <a:tr h="291004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     Scout </a:t>
                      </a:r>
                      <a:r>
                        <a:rPr lang="fr-FR" sz="1400" dirty="0" err="1" smtClean="0">
                          <a:solidFill>
                            <a:schemeClr val="tx1"/>
                          </a:solidFill>
                        </a:rPr>
                        <a:t>Bees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</a:tr>
              <a:tr h="291004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Résultats &amp; comparaisons</a:t>
                      </a:r>
                      <a:endParaRPr lang="fr-FR" sz="1400" dirty="0"/>
                    </a:p>
                  </a:txBody>
                  <a:tcPr>
                    <a:solidFill>
                      <a:srgbClr val="1728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</a:tr>
              <a:tr h="291004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Rapport</a:t>
                      </a:r>
                      <a:endParaRPr lang="fr-FR" sz="1400" dirty="0"/>
                    </a:p>
                  </a:txBody>
                  <a:tcPr>
                    <a:solidFill>
                      <a:srgbClr val="1728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</a:tr>
              <a:tr h="291004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PowerPoint</a:t>
                      </a:r>
                      <a:endParaRPr lang="fr-FR" sz="1400" dirty="0"/>
                    </a:p>
                  </a:txBody>
                  <a:tcPr>
                    <a:solidFill>
                      <a:srgbClr val="1728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x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A2B4-6B8C-4569-94FC-972D087DEBA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60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217</TotalTime>
  <Words>289</Words>
  <Application>Microsoft Office PowerPoint</Application>
  <PresentationFormat>Grand écran</PresentationFormat>
  <Paragraphs>125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Céleste</vt:lpstr>
      <vt:lpstr>Intelligence Artificielle</vt:lpstr>
      <vt:lpstr>Sommaire</vt:lpstr>
      <vt:lpstr>Introduction</vt:lpstr>
      <vt:lpstr>Introduction</vt:lpstr>
      <vt:lpstr>Explication machine</vt:lpstr>
      <vt:lpstr>Conception de l’algorithme</vt:lpstr>
      <vt:lpstr>Résultats &amp; comparaisons</vt:lpstr>
      <vt:lpstr>Gestion du projet</vt:lpstr>
      <vt:lpstr>Gestion du projet</vt:lpstr>
      <vt:lpstr>Conclusion</vt:lpstr>
      <vt:lpstr>Merci pour votre Écoute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</dc:title>
  <dc:creator>Antonin Leclerc</dc:creator>
  <cp:lastModifiedBy>Michaël Gerwill</cp:lastModifiedBy>
  <cp:revision>29</cp:revision>
  <dcterms:created xsi:type="dcterms:W3CDTF">2018-01-09T14:04:01Z</dcterms:created>
  <dcterms:modified xsi:type="dcterms:W3CDTF">2018-01-16T09:37:58Z</dcterms:modified>
</cp:coreProperties>
</file>