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ewsreader"/>
      <p:regular r:id="rId11"/>
      <p:bold r:id="rId12"/>
      <p:italic r:id="rId13"/>
      <p:boldItalic r:id="rId14"/>
    </p:embeddedFont>
    <p:embeddedFont>
      <p:font typeface="DM Sans Light"/>
      <p:regular r:id="rId15"/>
      <p:bold r:id="rId16"/>
      <p:italic r:id="rId17"/>
      <p:boldItalic r:id="rId18"/>
    </p:embeddedFont>
    <p:embeddedFont>
      <p:font typeface="DM Sans SemiBold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  <p:embeddedFont>
      <p:font typeface="Newsreader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ewsreaderSemiBold-boldItalic.fntdata"/><Relationship Id="rId20" Type="http://schemas.openxmlformats.org/officeDocument/2006/relationships/font" Target="fonts/DMSansSemiBold-bold.fntdata"/><Relationship Id="rId22" Type="http://schemas.openxmlformats.org/officeDocument/2006/relationships/font" Target="fonts/DMSansSemiBold-boldItalic.fntdata"/><Relationship Id="rId21" Type="http://schemas.openxmlformats.org/officeDocument/2006/relationships/font" Target="fonts/DMSansSemiBold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28" Type="http://schemas.openxmlformats.org/officeDocument/2006/relationships/font" Target="fonts/NewsreaderSemiBold-bold.fntdata"/><Relationship Id="rId27" Type="http://schemas.openxmlformats.org/officeDocument/2006/relationships/font" Target="fonts/NewsreaderSemiBold-regular.fntdata"/><Relationship Id="rId29" Type="http://schemas.openxmlformats.org/officeDocument/2006/relationships/font" Target="fonts/NewsreaderSemiBold-italic.fntdata"/><Relationship Id="rId11" Type="http://schemas.openxmlformats.org/officeDocument/2006/relationships/font" Target="fonts/Newsreader-regular.fntdata"/><Relationship Id="rId10" Type="http://schemas.openxmlformats.org/officeDocument/2006/relationships/slide" Target="slides/slide5.xml"/><Relationship Id="rId13" Type="http://schemas.openxmlformats.org/officeDocument/2006/relationships/font" Target="fonts/Newsreader-italic.fntdata"/><Relationship Id="rId12" Type="http://schemas.openxmlformats.org/officeDocument/2006/relationships/font" Target="fonts/Newsreader-bold.fntdata"/><Relationship Id="rId15" Type="http://schemas.openxmlformats.org/officeDocument/2006/relationships/font" Target="fonts/DMSansLight-regular.fntdata"/><Relationship Id="rId14" Type="http://schemas.openxmlformats.org/officeDocument/2006/relationships/font" Target="fonts/Newsreader-boldItalic.fntdata"/><Relationship Id="rId17" Type="http://schemas.openxmlformats.org/officeDocument/2006/relationships/font" Target="fonts/DMSansLight-italic.fntdata"/><Relationship Id="rId16" Type="http://schemas.openxmlformats.org/officeDocument/2006/relationships/font" Target="fonts/DMSansLight-bold.fntdata"/><Relationship Id="rId19" Type="http://schemas.openxmlformats.org/officeDocument/2006/relationships/font" Target="fonts/DMSansSemiBold-regular.fntdata"/><Relationship Id="rId18" Type="http://schemas.openxmlformats.org/officeDocument/2006/relationships/font" Target="fonts/DMSans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1c1b130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1c1b130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71c1b1309c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71c1b1309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71c1b1309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71c1b1309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71c1b1309c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71c1b1309c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71c1b1309c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71c1b1309c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43" name="Google Shape;143;p14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1" name="Google Shape;151;p15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59" name="Google Shape;159;p16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62" name="Google Shape;162;p16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3" name="Google Shape;173;p17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17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187" name="Google Shape;187;p18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0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8" name="Google Shape;208;p21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14" name="Google Shape;214;p22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23" name="Google Shape;223;p24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29" name="Google Shape;229;p24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31" name="Google Shape;231;p25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6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6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6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6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8" name="Google Shape;258;p27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60" name="Google Shape;260;p27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7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27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5" name="Google Shape;265;p27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8" name="Google Shape;278;p29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29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9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81" name="Google Shape;281;p29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9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9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29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1" name="Google Shape;291;p29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29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29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5" name="Google Shape;295;p29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29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7" name="Google Shape;297;p29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9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9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2" name="Google Shape;302;p30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3" name="Google Shape;303;p30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4" name="Google Shape;304;p30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0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6" name="Google Shape;306;p30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30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8" name="Google Shape;308;p30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0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0" name="Google Shape;310;p30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30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2" name="Google Shape;312;p30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0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4" name="Google Shape;314;p30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0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6" name="Google Shape;316;p30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0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8" name="Google Shape;318;p30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9" name="Google Shape;319;p30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30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0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2" name="Google Shape;322;p30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3" name="Google Shape;323;p30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30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6" name="Google Shape;326;p30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7" name="Google Shape;327;p30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8" name="Google Shape;328;p30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30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0" name="Google Shape;330;p30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1" name="Google Shape;331;p30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2" name="Google Shape;332;p30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30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0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31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9" name="Google Shape;339;p31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1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43" name="Google Shape;343;p31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4" name="Google Shape;344;p31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5" name="Google Shape;345;p31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2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48" name="Google Shape;348;p32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2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2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2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2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2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2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33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33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6" name="Google Shape;36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6" name="Google Shape;386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" name="Google Shape;399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" name="Google Shape;400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8" name="Google Shape;408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9" name="Google Shape;409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3" name="Google Shape;413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5" name="Google Shape;415;p4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4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" name="Google Shape;417;p4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4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1" name="Google Shape;421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5" name="Google Shape;425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7" name="Google Shape;427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0" name="Google Shape;40;p6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6" name="Google Shape;46;p6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5" name="Google Shape;44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7" name="Google Shape;4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9" name="Google Shape;449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0" name="Google Shape;450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2" name="Google Shape;62;p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7" name="Google Shape;77;p9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89" name="Google Shape;89;p10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468" name="Google Shape;468;p55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5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E2EE Chat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(End-to-End encryption)</a:t>
            </a:r>
            <a:endParaRPr/>
          </a:p>
        </p:txBody>
      </p:sp>
      <p:sp>
        <p:nvSpPr>
          <p:cNvPr id="470" name="Google Shape;470;p55"/>
          <p:cNvSpPr txBox="1"/>
          <p:nvPr>
            <p:ph idx="1" type="subTitle"/>
          </p:nvPr>
        </p:nvSpPr>
        <p:spPr>
          <a:xfrm>
            <a:off x="259575" y="3620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Olivier Tan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725" r="16718" t="0"/>
          <a:stretch/>
        </p:blipFill>
        <p:spPr>
          <a:xfrm>
            <a:off x="4572000" y="-4350"/>
            <a:ext cx="4846524" cy="5152201"/>
          </a:xfrm>
          <a:prstGeom prst="rect">
            <a:avLst/>
          </a:prstGeom>
        </p:spPr>
      </p:pic>
      <p:sp>
        <p:nvSpPr>
          <p:cNvPr id="476" name="Google Shape;476;p56"/>
          <p:cNvSpPr txBox="1"/>
          <p:nvPr>
            <p:ph type="title"/>
          </p:nvPr>
        </p:nvSpPr>
        <p:spPr>
          <a:xfrm>
            <a:off x="363825" y="478400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477" name="Google Shape;477;p56"/>
          <p:cNvSpPr txBox="1"/>
          <p:nvPr>
            <p:ph idx="3" type="body"/>
          </p:nvPr>
        </p:nvSpPr>
        <p:spPr>
          <a:xfrm>
            <a:off x="511000" y="2942772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secure, real-time 1:1 communication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between users.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Messages are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end-to-end encrypted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— only sender &amp; receiver can read them.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cannot read, decrypt, or modify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any message contents.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7"/>
          <p:cNvSpPr txBox="1"/>
          <p:nvPr>
            <p:ph type="title"/>
          </p:nvPr>
        </p:nvSpPr>
        <p:spPr>
          <a:xfrm>
            <a:off x="315200" y="795525"/>
            <a:ext cx="5356800" cy="13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it matter?</a:t>
            </a:r>
            <a:endParaRPr/>
          </a:p>
        </p:txBody>
      </p:sp>
      <p:sp>
        <p:nvSpPr>
          <p:cNvPr id="483" name="Google Shape;483;p5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glass ceiling" id="484" name="Google Shape;484;p57"/>
          <p:cNvPicPr preferRelativeResize="0"/>
          <p:nvPr/>
        </p:nvPicPr>
        <p:blipFill rotWithShape="1">
          <a:blip r:embed="rId3">
            <a:alphaModFix/>
          </a:blip>
          <a:srcRect b="10955" l="0" r="0" t="10955"/>
          <a:stretch/>
        </p:blipFill>
        <p:spPr>
          <a:xfrm>
            <a:off x="6289150" y="1793125"/>
            <a:ext cx="2853300" cy="335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57"/>
          <p:cNvCxnSpPr/>
          <p:nvPr/>
        </p:nvCxnSpPr>
        <p:spPr>
          <a:xfrm>
            <a:off x="356100" y="3843349"/>
            <a:ext cx="5362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57"/>
          <p:cNvSpPr txBox="1"/>
          <p:nvPr/>
        </p:nvSpPr>
        <p:spPr>
          <a:xfrm>
            <a:off x="1014900" y="1711750"/>
            <a:ext cx="40452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Most modern communication contains sensitive info (identity, finance, personal data)</a:t>
            </a:r>
            <a:br>
              <a:rPr lang="en" sz="1100"/>
            </a:b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Centralized platforms can be vulnerable to insider threats &amp; surveillance</a:t>
            </a:r>
            <a:br>
              <a:rPr lang="en" sz="1100"/>
            </a:b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E2EE ensures </a:t>
            </a:r>
            <a:r>
              <a:rPr b="1" lang="en" sz="1100"/>
              <a:t>privacy</a:t>
            </a:r>
            <a:r>
              <a:rPr lang="en" sz="1100"/>
              <a:t>, </a:t>
            </a:r>
            <a:r>
              <a:rPr b="1" lang="en" sz="1100"/>
              <a:t>confidentiality</a:t>
            </a:r>
            <a:r>
              <a:rPr lang="en" sz="1100"/>
              <a:t>, and </a:t>
            </a:r>
            <a:r>
              <a:rPr b="1" lang="en" sz="1100"/>
              <a:t>tamper protection</a:t>
            </a:r>
            <a:br>
              <a:rPr b="1" lang="en" sz="1100"/>
            </a:br>
            <a:endParaRPr b="1"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Inspired by real-world apps like Signal &amp; WhatsApp — but with more transparency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8"/>
          <p:cNvSpPr txBox="1"/>
          <p:nvPr>
            <p:ph type="title"/>
          </p:nvPr>
        </p:nvSpPr>
        <p:spPr>
          <a:xfrm>
            <a:off x="361975" y="313700"/>
            <a:ext cx="2330100" cy="7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492" name="Google Shape;4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25" y="902250"/>
            <a:ext cx="77343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idx="12" type="sldNum"/>
          </p:nvPr>
        </p:nvSpPr>
        <p:spPr>
          <a:xfrm>
            <a:off x="7690350" y="1849000"/>
            <a:ext cx="981900" cy="1581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8" name="Google Shape;498;p59"/>
          <p:cNvSpPr txBox="1"/>
          <p:nvPr>
            <p:ph type="title"/>
          </p:nvPr>
        </p:nvSpPr>
        <p:spPr>
          <a:xfrm>
            <a:off x="2474725" y="123208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Demo</a:t>
            </a:r>
            <a:endParaRPr sz="1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