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9" r:id="rId3"/>
    <p:sldId id="257" r:id="rId4"/>
    <p:sldId id="261" r:id="rId5"/>
    <p:sldId id="262" r:id="rId6"/>
    <p:sldId id="260" r:id="rId7"/>
    <p:sldId id="263" r:id="rId8"/>
    <p:sldId id="269" r:id="rId9"/>
    <p:sldId id="265" r:id="rId10"/>
    <p:sldId id="266" r:id="rId11"/>
    <p:sldId id="267"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48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A2EA3-F929-46F2-AA77-31538F35D8FD}" v="452" dt="2024-02-13T23:15:27.413"/>
    <p1510:client id="{031F6D53-9041-4E9B-A313-6F28C653FBE5}" v="5" dt="2024-02-13T03:18:28.486"/>
    <p1510:client id="{A36F31A3-4C8C-4C9A-A843-0440785B3589}" v="421" dt="2024-02-13T03:14:15.7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p:scale>
          <a:sx n="66" d="100"/>
          <a:sy n="66" d="100"/>
        </p:scale>
        <p:origin x="1483" y="4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2/13/2024</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7956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2/13/2024</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218121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2/13/2024</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4812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2/13/2024</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56841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2/13/2024</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559902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2/13/2024</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626139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2/13/2024</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03876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2/13/2024</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42051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2/13/2024</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219068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2/13/2024</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76579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2/13/2024</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4668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2/13/2024</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200720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677110-52D4-0EC9-1339-BA12466A85E9}"/>
              </a:ext>
            </a:extLst>
          </p:cNvPr>
          <p:cNvSpPr>
            <a:spLocks noGrp="1"/>
          </p:cNvSpPr>
          <p:nvPr>
            <p:ph type="ctrTitle"/>
          </p:nvPr>
        </p:nvSpPr>
        <p:spPr>
          <a:xfrm>
            <a:off x="517870" y="978408"/>
            <a:ext cx="5021182" cy="2334248"/>
          </a:xfrm>
        </p:spPr>
        <p:txBody>
          <a:bodyPr anchor="t">
            <a:normAutofit/>
          </a:bodyPr>
          <a:lstStyle/>
          <a:p>
            <a:r>
              <a:rPr lang="en-US" err="1">
                <a:solidFill>
                  <a:srgbClr val="3C4856"/>
                </a:solidFill>
              </a:rPr>
              <a:t>AlgoArena</a:t>
            </a:r>
            <a:endParaRPr lang="en-CA">
              <a:solidFill>
                <a:srgbClr val="3C4856"/>
              </a:solidFill>
            </a:endParaRPr>
          </a:p>
        </p:txBody>
      </p:sp>
      <p:sp>
        <p:nvSpPr>
          <p:cNvPr id="3" name="Subtitle 2">
            <a:extLst>
              <a:ext uri="{FF2B5EF4-FFF2-40B4-BE49-F238E27FC236}">
                <a16:creationId xmlns:a16="http://schemas.microsoft.com/office/drawing/2014/main" id="{9295DB05-87D3-1649-6ABB-41EDB50F4CF6}"/>
              </a:ext>
            </a:extLst>
          </p:cNvPr>
          <p:cNvSpPr>
            <a:spLocks noGrp="1"/>
          </p:cNvSpPr>
          <p:nvPr>
            <p:ph type="subTitle" idx="1"/>
          </p:nvPr>
        </p:nvSpPr>
        <p:spPr>
          <a:xfrm>
            <a:off x="517870" y="4482450"/>
            <a:ext cx="5040785" cy="1724029"/>
          </a:xfrm>
        </p:spPr>
        <p:txBody>
          <a:bodyPr anchor="t">
            <a:normAutofit/>
          </a:bodyPr>
          <a:lstStyle/>
          <a:p>
            <a:r>
              <a:rPr lang="en-US"/>
              <a:t>Olivier Saint</a:t>
            </a:r>
            <a:r>
              <a:rPr lang="en-CA"/>
              <a:t>-Vincent</a:t>
            </a:r>
          </a:p>
          <a:p>
            <a:r>
              <a:rPr lang="en-CA"/>
              <a:t>Gabriel </a:t>
            </a:r>
            <a:r>
              <a:rPr lang="en-CA" err="1"/>
              <a:t>Mikus</a:t>
            </a:r>
            <a:r>
              <a:rPr lang="en-CA"/>
              <a:t> </a:t>
            </a:r>
          </a:p>
          <a:p>
            <a:r>
              <a:rPr lang="en-CA"/>
              <a:t>Samuel </a:t>
            </a:r>
            <a:r>
              <a:rPr lang="en-CA" err="1"/>
              <a:t>Leuchtmann</a:t>
            </a:r>
            <a:endParaRPr lang="en-US"/>
          </a:p>
        </p:txBody>
      </p:sp>
      <p:sp>
        <p:nvSpPr>
          <p:cNvPr id="36" name="Rectangle 35">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 5">
            <a:extLst>
              <a:ext uri="{FF2B5EF4-FFF2-40B4-BE49-F238E27FC236}">
                <a16:creationId xmlns:a16="http://schemas.microsoft.com/office/drawing/2014/main" id="{C5969DB8-A77E-6B66-7738-FFF8F3173B19}"/>
              </a:ext>
            </a:extLst>
          </p:cNvPr>
          <p:cNvPicPr>
            <a:picLocks noChangeAspect="1"/>
          </p:cNvPicPr>
          <p:nvPr/>
        </p:nvPicPr>
        <p:blipFill rotWithShape="1">
          <a:blip r:embed="rId2">
            <a:extLst>
              <a:ext uri="{28A0092B-C50C-407E-A947-70E740481C1C}">
                <a14:useLocalDpi xmlns:a14="http://schemas.microsoft.com/office/drawing/2010/main" val="0"/>
              </a:ext>
            </a:extLst>
          </a:blip>
          <a:srcRect l="4223" r="5286" b="2"/>
          <a:stretch/>
        </p:blipFill>
        <p:spPr>
          <a:xfrm>
            <a:off x="5902614" y="129316"/>
            <a:ext cx="6286338" cy="6946780"/>
          </a:xfrm>
          <a:prstGeom prst="rect">
            <a:avLst/>
          </a:prstGeom>
        </p:spPr>
      </p:pic>
      <p:sp>
        <p:nvSpPr>
          <p:cNvPr id="37" name="Rectangle 36">
            <a:extLst>
              <a:ext uri="{FF2B5EF4-FFF2-40B4-BE49-F238E27FC236}">
                <a16:creationId xmlns:a16="http://schemas.microsoft.com/office/drawing/2014/main" id="{D7F30350-89E1-48BF-9F61-291AB9776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499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84E08F-5E08-D94B-7110-27B7BCDD0172}"/>
              </a:ext>
            </a:extLst>
          </p:cNvPr>
          <p:cNvSpPr>
            <a:spLocks noGrp="1"/>
          </p:cNvSpPr>
          <p:nvPr>
            <p:ph type="title"/>
          </p:nvPr>
        </p:nvSpPr>
        <p:spPr>
          <a:xfrm>
            <a:off x="517870" y="978408"/>
            <a:ext cx="11230434" cy="5572863"/>
          </a:xfrm>
        </p:spPr>
        <p:txBody>
          <a:bodyPr>
            <a:normAutofit/>
          </a:bodyPr>
          <a:lstStyle/>
          <a:p>
            <a:r>
              <a:rPr lang="fr-FR" sz="1600" b="0" dirty="0">
                <a:latin typeface="+mn-lt"/>
              </a:rPr>
              <a:t> </a:t>
            </a:r>
            <a:br>
              <a:rPr lang="fr-FR" sz="1600" b="0" dirty="0">
                <a:latin typeface="+mn-lt"/>
              </a:rPr>
            </a:br>
            <a:r>
              <a:rPr lang="fr-FR" sz="1600" b="0" i="0" dirty="0">
                <a:effectLst/>
                <a:latin typeface="+mn-lt"/>
              </a:rPr>
              <a:t>Castle (Château) : Principal bâtiment de l'équipe, produit des unités </a:t>
            </a:r>
            <a:br>
              <a:rPr lang="fr-FR" sz="1600" b="0" i="0" dirty="0">
                <a:effectLst/>
                <a:latin typeface="+mn-lt"/>
              </a:rPr>
            </a:br>
            <a:br>
              <a:rPr lang="fr-FR" sz="1600" b="0" i="0" dirty="0">
                <a:effectLst/>
                <a:latin typeface="+mn-lt"/>
              </a:rPr>
            </a:br>
            <a:r>
              <a:rPr lang="fr-FR" sz="1600" b="0" i="0" dirty="0" err="1">
                <a:effectLst/>
                <a:latin typeface="+mn-lt"/>
              </a:rPr>
              <a:t>TrainingCamp</a:t>
            </a:r>
            <a:r>
              <a:rPr lang="fr-FR" sz="1600" b="0" i="0" dirty="0">
                <a:effectLst/>
                <a:latin typeface="+mn-lt"/>
              </a:rPr>
              <a:t> (Camp d'Entraînement) : Dédié à la formation d'unités de guerre. Produit des unités de combat.</a:t>
            </a:r>
            <a:br>
              <a:rPr lang="fr-FR" sz="1600" b="0" i="0" dirty="0">
                <a:effectLst/>
                <a:latin typeface="+mn-lt"/>
              </a:rPr>
            </a:br>
            <a:br>
              <a:rPr lang="fr-FR" sz="1600" b="0" i="0" dirty="0">
                <a:effectLst/>
                <a:latin typeface="+mn-lt"/>
              </a:rPr>
            </a:br>
            <a:r>
              <a:rPr lang="fr-FR" sz="1600" b="0" i="0" dirty="0" err="1">
                <a:effectLst/>
                <a:latin typeface="+mn-lt"/>
              </a:rPr>
              <a:t>University</a:t>
            </a:r>
            <a:r>
              <a:rPr lang="fr-FR" sz="1600" b="0" i="0" dirty="0">
                <a:effectLst/>
                <a:latin typeface="+mn-lt"/>
              </a:rPr>
              <a:t> (Université) : Fournit des améliorations spéciales pour les unités et les bâtiments de l'équipe. </a:t>
            </a:r>
            <a:br>
              <a:rPr lang="fr-FR" sz="1600" b="0" i="0" dirty="0">
                <a:effectLst/>
                <a:latin typeface="+mn-lt"/>
              </a:rPr>
            </a:br>
            <a:br>
              <a:rPr lang="fr-FR" sz="1600" b="0" i="0" dirty="0">
                <a:effectLst/>
                <a:latin typeface="+mn-lt"/>
              </a:rPr>
            </a:br>
            <a:r>
              <a:rPr lang="fr-FR" sz="1600" b="0" i="0" dirty="0">
                <a:effectLst/>
                <a:latin typeface="+mn-lt"/>
              </a:rPr>
              <a:t>Mine (Mine) : Extrait du minerai, une ressource cruciale pour la production d'unités et de bâtiments. </a:t>
            </a:r>
            <a:br>
              <a:rPr lang="fr-FR" sz="1600" b="0" i="0" dirty="0">
                <a:effectLst/>
                <a:latin typeface="+mn-lt"/>
              </a:rPr>
            </a:br>
            <a:br>
              <a:rPr lang="fr-FR" sz="1600" b="0" i="0" dirty="0">
                <a:effectLst/>
                <a:latin typeface="+mn-lt"/>
              </a:rPr>
            </a:br>
            <a:r>
              <a:rPr lang="fr-FR" sz="1600" b="0" i="0" dirty="0" err="1">
                <a:effectLst/>
                <a:latin typeface="+mn-lt"/>
              </a:rPr>
              <a:t>Supply</a:t>
            </a:r>
            <a:r>
              <a:rPr lang="fr-FR" sz="1600" b="0" i="0" dirty="0">
                <a:effectLst/>
                <a:latin typeface="+mn-lt"/>
              </a:rPr>
              <a:t> </a:t>
            </a:r>
            <a:r>
              <a:rPr lang="fr-FR" sz="1600" b="0" i="0" dirty="0" err="1">
                <a:effectLst/>
                <a:latin typeface="+mn-lt"/>
              </a:rPr>
              <a:t>Depot</a:t>
            </a:r>
            <a:r>
              <a:rPr lang="fr-FR" sz="1600" b="0" i="0" dirty="0">
                <a:effectLst/>
                <a:latin typeface="+mn-lt"/>
              </a:rPr>
              <a:t> (Dépôt de Ravitaillement) :Augmente la limite de population, permettant au joueur de contrôler un plus grand nombre d'unités simultanément.</a:t>
            </a:r>
            <a:endParaRPr lang="fr-FR" sz="1600" dirty="0">
              <a:latin typeface="+mn-lt"/>
            </a:endParaRPr>
          </a:p>
        </p:txBody>
      </p:sp>
      <p:sp>
        <p:nvSpPr>
          <p:cNvPr id="3" name="TextBox 2">
            <a:extLst>
              <a:ext uri="{FF2B5EF4-FFF2-40B4-BE49-F238E27FC236}">
                <a16:creationId xmlns:a16="http://schemas.microsoft.com/office/drawing/2014/main" id="{51108A2E-0A3D-0BF4-975D-F5A75739E016}"/>
              </a:ext>
            </a:extLst>
          </p:cNvPr>
          <p:cNvSpPr txBox="1"/>
          <p:nvPr/>
        </p:nvSpPr>
        <p:spPr>
          <a:xfrm>
            <a:off x="6481823" y="254643"/>
            <a:ext cx="5104435" cy="369332"/>
          </a:xfrm>
          <a:prstGeom prst="rect">
            <a:avLst/>
          </a:prstGeom>
          <a:noFill/>
        </p:spPr>
        <p:txBody>
          <a:bodyPr wrap="square" rtlCol="0">
            <a:spAutoFit/>
          </a:bodyPr>
          <a:lstStyle/>
          <a:p>
            <a:r>
              <a:rPr lang="fr-FR" sz="1800" b="0" i="0">
                <a:effectLst/>
                <a:latin typeface="+mn-lt"/>
              </a:rPr>
              <a:t>Classes de bâtiments</a:t>
            </a:r>
            <a:endParaRPr lang="en-CA" dirty="0"/>
          </a:p>
        </p:txBody>
      </p:sp>
    </p:spTree>
    <p:extLst>
      <p:ext uri="{BB962C8B-B14F-4D97-AF65-F5344CB8AC3E}">
        <p14:creationId xmlns:p14="http://schemas.microsoft.com/office/powerpoint/2010/main" val="2538626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DCD376-5B47-1CBD-A72B-3C3CA28E0C55}"/>
              </a:ext>
            </a:extLst>
          </p:cNvPr>
          <p:cNvSpPr>
            <a:spLocks noGrp="1"/>
          </p:cNvSpPr>
          <p:nvPr>
            <p:ph type="title"/>
          </p:nvPr>
        </p:nvSpPr>
        <p:spPr>
          <a:xfrm>
            <a:off x="517870" y="978408"/>
            <a:ext cx="11172560" cy="5387668"/>
          </a:xfrm>
        </p:spPr>
        <p:txBody>
          <a:bodyPr>
            <a:normAutofit/>
          </a:bodyPr>
          <a:lstStyle/>
          <a:p>
            <a:r>
              <a:rPr lang="fr-FR" sz="1600" b="0" i="0" dirty="0">
                <a:effectLst/>
                <a:latin typeface="+mn-lt"/>
              </a:rPr>
              <a:t>Bois : Utilisé pour la construction de bâtiments et la production d'unités. </a:t>
            </a:r>
            <a:br>
              <a:rPr lang="fr-FR" sz="1600" b="0" i="0" dirty="0">
                <a:effectLst/>
                <a:latin typeface="+mn-lt"/>
              </a:rPr>
            </a:br>
            <a:r>
              <a:rPr lang="fr-FR" sz="1600" b="0" i="0" dirty="0">
                <a:effectLst/>
                <a:latin typeface="+mn-lt"/>
              </a:rPr>
              <a:t>	Récolte : Collecté en détruisant des arbres sur la carte. </a:t>
            </a:r>
            <a:br>
              <a:rPr lang="fr-FR" sz="1600" b="0" i="0" dirty="0">
                <a:effectLst/>
                <a:latin typeface="+mn-lt"/>
              </a:rPr>
            </a:br>
            <a:r>
              <a:rPr lang="fr-FR" sz="1600" b="0" i="0" dirty="0">
                <a:effectLst/>
                <a:latin typeface="+mn-lt"/>
              </a:rPr>
              <a:t>	Utilisation : Nécessaire pour construire des bâtiments et produire certaines unités. </a:t>
            </a:r>
            <a:br>
              <a:rPr lang="fr-FR" sz="1600" b="0" i="0" dirty="0">
                <a:effectLst/>
                <a:latin typeface="+mn-lt"/>
              </a:rPr>
            </a:br>
            <a:r>
              <a:rPr lang="fr-FR" sz="1600" b="0" i="0" dirty="0">
                <a:effectLst/>
                <a:latin typeface="+mn-lt"/>
              </a:rPr>
              <a:t>	Disponibilité initiale : Dépend du nombre d'arbres sur la carte. </a:t>
            </a:r>
            <a:br>
              <a:rPr lang="fr-FR" sz="1600" b="0" i="0" dirty="0">
                <a:effectLst/>
                <a:latin typeface="+mn-lt"/>
              </a:rPr>
            </a:br>
            <a:r>
              <a:rPr lang="fr-FR" sz="1600" b="0" i="0" dirty="0">
                <a:effectLst/>
                <a:latin typeface="+mn-lt"/>
              </a:rPr>
              <a:t>Minerai : Utilisé pour la production d'unités et d'améliorations. </a:t>
            </a:r>
            <a:br>
              <a:rPr lang="fr-FR" sz="1600" b="0" i="0" dirty="0">
                <a:effectLst/>
                <a:latin typeface="+mn-lt"/>
              </a:rPr>
            </a:br>
            <a:r>
              <a:rPr lang="fr-FR" sz="1600" b="0" i="0" dirty="0">
                <a:effectLst/>
                <a:latin typeface="+mn-lt"/>
              </a:rPr>
              <a:t>	Extraction : Collecté dans les mines placées sur les côtés des montagnes. </a:t>
            </a:r>
            <a:br>
              <a:rPr lang="fr-FR" sz="1600" b="0" i="0" dirty="0">
                <a:effectLst/>
                <a:latin typeface="+mn-lt"/>
              </a:rPr>
            </a:br>
            <a:r>
              <a:rPr lang="fr-FR" sz="1600" b="0" i="0" dirty="0">
                <a:effectLst/>
                <a:latin typeface="+mn-lt"/>
              </a:rPr>
              <a:t>	Utilisation : Nécessaire pour produire des unités avancées et des améliorations. </a:t>
            </a:r>
            <a:br>
              <a:rPr lang="fr-FR" sz="1600" b="0" i="0" dirty="0">
                <a:effectLst/>
                <a:latin typeface="+mn-lt"/>
              </a:rPr>
            </a:br>
            <a:r>
              <a:rPr lang="fr-FR" sz="1600" b="0" i="0" dirty="0">
                <a:effectLst/>
                <a:latin typeface="+mn-lt"/>
              </a:rPr>
              <a:t>	Disponibilité initiale : Dépend du nombre de mines présentes sur la carte. </a:t>
            </a:r>
            <a:br>
              <a:rPr lang="fr-FR" sz="1600" b="0" i="0" dirty="0">
                <a:effectLst/>
                <a:latin typeface="+mn-lt"/>
              </a:rPr>
            </a:br>
            <a:r>
              <a:rPr lang="fr-FR" sz="1600" b="0" i="0" dirty="0">
                <a:effectLst/>
                <a:latin typeface="+mn-lt"/>
              </a:rPr>
              <a:t>Nourriture : Utilisée pour nourrir les unités et soutenir la population. </a:t>
            </a:r>
            <a:br>
              <a:rPr lang="fr-FR" sz="1600" b="0" i="0" dirty="0">
                <a:effectLst/>
                <a:latin typeface="+mn-lt"/>
              </a:rPr>
            </a:br>
            <a:r>
              <a:rPr lang="fr-FR" sz="1600" b="0" i="0" dirty="0">
                <a:effectLst/>
                <a:latin typeface="+mn-lt"/>
              </a:rPr>
              <a:t>	Obtention : Collectée en tuant des animaux sur la carte. </a:t>
            </a:r>
            <a:br>
              <a:rPr lang="fr-FR" sz="1600" b="0" i="0" dirty="0">
                <a:effectLst/>
                <a:latin typeface="+mn-lt"/>
              </a:rPr>
            </a:br>
            <a:r>
              <a:rPr lang="fr-FR" sz="1600" b="0" i="0" dirty="0">
                <a:effectLst/>
                <a:latin typeface="+mn-lt"/>
              </a:rPr>
              <a:t>	Utilisation : Nécessaire pour maintenir l'efficacité des unités et soutenir une population croissante. </a:t>
            </a:r>
            <a:br>
              <a:rPr lang="fr-FR" sz="1600" b="0" i="0" dirty="0">
                <a:effectLst/>
                <a:latin typeface="+mn-lt"/>
              </a:rPr>
            </a:br>
            <a:r>
              <a:rPr lang="fr-FR" sz="1600" b="0" i="0" dirty="0">
                <a:effectLst/>
                <a:latin typeface="+mn-lt"/>
              </a:rPr>
              <a:t>	Disponibilité initiale : Dépend du nombre d'animaux présents sur la carte. </a:t>
            </a:r>
            <a:br>
              <a:rPr lang="fr-FR" sz="1600" b="0" i="0" dirty="0">
                <a:effectLst/>
                <a:latin typeface="+mn-lt"/>
              </a:rPr>
            </a:br>
            <a:br>
              <a:rPr lang="fr-FR" sz="1600" b="0" i="0" dirty="0">
                <a:effectLst/>
                <a:latin typeface="+mn-lt"/>
              </a:rPr>
            </a:br>
            <a:br>
              <a:rPr lang="fr-FR" sz="1600" b="0" i="0" dirty="0">
                <a:effectLst/>
                <a:latin typeface="+mn-lt"/>
              </a:rPr>
            </a:br>
            <a:r>
              <a:rPr lang="fr-FR" sz="1600" b="0" i="0" dirty="0">
                <a:effectLst/>
                <a:latin typeface="+mn-lt"/>
              </a:rPr>
              <a:t>Mécanique de jeu : La nourriture peut être obtenue en tuant des animaux sur la carte. </a:t>
            </a:r>
            <a:br>
              <a:rPr lang="fr-FR" sz="1600" b="0" i="0" dirty="0">
                <a:effectLst/>
                <a:latin typeface="+mn-lt"/>
              </a:rPr>
            </a:br>
            <a:r>
              <a:rPr lang="fr-FR" sz="1600" b="0" i="0" dirty="0">
                <a:effectLst/>
                <a:latin typeface="+mn-lt"/>
              </a:rPr>
              <a:t>	                  Le bois peut être récolté en détruisant des arbres. </a:t>
            </a:r>
            <a:br>
              <a:rPr lang="fr-FR" sz="1600" b="0" i="0" dirty="0">
                <a:effectLst/>
                <a:latin typeface="+mn-lt"/>
              </a:rPr>
            </a:br>
            <a:r>
              <a:rPr lang="fr-FR" sz="1600" b="0" i="0" dirty="0">
                <a:effectLst/>
                <a:latin typeface="+mn-lt"/>
              </a:rPr>
              <a:t>	                  Le minerai peut être extrait des mines placées sur les côtés des montagnes.</a:t>
            </a:r>
            <a:endParaRPr lang="fr-FR" sz="1600" dirty="0">
              <a:latin typeface="+mn-lt"/>
            </a:endParaRPr>
          </a:p>
        </p:txBody>
      </p:sp>
      <p:sp>
        <p:nvSpPr>
          <p:cNvPr id="4" name="TextBox 3">
            <a:extLst>
              <a:ext uri="{FF2B5EF4-FFF2-40B4-BE49-F238E27FC236}">
                <a16:creationId xmlns:a16="http://schemas.microsoft.com/office/drawing/2014/main" id="{2D90A06F-9146-C6E2-3579-8D59AE8DAB14}"/>
              </a:ext>
            </a:extLst>
          </p:cNvPr>
          <p:cNvSpPr txBox="1"/>
          <p:nvPr/>
        </p:nvSpPr>
        <p:spPr>
          <a:xfrm>
            <a:off x="6400800" y="266218"/>
            <a:ext cx="4977114" cy="523220"/>
          </a:xfrm>
          <a:prstGeom prst="rect">
            <a:avLst/>
          </a:prstGeom>
          <a:noFill/>
        </p:spPr>
        <p:txBody>
          <a:bodyPr wrap="square" rtlCol="0">
            <a:spAutoFit/>
          </a:bodyPr>
          <a:lstStyle/>
          <a:p>
            <a:r>
              <a:rPr lang="fr-FR" sz="2800" b="0" i="0" dirty="0">
                <a:effectLst/>
                <a:latin typeface="+mn-lt"/>
              </a:rPr>
              <a:t>Classes de ressources </a:t>
            </a:r>
            <a:endParaRPr lang="en-CA" sz="2800" dirty="0"/>
          </a:p>
        </p:txBody>
      </p:sp>
    </p:spTree>
    <p:extLst>
      <p:ext uri="{BB962C8B-B14F-4D97-AF65-F5344CB8AC3E}">
        <p14:creationId xmlns:p14="http://schemas.microsoft.com/office/powerpoint/2010/main" val="4128078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F78E5A-BC05-9C01-B263-D754C2821B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4A4DB7-374D-70BA-7B0B-FBB2609E8DCB}"/>
              </a:ext>
            </a:extLst>
          </p:cNvPr>
          <p:cNvSpPr>
            <a:spLocks noGrp="1"/>
          </p:cNvSpPr>
          <p:nvPr>
            <p:ph type="title"/>
          </p:nvPr>
        </p:nvSpPr>
        <p:spPr>
          <a:xfrm>
            <a:off x="517870" y="978408"/>
            <a:ext cx="6814108" cy="877025"/>
          </a:xfrm>
        </p:spPr>
        <p:txBody>
          <a:bodyPr>
            <a:normAutofit fontScale="90000"/>
          </a:bodyPr>
          <a:lstStyle/>
          <a:p>
            <a:r>
              <a:rPr lang="fr-CA" dirty="0"/>
              <a:t>À l'intérieur du Docker</a:t>
            </a:r>
            <a:endParaRPr lang="en-CA" dirty="0"/>
          </a:p>
        </p:txBody>
      </p:sp>
    </p:spTree>
    <p:extLst>
      <p:ext uri="{BB962C8B-B14F-4D97-AF65-F5344CB8AC3E}">
        <p14:creationId xmlns:p14="http://schemas.microsoft.com/office/powerpoint/2010/main" val="3692716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4F2DC-479B-5439-DB31-E6E30733F5C3}"/>
              </a:ext>
            </a:extLst>
          </p:cNvPr>
          <p:cNvSpPr>
            <a:spLocks noGrp="1"/>
          </p:cNvSpPr>
          <p:nvPr>
            <p:ph type="title"/>
          </p:nvPr>
        </p:nvSpPr>
        <p:spPr/>
        <p:txBody>
          <a:bodyPr/>
          <a:lstStyle/>
          <a:p>
            <a:r>
              <a:rPr lang="en-US" dirty="0"/>
              <a:t>Que fait </a:t>
            </a:r>
            <a:r>
              <a:rPr lang="en-US" dirty="0" err="1"/>
              <a:t>notre</a:t>
            </a:r>
            <a:r>
              <a:rPr lang="en-US" dirty="0"/>
              <a:t> </a:t>
            </a:r>
            <a:r>
              <a:rPr lang="en-US" dirty="0" err="1"/>
              <a:t>projet</a:t>
            </a:r>
            <a:r>
              <a:rPr lang="en-US" dirty="0"/>
              <a:t>:</a:t>
            </a:r>
            <a:endParaRPr lang="en-CA" dirty="0"/>
          </a:p>
        </p:txBody>
      </p:sp>
      <p:sp>
        <p:nvSpPr>
          <p:cNvPr id="3" name="Content Placeholder 2">
            <a:extLst>
              <a:ext uri="{FF2B5EF4-FFF2-40B4-BE49-F238E27FC236}">
                <a16:creationId xmlns:a16="http://schemas.microsoft.com/office/drawing/2014/main" id="{59458B0D-7FC6-4FE8-0A2C-A1FCB93FE3B4}"/>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fr-FR" dirty="0">
                <a:latin typeface="Skeena" pitchFamily="2" charset="0"/>
              </a:rPr>
              <a:t>Les joueurs créent et entraînent des intelligences artificielles pour s'affronter dans des matchs de stratégie en tête-à-tête inspirés par des jeux comme </a:t>
            </a:r>
            <a:r>
              <a:rPr lang="fr-FR" dirty="0" err="1">
                <a:latin typeface="Skeena" pitchFamily="2" charset="0"/>
              </a:rPr>
              <a:t>StarCraft</a:t>
            </a:r>
            <a:r>
              <a:rPr lang="fr-FR" dirty="0">
                <a:latin typeface="Skeena" pitchFamily="2" charset="0"/>
              </a:rPr>
              <a:t>.</a:t>
            </a:r>
          </a:p>
          <a:p>
            <a:pPr>
              <a:buFont typeface="Arial" panose="020B0604020202020204" pitchFamily="34" charset="0"/>
              <a:buChar char="•"/>
            </a:pPr>
            <a:r>
              <a:rPr lang="fr-FR" dirty="0">
                <a:latin typeface="Skeena" pitchFamily="2" charset="0"/>
              </a:rPr>
              <a:t>Les joueurs peuvent entraîner leurs IA avec </a:t>
            </a:r>
            <a:r>
              <a:rPr lang="fr-FR" dirty="0" err="1">
                <a:latin typeface="Skeena" pitchFamily="2" charset="0"/>
              </a:rPr>
              <a:t>TensorFlow</a:t>
            </a:r>
            <a:r>
              <a:rPr lang="fr-FR" dirty="0">
                <a:latin typeface="Skeena" pitchFamily="2" charset="0"/>
              </a:rPr>
              <a:t> et </a:t>
            </a:r>
            <a:r>
              <a:rPr lang="fr-FR" dirty="0" err="1">
                <a:latin typeface="Skeena" pitchFamily="2" charset="0"/>
              </a:rPr>
              <a:t>PyTorch</a:t>
            </a:r>
            <a:r>
              <a:rPr lang="fr-FR" dirty="0">
                <a:latin typeface="Skeena" pitchFamily="2" charset="0"/>
              </a:rPr>
              <a:t>, permettant l'apprentissage approfondi et l'expérimentation dans le domaine de l'IA.</a:t>
            </a:r>
          </a:p>
          <a:p>
            <a:pPr>
              <a:buFont typeface="Arial" panose="020B0604020202020204" pitchFamily="34" charset="0"/>
              <a:buChar char="•"/>
            </a:pPr>
            <a:r>
              <a:rPr lang="fr-FR" dirty="0">
                <a:latin typeface="Skeena" pitchFamily="2" charset="0"/>
              </a:rPr>
              <a:t>Les matchs se dérouleront en continu afin de calculer la performance des IA, qui sera évaluée selon un système de classement ELO classique.</a:t>
            </a:r>
          </a:p>
          <a:p>
            <a:pPr>
              <a:buFont typeface="Arial" panose="020B0604020202020204" pitchFamily="34" charset="0"/>
              <a:buChar char="•"/>
            </a:pPr>
            <a:r>
              <a:rPr lang="fr-FR" dirty="0">
                <a:latin typeface="Skeena" pitchFamily="2" charset="0"/>
              </a:rPr>
              <a:t>Ce projet offre également une opportunité d'apprentissage pour les gens, leur permettant de s'initier et de se perfectionner dans le domaine de l'intelligence artificielle.</a:t>
            </a:r>
          </a:p>
        </p:txBody>
      </p:sp>
    </p:spTree>
    <p:extLst>
      <p:ext uri="{BB962C8B-B14F-4D97-AF65-F5344CB8AC3E}">
        <p14:creationId xmlns:p14="http://schemas.microsoft.com/office/powerpoint/2010/main" val="1547369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9432EE30-718F-3D4C-559D-1CBCDBA8F66B}"/>
              </a:ext>
            </a:extLst>
          </p:cNvPr>
          <p:cNvSpPr/>
          <p:nvPr/>
        </p:nvSpPr>
        <p:spPr>
          <a:xfrm>
            <a:off x="7438631" y="3637501"/>
            <a:ext cx="1434991" cy="2313223"/>
          </a:xfrm>
          <a:prstGeom prst="rect">
            <a:avLst/>
          </a:prstGeom>
          <a:solidFill>
            <a:srgbClr val="00B0F0">
              <a:alpha val="50000"/>
            </a:srgb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dirty="0"/>
          </a:p>
        </p:txBody>
      </p:sp>
      <p:pic>
        <p:nvPicPr>
          <p:cNvPr id="3" name="Picture 2" descr="A white and orange logo&#10;&#10;Description automatically generated">
            <a:extLst>
              <a:ext uri="{FF2B5EF4-FFF2-40B4-BE49-F238E27FC236}">
                <a16:creationId xmlns:a16="http://schemas.microsoft.com/office/drawing/2014/main" id="{ECD85AC7-DD63-6FB2-5CD5-6A5C96E64D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2439" y="4274803"/>
            <a:ext cx="963494" cy="1160207"/>
          </a:xfrm>
          <a:prstGeom prst="rect">
            <a:avLst/>
          </a:prstGeom>
        </p:spPr>
      </p:pic>
      <p:pic>
        <p:nvPicPr>
          <p:cNvPr id="7" name="Picture 6" descr="A blue hexagon with white text&#10;&#10;Description automatically generated">
            <a:extLst>
              <a:ext uri="{FF2B5EF4-FFF2-40B4-BE49-F238E27FC236}">
                <a16:creationId xmlns:a16="http://schemas.microsoft.com/office/drawing/2014/main" id="{61F39B1C-8553-E232-88B1-3A931741BB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3505" y="4237828"/>
            <a:ext cx="1232303" cy="1232303"/>
          </a:xfrm>
          <a:prstGeom prst="rect">
            <a:avLst/>
          </a:prstGeom>
        </p:spPr>
      </p:pic>
      <p:cxnSp>
        <p:nvCxnSpPr>
          <p:cNvPr id="11" name="Straight Arrow Connector 10">
            <a:extLst>
              <a:ext uri="{FF2B5EF4-FFF2-40B4-BE49-F238E27FC236}">
                <a16:creationId xmlns:a16="http://schemas.microsoft.com/office/drawing/2014/main" id="{E1E53DBF-8536-80C9-C628-A2836F552F17}"/>
              </a:ext>
            </a:extLst>
          </p:cNvPr>
          <p:cNvCxnSpPr>
            <a:cxnSpLocks/>
          </p:cNvCxnSpPr>
          <p:nvPr/>
        </p:nvCxnSpPr>
        <p:spPr>
          <a:xfrm>
            <a:off x="3398817" y="4788319"/>
            <a:ext cx="781804" cy="7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A44EFBD3-8980-7C49-AA9F-099B63ABBD3B}"/>
              </a:ext>
            </a:extLst>
          </p:cNvPr>
          <p:cNvSpPr txBox="1"/>
          <p:nvPr/>
        </p:nvSpPr>
        <p:spPr>
          <a:xfrm>
            <a:off x="3311793" y="4415200"/>
            <a:ext cx="998169" cy="338554"/>
          </a:xfrm>
          <a:prstGeom prst="rect">
            <a:avLst/>
          </a:prstGeom>
          <a:noFill/>
        </p:spPr>
        <p:txBody>
          <a:bodyPr wrap="square" rtlCol="0">
            <a:spAutoFit/>
          </a:bodyPr>
          <a:lstStyle/>
          <a:p>
            <a:r>
              <a:rPr lang="en-US" sz="800" dirty="0"/>
              <a:t>Sends user python files</a:t>
            </a:r>
          </a:p>
        </p:txBody>
      </p:sp>
      <p:sp>
        <p:nvSpPr>
          <p:cNvPr id="27" name="TextBox 26">
            <a:extLst>
              <a:ext uri="{FF2B5EF4-FFF2-40B4-BE49-F238E27FC236}">
                <a16:creationId xmlns:a16="http://schemas.microsoft.com/office/drawing/2014/main" id="{70C89CD9-074E-C724-FFBF-3CD47F7EDC21}"/>
              </a:ext>
            </a:extLst>
          </p:cNvPr>
          <p:cNvSpPr txBox="1"/>
          <p:nvPr/>
        </p:nvSpPr>
        <p:spPr>
          <a:xfrm>
            <a:off x="7748251" y="3689229"/>
            <a:ext cx="975273" cy="215444"/>
          </a:xfrm>
          <a:prstGeom prst="rect">
            <a:avLst/>
          </a:prstGeom>
          <a:noFill/>
        </p:spPr>
        <p:txBody>
          <a:bodyPr wrap="square" rtlCol="0">
            <a:spAutoFit/>
          </a:bodyPr>
          <a:lstStyle/>
          <a:p>
            <a:r>
              <a:rPr lang="en-US" sz="800" dirty="0">
                <a:latin typeface="Skeena" pitchFamily="2" charset="0"/>
              </a:rPr>
              <a:t>TensorFlow</a:t>
            </a:r>
          </a:p>
        </p:txBody>
      </p:sp>
      <p:pic>
        <p:nvPicPr>
          <p:cNvPr id="35" name="Picture 34" descr="A yellow and orange letter f&#10;&#10;Description automatically generated">
            <a:extLst>
              <a:ext uri="{FF2B5EF4-FFF2-40B4-BE49-F238E27FC236}">
                <a16:creationId xmlns:a16="http://schemas.microsoft.com/office/drawing/2014/main" id="{8FA81FF5-ED76-5AD3-EEB4-ED4DC63222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9028" y="4032664"/>
            <a:ext cx="607039" cy="649026"/>
          </a:xfrm>
          <a:prstGeom prst="rect">
            <a:avLst/>
          </a:prstGeom>
        </p:spPr>
      </p:pic>
      <p:pic>
        <p:nvPicPr>
          <p:cNvPr id="37" name="Picture 36" descr="A red and black logo&#10;&#10;Description automatically generated">
            <a:extLst>
              <a:ext uri="{FF2B5EF4-FFF2-40B4-BE49-F238E27FC236}">
                <a16:creationId xmlns:a16="http://schemas.microsoft.com/office/drawing/2014/main" id="{C9E40BE5-2D42-44EE-92E4-DC14A85BB9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41940" y="4974461"/>
            <a:ext cx="538230" cy="651707"/>
          </a:xfrm>
          <a:prstGeom prst="rect">
            <a:avLst/>
          </a:prstGeom>
        </p:spPr>
      </p:pic>
      <p:cxnSp>
        <p:nvCxnSpPr>
          <p:cNvPr id="47" name="Straight Arrow Connector 46">
            <a:extLst>
              <a:ext uri="{FF2B5EF4-FFF2-40B4-BE49-F238E27FC236}">
                <a16:creationId xmlns:a16="http://schemas.microsoft.com/office/drawing/2014/main" id="{A2E0B8B8-2C88-7A32-7ECD-08A9791D0D50}"/>
              </a:ext>
            </a:extLst>
          </p:cNvPr>
          <p:cNvCxnSpPr>
            <a:cxnSpLocks/>
          </p:cNvCxnSpPr>
          <p:nvPr/>
        </p:nvCxnSpPr>
        <p:spPr>
          <a:xfrm flipH="1">
            <a:off x="5796267" y="4947900"/>
            <a:ext cx="5681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31FB0D50-723E-D04A-76A5-161CE5909353}"/>
              </a:ext>
            </a:extLst>
          </p:cNvPr>
          <p:cNvCxnSpPr>
            <a:cxnSpLocks/>
          </p:cNvCxnSpPr>
          <p:nvPr/>
        </p:nvCxnSpPr>
        <p:spPr>
          <a:xfrm flipH="1">
            <a:off x="3384354" y="4886783"/>
            <a:ext cx="7962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94171E82-6670-9F7E-08DE-494044C3025F}"/>
              </a:ext>
            </a:extLst>
          </p:cNvPr>
          <p:cNvCxnSpPr>
            <a:cxnSpLocks/>
          </p:cNvCxnSpPr>
          <p:nvPr/>
        </p:nvCxnSpPr>
        <p:spPr>
          <a:xfrm>
            <a:off x="5817392" y="4843384"/>
            <a:ext cx="5980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TextBox 57">
            <a:extLst>
              <a:ext uri="{FF2B5EF4-FFF2-40B4-BE49-F238E27FC236}">
                <a16:creationId xmlns:a16="http://schemas.microsoft.com/office/drawing/2014/main" id="{51446386-3BE9-B6C6-F0EB-7FEF7713351D}"/>
              </a:ext>
            </a:extLst>
          </p:cNvPr>
          <p:cNvSpPr txBox="1"/>
          <p:nvPr/>
        </p:nvSpPr>
        <p:spPr>
          <a:xfrm>
            <a:off x="5669351" y="5008466"/>
            <a:ext cx="1073146" cy="215444"/>
          </a:xfrm>
          <a:prstGeom prst="rect">
            <a:avLst/>
          </a:prstGeom>
          <a:noFill/>
        </p:spPr>
        <p:txBody>
          <a:bodyPr wrap="square" rtlCol="0">
            <a:spAutoFit/>
          </a:bodyPr>
          <a:lstStyle/>
          <a:p>
            <a:r>
              <a:rPr lang="en-US" sz="800" dirty="0">
                <a:latin typeface="Skeena" pitchFamily="2" charset="0"/>
              </a:rPr>
              <a:t>Sends game data</a:t>
            </a:r>
          </a:p>
        </p:txBody>
      </p:sp>
      <p:sp>
        <p:nvSpPr>
          <p:cNvPr id="59" name="TextBox 58">
            <a:extLst>
              <a:ext uri="{FF2B5EF4-FFF2-40B4-BE49-F238E27FC236}">
                <a16:creationId xmlns:a16="http://schemas.microsoft.com/office/drawing/2014/main" id="{71EAC104-96ED-5E62-12B9-F3A9A01ED4C0}"/>
              </a:ext>
            </a:extLst>
          </p:cNvPr>
          <p:cNvSpPr txBox="1"/>
          <p:nvPr/>
        </p:nvSpPr>
        <p:spPr>
          <a:xfrm>
            <a:off x="3311793" y="4965952"/>
            <a:ext cx="1273513" cy="338554"/>
          </a:xfrm>
          <a:prstGeom prst="rect">
            <a:avLst/>
          </a:prstGeom>
          <a:noFill/>
        </p:spPr>
        <p:txBody>
          <a:bodyPr wrap="square" rtlCol="0">
            <a:spAutoFit/>
          </a:bodyPr>
          <a:lstStyle/>
          <a:p>
            <a:r>
              <a:rPr lang="en-US" sz="800" dirty="0"/>
              <a:t>Reads and displays games</a:t>
            </a:r>
          </a:p>
        </p:txBody>
      </p:sp>
      <p:cxnSp>
        <p:nvCxnSpPr>
          <p:cNvPr id="60" name="Straight Arrow Connector 59">
            <a:extLst>
              <a:ext uri="{FF2B5EF4-FFF2-40B4-BE49-F238E27FC236}">
                <a16:creationId xmlns:a16="http://schemas.microsoft.com/office/drawing/2014/main" id="{EC3CA4C2-F075-B8E3-724F-7A8E74EBCA1C}"/>
              </a:ext>
            </a:extLst>
          </p:cNvPr>
          <p:cNvCxnSpPr>
            <a:cxnSpLocks/>
          </p:cNvCxnSpPr>
          <p:nvPr/>
        </p:nvCxnSpPr>
        <p:spPr>
          <a:xfrm flipH="1" flipV="1">
            <a:off x="5533495" y="3009799"/>
            <a:ext cx="1583183" cy="10290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TextBox 62">
            <a:extLst>
              <a:ext uri="{FF2B5EF4-FFF2-40B4-BE49-F238E27FC236}">
                <a16:creationId xmlns:a16="http://schemas.microsoft.com/office/drawing/2014/main" id="{9B9D17C3-F377-70CD-F614-81FBD6DC6426}"/>
              </a:ext>
            </a:extLst>
          </p:cNvPr>
          <p:cNvSpPr txBox="1"/>
          <p:nvPr/>
        </p:nvSpPr>
        <p:spPr>
          <a:xfrm rot="2059410">
            <a:off x="5400088" y="3552243"/>
            <a:ext cx="2697255" cy="338554"/>
          </a:xfrm>
          <a:prstGeom prst="rect">
            <a:avLst/>
          </a:prstGeom>
          <a:noFill/>
        </p:spPr>
        <p:txBody>
          <a:bodyPr wrap="square" rtlCol="0">
            <a:spAutoFit/>
          </a:bodyPr>
          <a:lstStyle/>
          <a:p>
            <a:r>
              <a:rPr lang="en-US" sz="800" dirty="0">
                <a:latin typeface="Skeena" panose="020F0502020204030204" pitchFamily="2" charset="0"/>
              </a:rPr>
              <a:t>Updates ELO and adds hashes for games</a:t>
            </a:r>
          </a:p>
          <a:p>
            <a:endParaRPr lang="en-US" sz="800" dirty="0">
              <a:latin typeface="Skeena" panose="020F0502020204030204" pitchFamily="2" charset="0"/>
            </a:endParaRPr>
          </a:p>
        </p:txBody>
      </p:sp>
      <p:cxnSp>
        <p:nvCxnSpPr>
          <p:cNvPr id="65" name="Straight Arrow Connector 64">
            <a:extLst>
              <a:ext uri="{FF2B5EF4-FFF2-40B4-BE49-F238E27FC236}">
                <a16:creationId xmlns:a16="http://schemas.microsoft.com/office/drawing/2014/main" id="{9E4E1FCB-65F1-56DF-6800-43A731B0450C}"/>
              </a:ext>
            </a:extLst>
          </p:cNvPr>
          <p:cNvCxnSpPr>
            <a:cxnSpLocks/>
          </p:cNvCxnSpPr>
          <p:nvPr/>
        </p:nvCxnSpPr>
        <p:spPr>
          <a:xfrm flipV="1">
            <a:off x="3051621" y="3009799"/>
            <a:ext cx="1202114" cy="10538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TextBox 67">
            <a:extLst>
              <a:ext uri="{FF2B5EF4-FFF2-40B4-BE49-F238E27FC236}">
                <a16:creationId xmlns:a16="http://schemas.microsoft.com/office/drawing/2014/main" id="{7B7C7E5E-847A-97ED-C5D5-209C00BED3DB}"/>
              </a:ext>
            </a:extLst>
          </p:cNvPr>
          <p:cNvSpPr txBox="1"/>
          <p:nvPr/>
        </p:nvSpPr>
        <p:spPr>
          <a:xfrm rot="19115814">
            <a:off x="3056464" y="3503668"/>
            <a:ext cx="1975550" cy="461665"/>
          </a:xfrm>
          <a:prstGeom prst="rect">
            <a:avLst/>
          </a:prstGeom>
          <a:noFill/>
        </p:spPr>
        <p:txBody>
          <a:bodyPr wrap="square" rtlCol="0">
            <a:spAutoFit/>
          </a:bodyPr>
          <a:lstStyle/>
          <a:p>
            <a:r>
              <a:rPr lang="en-US" sz="800" dirty="0">
                <a:latin typeface="Skeena" panose="020F0502020204030204" pitchFamily="2" charset="0"/>
              </a:rPr>
              <a:t>Reads to display ELO and displays associated games</a:t>
            </a:r>
          </a:p>
          <a:p>
            <a:endParaRPr lang="en-US" sz="800" dirty="0">
              <a:latin typeface="Skeena" panose="020F0502020204030204" pitchFamily="2" charset="0"/>
            </a:endParaRPr>
          </a:p>
        </p:txBody>
      </p:sp>
      <p:cxnSp>
        <p:nvCxnSpPr>
          <p:cNvPr id="70" name="Straight Arrow Connector 69">
            <a:extLst>
              <a:ext uri="{FF2B5EF4-FFF2-40B4-BE49-F238E27FC236}">
                <a16:creationId xmlns:a16="http://schemas.microsoft.com/office/drawing/2014/main" id="{FBA09D71-B11A-F93A-1FCC-16730F42C375}"/>
              </a:ext>
            </a:extLst>
          </p:cNvPr>
          <p:cNvCxnSpPr>
            <a:cxnSpLocks/>
          </p:cNvCxnSpPr>
          <p:nvPr/>
        </p:nvCxnSpPr>
        <p:spPr>
          <a:xfrm flipH="1">
            <a:off x="3117785" y="3072749"/>
            <a:ext cx="1246136" cy="11070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TextBox 72">
            <a:extLst>
              <a:ext uri="{FF2B5EF4-FFF2-40B4-BE49-F238E27FC236}">
                <a16:creationId xmlns:a16="http://schemas.microsoft.com/office/drawing/2014/main" id="{462155EC-4FDD-B64C-44A6-951147205015}"/>
              </a:ext>
            </a:extLst>
          </p:cNvPr>
          <p:cNvSpPr txBox="1"/>
          <p:nvPr/>
        </p:nvSpPr>
        <p:spPr>
          <a:xfrm rot="19117045">
            <a:off x="2623589" y="2970816"/>
            <a:ext cx="2697255" cy="338554"/>
          </a:xfrm>
          <a:prstGeom prst="rect">
            <a:avLst/>
          </a:prstGeom>
          <a:noFill/>
        </p:spPr>
        <p:txBody>
          <a:bodyPr wrap="square" rtlCol="0">
            <a:spAutoFit/>
          </a:bodyPr>
          <a:lstStyle/>
          <a:p>
            <a:r>
              <a:rPr lang="en-US" sz="800" dirty="0">
                <a:latin typeface="Skeena" panose="020F0502020204030204" pitchFamily="2" charset="0"/>
              </a:rPr>
              <a:t>Associates Python file to account</a:t>
            </a:r>
          </a:p>
          <a:p>
            <a:endParaRPr lang="en-US" sz="800" dirty="0">
              <a:latin typeface="Skeena" panose="020F0502020204030204" pitchFamily="2" charset="0"/>
            </a:endParaRPr>
          </a:p>
        </p:txBody>
      </p:sp>
      <p:pic>
        <p:nvPicPr>
          <p:cNvPr id="94" name="Picture 93" descr="A blue hexagon with a white wheel&#10;&#10;Description automatically generated">
            <a:extLst>
              <a:ext uri="{FF2B5EF4-FFF2-40B4-BE49-F238E27FC236}">
                <a16:creationId xmlns:a16="http://schemas.microsoft.com/office/drawing/2014/main" id="{FC23B19D-7052-593E-9C6D-1EB2461617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16966" y="1422115"/>
            <a:ext cx="1078320" cy="1047131"/>
          </a:xfrm>
          <a:prstGeom prst="rect">
            <a:avLst/>
          </a:prstGeom>
        </p:spPr>
      </p:pic>
      <p:cxnSp>
        <p:nvCxnSpPr>
          <p:cNvPr id="111" name="Straight Arrow Connector 110">
            <a:extLst>
              <a:ext uri="{FF2B5EF4-FFF2-40B4-BE49-F238E27FC236}">
                <a16:creationId xmlns:a16="http://schemas.microsoft.com/office/drawing/2014/main" id="{ABC29A5D-6026-16EE-BF9B-578565CDC2E4}"/>
              </a:ext>
            </a:extLst>
          </p:cNvPr>
          <p:cNvCxnSpPr>
            <a:cxnSpLocks/>
          </p:cNvCxnSpPr>
          <p:nvPr/>
        </p:nvCxnSpPr>
        <p:spPr>
          <a:xfrm>
            <a:off x="8156126" y="2583288"/>
            <a:ext cx="0" cy="8761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3" name="TextBox 112">
            <a:extLst>
              <a:ext uri="{FF2B5EF4-FFF2-40B4-BE49-F238E27FC236}">
                <a16:creationId xmlns:a16="http://schemas.microsoft.com/office/drawing/2014/main" id="{179534DE-D6DC-39F4-392A-6C6517F3F74B}"/>
              </a:ext>
            </a:extLst>
          </p:cNvPr>
          <p:cNvSpPr txBox="1"/>
          <p:nvPr/>
        </p:nvSpPr>
        <p:spPr>
          <a:xfrm>
            <a:off x="8189928" y="2766789"/>
            <a:ext cx="1202587" cy="461665"/>
          </a:xfrm>
          <a:prstGeom prst="rect">
            <a:avLst/>
          </a:prstGeom>
          <a:noFill/>
        </p:spPr>
        <p:txBody>
          <a:bodyPr wrap="square" rtlCol="0">
            <a:spAutoFit/>
          </a:bodyPr>
          <a:lstStyle/>
          <a:p>
            <a:r>
              <a:rPr lang="en-US" sz="800" dirty="0">
                <a:latin typeface="Skeena" pitchFamily="2" charset="0"/>
              </a:rPr>
              <a:t>Contains and orchestrates all the containers in a pod</a:t>
            </a:r>
          </a:p>
        </p:txBody>
      </p:sp>
      <p:pic>
        <p:nvPicPr>
          <p:cNvPr id="144" name="Picture 143" descr="A white triangle on a black background&#10;&#10;Description automatically generated">
            <a:extLst>
              <a:ext uri="{FF2B5EF4-FFF2-40B4-BE49-F238E27FC236}">
                <a16:creationId xmlns:a16="http://schemas.microsoft.com/office/drawing/2014/main" id="{1A72A368-D073-2061-CB80-6E222E5F241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93530" y="1772510"/>
            <a:ext cx="989201" cy="989201"/>
          </a:xfrm>
          <a:prstGeom prst="rect">
            <a:avLst/>
          </a:prstGeom>
        </p:spPr>
      </p:pic>
      <p:cxnSp>
        <p:nvCxnSpPr>
          <p:cNvPr id="145" name="Straight Arrow Connector 144">
            <a:extLst>
              <a:ext uri="{FF2B5EF4-FFF2-40B4-BE49-F238E27FC236}">
                <a16:creationId xmlns:a16="http://schemas.microsoft.com/office/drawing/2014/main" id="{3BFB1400-20AB-3110-1370-3DBE7715A16D}"/>
              </a:ext>
            </a:extLst>
          </p:cNvPr>
          <p:cNvCxnSpPr>
            <a:cxnSpLocks/>
          </p:cNvCxnSpPr>
          <p:nvPr/>
        </p:nvCxnSpPr>
        <p:spPr>
          <a:xfrm flipV="1">
            <a:off x="2670617" y="2892076"/>
            <a:ext cx="0" cy="1171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7" name="TextBox 146">
            <a:extLst>
              <a:ext uri="{FF2B5EF4-FFF2-40B4-BE49-F238E27FC236}">
                <a16:creationId xmlns:a16="http://schemas.microsoft.com/office/drawing/2014/main" id="{7E8E2173-D4D0-6070-9907-7771804B2940}"/>
              </a:ext>
            </a:extLst>
          </p:cNvPr>
          <p:cNvSpPr txBox="1"/>
          <p:nvPr/>
        </p:nvSpPr>
        <p:spPr>
          <a:xfrm>
            <a:off x="1598872" y="3321278"/>
            <a:ext cx="1202587" cy="215444"/>
          </a:xfrm>
          <a:prstGeom prst="rect">
            <a:avLst/>
          </a:prstGeom>
          <a:noFill/>
        </p:spPr>
        <p:txBody>
          <a:bodyPr wrap="square" rtlCol="0">
            <a:spAutoFit/>
          </a:bodyPr>
          <a:lstStyle/>
          <a:p>
            <a:r>
              <a:rPr lang="en-US" sz="800" dirty="0">
                <a:latin typeface="Skeena" pitchFamily="2" charset="0"/>
              </a:rPr>
              <a:t>Deploys on to </a:t>
            </a:r>
            <a:r>
              <a:rPr lang="en-US" sz="800" dirty="0" err="1">
                <a:latin typeface="Skeena" pitchFamily="2" charset="0"/>
              </a:rPr>
              <a:t>Vercel</a:t>
            </a:r>
            <a:endParaRPr lang="en-US" sz="800" dirty="0">
              <a:latin typeface="Skeena" pitchFamily="2" charset="0"/>
            </a:endParaRPr>
          </a:p>
        </p:txBody>
      </p:sp>
      <p:sp>
        <p:nvSpPr>
          <p:cNvPr id="148" name="TextBox 147">
            <a:extLst>
              <a:ext uri="{FF2B5EF4-FFF2-40B4-BE49-F238E27FC236}">
                <a16:creationId xmlns:a16="http://schemas.microsoft.com/office/drawing/2014/main" id="{F6831EAF-E618-C3B2-00BF-F54A31C661F4}"/>
              </a:ext>
            </a:extLst>
          </p:cNvPr>
          <p:cNvSpPr txBox="1"/>
          <p:nvPr/>
        </p:nvSpPr>
        <p:spPr>
          <a:xfrm>
            <a:off x="2450327" y="5494104"/>
            <a:ext cx="1202587" cy="215444"/>
          </a:xfrm>
          <a:prstGeom prst="rect">
            <a:avLst/>
          </a:prstGeom>
          <a:noFill/>
        </p:spPr>
        <p:txBody>
          <a:bodyPr wrap="square" rtlCol="0">
            <a:spAutoFit/>
          </a:bodyPr>
          <a:lstStyle/>
          <a:p>
            <a:r>
              <a:rPr lang="en-US" sz="800" dirty="0" err="1">
                <a:latin typeface="Skeena" pitchFamily="2" charset="0"/>
              </a:rPr>
              <a:t>SvelteKit</a:t>
            </a:r>
            <a:endParaRPr lang="en-US" sz="800" dirty="0">
              <a:latin typeface="Skeena" pitchFamily="2" charset="0"/>
            </a:endParaRPr>
          </a:p>
        </p:txBody>
      </p:sp>
      <p:sp>
        <p:nvSpPr>
          <p:cNvPr id="149" name="TextBox 148">
            <a:extLst>
              <a:ext uri="{FF2B5EF4-FFF2-40B4-BE49-F238E27FC236}">
                <a16:creationId xmlns:a16="http://schemas.microsoft.com/office/drawing/2014/main" id="{9F3D9B3A-04D5-5F40-A474-20D1B66C2218}"/>
              </a:ext>
            </a:extLst>
          </p:cNvPr>
          <p:cNvSpPr txBox="1"/>
          <p:nvPr/>
        </p:nvSpPr>
        <p:spPr>
          <a:xfrm>
            <a:off x="6175938" y="1844592"/>
            <a:ext cx="745179" cy="215444"/>
          </a:xfrm>
          <a:prstGeom prst="rect">
            <a:avLst/>
          </a:prstGeom>
          <a:noFill/>
        </p:spPr>
        <p:txBody>
          <a:bodyPr wrap="square" rtlCol="0">
            <a:spAutoFit/>
          </a:bodyPr>
          <a:lstStyle/>
          <a:p>
            <a:r>
              <a:rPr lang="en-US" sz="800" dirty="0" err="1">
                <a:latin typeface="Skeena" pitchFamily="2" charset="0"/>
              </a:rPr>
              <a:t>PlanetScale</a:t>
            </a:r>
            <a:endParaRPr lang="en-US" sz="800" dirty="0">
              <a:latin typeface="Skeena" pitchFamily="2" charset="0"/>
            </a:endParaRPr>
          </a:p>
        </p:txBody>
      </p:sp>
      <p:sp>
        <p:nvSpPr>
          <p:cNvPr id="150" name="TextBox 149">
            <a:extLst>
              <a:ext uri="{FF2B5EF4-FFF2-40B4-BE49-F238E27FC236}">
                <a16:creationId xmlns:a16="http://schemas.microsoft.com/office/drawing/2014/main" id="{6BEE1CAD-9979-D839-256F-BE4C3A9C33A8}"/>
              </a:ext>
            </a:extLst>
          </p:cNvPr>
          <p:cNvSpPr txBox="1"/>
          <p:nvPr/>
        </p:nvSpPr>
        <p:spPr>
          <a:xfrm>
            <a:off x="4381181" y="5435010"/>
            <a:ext cx="1202587" cy="215444"/>
          </a:xfrm>
          <a:prstGeom prst="rect">
            <a:avLst/>
          </a:prstGeom>
          <a:noFill/>
        </p:spPr>
        <p:txBody>
          <a:bodyPr wrap="square" rtlCol="0">
            <a:spAutoFit/>
          </a:bodyPr>
          <a:lstStyle/>
          <a:p>
            <a:r>
              <a:rPr lang="en-US" sz="800" dirty="0">
                <a:latin typeface="Skeena" pitchFamily="2" charset="0"/>
              </a:rPr>
              <a:t>Google Cloud Buckets</a:t>
            </a:r>
          </a:p>
        </p:txBody>
      </p:sp>
      <p:sp>
        <p:nvSpPr>
          <p:cNvPr id="151" name="TextBox 150">
            <a:extLst>
              <a:ext uri="{FF2B5EF4-FFF2-40B4-BE49-F238E27FC236}">
                <a16:creationId xmlns:a16="http://schemas.microsoft.com/office/drawing/2014/main" id="{D5FB5CF4-DA6E-8BBC-033E-C8FA9034F0BE}"/>
              </a:ext>
            </a:extLst>
          </p:cNvPr>
          <p:cNvSpPr txBox="1"/>
          <p:nvPr/>
        </p:nvSpPr>
        <p:spPr>
          <a:xfrm>
            <a:off x="7669620" y="1136366"/>
            <a:ext cx="1202587" cy="215444"/>
          </a:xfrm>
          <a:prstGeom prst="rect">
            <a:avLst/>
          </a:prstGeom>
          <a:noFill/>
        </p:spPr>
        <p:txBody>
          <a:bodyPr wrap="square" rtlCol="0">
            <a:spAutoFit/>
          </a:bodyPr>
          <a:lstStyle/>
          <a:p>
            <a:r>
              <a:rPr lang="en-US" sz="800" dirty="0">
                <a:latin typeface="Skeena" pitchFamily="2" charset="0"/>
              </a:rPr>
              <a:t>Kubernetes Engine</a:t>
            </a:r>
          </a:p>
        </p:txBody>
      </p:sp>
      <p:sp>
        <p:nvSpPr>
          <p:cNvPr id="152" name="TextBox 151">
            <a:extLst>
              <a:ext uri="{FF2B5EF4-FFF2-40B4-BE49-F238E27FC236}">
                <a16:creationId xmlns:a16="http://schemas.microsoft.com/office/drawing/2014/main" id="{1BB25673-F510-635D-A65F-FF0A6DC13289}"/>
              </a:ext>
            </a:extLst>
          </p:cNvPr>
          <p:cNvSpPr txBox="1"/>
          <p:nvPr/>
        </p:nvSpPr>
        <p:spPr>
          <a:xfrm>
            <a:off x="7957952" y="5978972"/>
            <a:ext cx="1202587" cy="215444"/>
          </a:xfrm>
          <a:prstGeom prst="rect">
            <a:avLst/>
          </a:prstGeom>
          <a:noFill/>
        </p:spPr>
        <p:txBody>
          <a:bodyPr wrap="square" rtlCol="0">
            <a:spAutoFit/>
          </a:bodyPr>
          <a:lstStyle/>
          <a:p>
            <a:r>
              <a:rPr lang="en-US" sz="800" dirty="0">
                <a:latin typeface="Skeena" pitchFamily="2" charset="0"/>
              </a:rPr>
              <a:t>Docker</a:t>
            </a:r>
          </a:p>
        </p:txBody>
      </p:sp>
      <p:pic>
        <p:nvPicPr>
          <p:cNvPr id="154" name="Picture 153" descr="A blue whale with a blue tail and a blue box on it&#10;&#10;Description automatically generated">
            <a:extLst>
              <a:ext uri="{FF2B5EF4-FFF2-40B4-BE49-F238E27FC236}">
                <a16:creationId xmlns:a16="http://schemas.microsoft.com/office/drawing/2014/main" id="{824C27CA-274B-0433-C939-0B634FA4F7D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32231" y="4216918"/>
            <a:ext cx="1212694" cy="1212694"/>
          </a:xfrm>
          <a:prstGeom prst="rect">
            <a:avLst/>
          </a:prstGeom>
        </p:spPr>
      </p:pic>
      <p:sp>
        <p:nvSpPr>
          <p:cNvPr id="155" name="TextBox 154">
            <a:extLst>
              <a:ext uri="{FF2B5EF4-FFF2-40B4-BE49-F238E27FC236}">
                <a16:creationId xmlns:a16="http://schemas.microsoft.com/office/drawing/2014/main" id="{B2792E6B-E853-0EFF-DD05-F50F29F12597}"/>
              </a:ext>
            </a:extLst>
          </p:cNvPr>
          <p:cNvSpPr txBox="1"/>
          <p:nvPr/>
        </p:nvSpPr>
        <p:spPr>
          <a:xfrm>
            <a:off x="2474744" y="1478514"/>
            <a:ext cx="1202587" cy="215444"/>
          </a:xfrm>
          <a:prstGeom prst="rect">
            <a:avLst/>
          </a:prstGeom>
          <a:noFill/>
        </p:spPr>
        <p:txBody>
          <a:bodyPr wrap="square" rtlCol="0">
            <a:spAutoFit/>
          </a:bodyPr>
          <a:lstStyle/>
          <a:p>
            <a:r>
              <a:rPr lang="en-US" sz="800" dirty="0" err="1">
                <a:latin typeface="Skeena" pitchFamily="2" charset="0"/>
              </a:rPr>
              <a:t>Vercel</a:t>
            </a:r>
            <a:endParaRPr lang="en-US" sz="800" dirty="0">
              <a:latin typeface="Skeena" pitchFamily="2" charset="0"/>
            </a:endParaRPr>
          </a:p>
        </p:txBody>
      </p:sp>
      <p:sp>
        <p:nvSpPr>
          <p:cNvPr id="156" name="TextBox 155">
            <a:extLst>
              <a:ext uri="{FF2B5EF4-FFF2-40B4-BE49-F238E27FC236}">
                <a16:creationId xmlns:a16="http://schemas.microsoft.com/office/drawing/2014/main" id="{BEE7499F-087C-FF45-20C2-CBE25269FD19}"/>
              </a:ext>
            </a:extLst>
          </p:cNvPr>
          <p:cNvSpPr txBox="1"/>
          <p:nvPr/>
        </p:nvSpPr>
        <p:spPr>
          <a:xfrm>
            <a:off x="5665859" y="4598292"/>
            <a:ext cx="975273" cy="215444"/>
          </a:xfrm>
          <a:prstGeom prst="rect">
            <a:avLst/>
          </a:prstGeom>
          <a:noFill/>
        </p:spPr>
        <p:txBody>
          <a:bodyPr wrap="square" rtlCol="0">
            <a:spAutoFit/>
          </a:bodyPr>
          <a:lstStyle/>
          <a:p>
            <a:r>
              <a:rPr lang="en-US" sz="800" dirty="0">
                <a:latin typeface="Skeena" pitchFamily="2" charset="0"/>
              </a:rPr>
              <a:t>Reads python files</a:t>
            </a:r>
          </a:p>
        </p:txBody>
      </p:sp>
      <p:sp>
        <p:nvSpPr>
          <p:cNvPr id="157" name="TextBox 156">
            <a:extLst>
              <a:ext uri="{FF2B5EF4-FFF2-40B4-BE49-F238E27FC236}">
                <a16:creationId xmlns:a16="http://schemas.microsoft.com/office/drawing/2014/main" id="{AF5B719A-DA43-764F-4A1D-096779001707}"/>
              </a:ext>
            </a:extLst>
          </p:cNvPr>
          <p:cNvSpPr txBox="1"/>
          <p:nvPr/>
        </p:nvSpPr>
        <p:spPr>
          <a:xfrm>
            <a:off x="7896934" y="5700079"/>
            <a:ext cx="975273" cy="215444"/>
          </a:xfrm>
          <a:prstGeom prst="rect">
            <a:avLst/>
          </a:prstGeom>
          <a:noFill/>
        </p:spPr>
        <p:txBody>
          <a:bodyPr wrap="square" rtlCol="0">
            <a:spAutoFit/>
          </a:bodyPr>
          <a:lstStyle/>
          <a:p>
            <a:r>
              <a:rPr lang="en-US" sz="800" dirty="0" err="1">
                <a:latin typeface="Skeena" pitchFamily="2" charset="0"/>
              </a:rPr>
              <a:t>PyTorch</a:t>
            </a:r>
            <a:endParaRPr lang="en-US" sz="800" dirty="0">
              <a:latin typeface="Skeena" pitchFamily="2" charset="0"/>
            </a:endParaRPr>
          </a:p>
        </p:txBody>
      </p:sp>
      <p:sp>
        <p:nvSpPr>
          <p:cNvPr id="158" name="Title 1">
            <a:extLst>
              <a:ext uri="{FF2B5EF4-FFF2-40B4-BE49-F238E27FC236}">
                <a16:creationId xmlns:a16="http://schemas.microsoft.com/office/drawing/2014/main" id="{B9CF2206-E1E9-363E-86D5-7D6AC275556B}"/>
              </a:ext>
            </a:extLst>
          </p:cNvPr>
          <p:cNvSpPr txBox="1">
            <a:spLocks/>
          </p:cNvSpPr>
          <p:nvPr/>
        </p:nvSpPr>
        <p:spPr>
          <a:xfrm>
            <a:off x="446279" y="594100"/>
            <a:ext cx="5021182" cy="4870457"/>
          </a:xfrm>
          <a:prstGeom prst="rect">
            <a:avLst/>
          </a:prstGeom>
        </p:spPr>
        <p:txBody>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dirty="0"/>
              <a:t>Technologies</a:t>
            </a:r>
            <a:br>
              <a:rPr lang="en-US" dirty="0"/>
            </a:br>
            <a:endParaRPr lang="en-CA" dirty="0"/>
          </a:p>
        </p:txBody>
      </p:sp>
      <p:pic>
        <p:nvPicPr>
          <p:cNvPr id="6" name="Picture 5" descr="A black background with a black square&#10;&#10;Description automatically generated with medium confidence">
            <a:extLst>
              <a:ext uri="{FF2B5EF4-FFF2-40B4-BE49-F238E27FC236}">
                <a16:creationId xmlns:a16="http://schemas.microsoft.com/office/drawing/2014/main" id="{FD73D2D5-17AB-AA1B-5587-9B5187183C4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60727" y="1054466"/>
            <a:ext cx="750866" cy="750866"/>
          </a:xfrm>
          <a:prstGeom prst="rect">
            <a:avLst/>
          </a:prstGeom>
        </p:spPr>
      </p:pic>
      <p:sp>
        <p:nvSpPr>
          <p:cNvPr id="8" name="TextBox 7">
            <a:extLst>
              <a:ext uri="{FF2B5EF4-FFF2-40B4-BE49-F238E27FC236}">
                <a16:creationId xmlns:a16="http://schemas.microsoft.com/office/drawing/2014/main" id="{7F55CAC9-D656-3B9C-5017-ADDB69891464}"/>
              </a:ext>
            </a:extLst>
          </p:cNvPr>
          <p:cNvSpPr txBox="1"/>
          <p:nvPr/>
        </p:nvSpPr>
        <p:spPr>
          <a:xfrm>
            <a:off x="4692895" y="3025449"/>
            <a:ext cx="1202587" cy="215444"/>
          </a:xfrm>
          <a:prstGeom prst="rect">
            <a:avLst/>
          </a:prstGeom>
          <a:noFill/>
        </p:spPr>
        <p:txBody>
          <a:bodyPr wrap="square" rtlCol="0">
            <a:spAutoFit/>
          </a:bodyPr>
          <a:lstStyle/>
          <a:p>
            <a:r>
              <a:rPr lang="en-US" sz="800" dirty="0">
                <a:latin typeface="Skeena" pitchFamily="2" charset="0"/>
              </a:rPr>
              <a:t>MySQL</a:t>
            </a:r>
          </a:p>
        </p:txBody>
      </p:sp>
      <p:pic>
        <p:nvPicPr>
          <p:cNvPr id="4" name="Picture 3" descr="A dolphin and text on a black background&#10;&#10;Description automatically generated">
            <a:extLst>
              <a:ext uri="{FF2B5EF4-FFF2-40B4-BE49-F238E27FC236}">
                <a16:creationId xmlns:a16="http://schemas.microsoft.com/office/drawing/2014/main" id="{F0FCB48D-7838-2E4B-E29D-FA9D22085C8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84855" y="2411405"/>
            <a:ext cx="1145374" cy="592820"/>
          </a:xfrm>
          <a:prstGeom prst="rect">
            <a:avLst/>
          </a:prstGeom>
        </p:spPr>
      </p:pic>
      <p:cxnSp>
        <p:nvCxnSpPr>
          <p:cNvPr id="5" name="Straight Arrow Connector 4">
            <a:extLst>
              <a:ext uri="{FF2B5EF4-FFF2-40B4-BE49-F238E27FC236}">
                <a16:creationId xmlns:a16="http://schemas.microsoft.com/office/drawing/2014/main" id="{755D7C39-9743-414D-AECA-6002AE527C44}"/>
              </a:ext>
            </a:extLst>
          </p:cNvPr>
          <p:cNvCxnSpPr>
            <a:cxnSpLocks/>
          </p:cNvCxnSpPr>
          <p:nvPr/>
        </p:nvCxnSpPr>
        <p:spPr>
          <a:xfrm flipH="1">
            <a:off x="5424112" y="1754157"/>
            <a:ext cx="671888" cy="595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A7DC9204-7ED1-24DC-44F5-FF2B392E7EE4}"/>
              </a:ext>
            </a:extLst>
          </p:cNvPr>
          <p:cNvSpPr txBox="1"/>
          <p:nvPr/>
        </p:nvSpPr>
        <p:spPr>
          <a:xfrm rot="19001715">
            <a:off x="5237831" y="1536479"/>
            <a:ext cx="1668552" cy="338554"/>
          </a:xfrm>
          <a:prstGeom prst="rect">
            <a:avLst/>
          </a:prstGeom>
          <a:noFill/>
        </p:spPr>
        <p:txBody>
          <a:bodyPr wrap="square" rtlCol="0">
            <a:spAutoFit/>
          </a:bodyPr>
          <a:lstStyle/>
          <a:p>
            <a:r>
              <a:rPr lang="en-US" sz="800" dirty="0">
                <a:latin typeface="Skeena" panose="020F0502020204030204" pitchFamily="2" charset="0"/>
              </a:rPr>
              <a:t>Hosts MySQL</a:t>
            </a:r>
          </a:p>
          <a:p>
            <a:endParaRPr lang="en-US" sz="800" dirty="0">
              <a:latin typeface="Skeena" panose="020F0502020204030204" pitchFamily="2" charset="0"/>
            </a:endParaRPr>
          </a:p>
        </p:txBody>
      </p:sp>
    </p:spTree>
    <p:extLst>
      <p:ext uri="{BB962C8B-B14F-4D97-AF65-F5344CB8AC3E}">
        <p14:creationId xmlns:p14="http://schemas.microsoft.com/office/powerpoint/2010/main" val="2633665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8A5E8A4C-6337-D40B-C3A7-5C73CA79C858}"/>
            </a:ext>
          </a:extLst>
        </p:cNvPr>
        <p:cNvGrpSpPr/>
        <p:nvPr/>
      </p:nvGrpSpPr>
      <p:grpSpPr>
        <a:xfrm>
          <a:off x="0" y="0"/>
          <a:ext cx="0" cy="0"/>
          <a:chOff x="0" y="0"/>
          <a:chExt cx="0" cy="0"/>
        </a:xfrm>
      </p:grpSpPr>
      <p:sp>
        <p:nvSpPr>
          <p:cNvPr id="17" name="Rectangle 16">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CC977F-BCFA-E4B6-2DC6-258BBBFCC4E0}"/>
              </a:ext>
            </a:extLst>
          </p:cNvPr>
          <p:cNvSpPr>
            <a:spLocks noGrp="1"/>
          </p:cNvSpPr>
          <p:nvPr>
            <p:ph type="title"/>
          </p:nvPr>
        </p:nvSpPr>
        <p:spPr>
          <a:xfrm>
            <a:off x="5539121" y="976160"/>
            <a:ext cx="6144230" cy="1934172"/>
          </a:xfrm>
        </p:spPr>
        <p:txBody>
          <a:bodyPr vert="horz" lIns="91440" tIns="45720" rIns="91440" bIns="45720" rtlCol="0" anchor="t">
            <a:normAutofit/>
          </a:bodyPr>
          <a:lstStyle/>
          <a:p>
            <a:r>
              <a:rPr lang="en-US"/>
              <a:t>Frontend:</a:t>
            </a:r>
          </a:p>
        </p:txBody>
      </p:sp>
      <p:sp>
        <p:nvSpPr>
          <p:cNvPr id="19" name="Rectangle 18">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871"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white and orange logo&#10;&#10;Description automatically generated">
            <a:extLst>
              <a:ext uri="{FF2B5EF4-FFF2-40B4-BE49-F238E27FC236}">
                <a16:creationId xmlns:a16="http://schemas.microsoft.com/office/drawing/2014/main" id="{34D68AB4-B984-99E3-7661-88392C9E75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870" y="1150841"/>
            <a:ext cx="4023360" cy="4847422"/>
          </a:xfrm>
          <a:prstGeom prst="rect">
            <a:avLst/>
          </a:prstGeom>
        </p:spPr>
      </p:pic>
      <p:sp>
        <p:nvSpPr>
          <p:cNvPr id="4" name="ZoneTexte 3">
            <a:extLst>
              <a:ext uri="{FF2B5EF4-FFF2-40B4-BE49-F238E27FC236}">
                <a16:creationId xmlns:a16="http://schemas.microsoft.com/office/drawing/2014/main" id="{E18449C8-5C42-8112-BF55-0DDE2D4DD1E9}"/>
              </a:ext>
            </a:extLst>
          </p:cNvPr>
          <p:cNvSpPr txBox="1"/>
          <p:nvPr/>
        </p:nvSpPr>
        <p:spPr>
          <a:xfrm>
            <a:off x="5539121" y="3172570"/>
            <a:ext cx="6144230" cy="3016294"/>
          </a:xfrm>
          <a:prstGeom prst="rect">
            <a:avLst/>
          </a:prstGeom>
        </p:spPr>
        <p:txBody>
          <a:bodyPr vert="horz" lIns="91440" tIns="45720" rIns="91440" bIns="45720" rtlCol="0">
            <a:normAutofit/>
          </a:bodyPr>
          <a:lstStyle/>
          <a:p>
            <a:pPr>
              <a:spcAft>
                <a:spcPts val="600"/>
              </a:spcAft>
              <a:buFont typeface="Arial" panose="020B0604020202020204" pitchFamily="34" charset="0"/>
              <a:buAutoNum type="arabicPeriod"/>
            </a:pPr>
            <a:r>
              <a:rPr lang="en-US" sz="1000" b="1"/>
              <a:t> Connexion Sécurisée avec Auth0</a:t>
            </a:r>
            <a:r>
              <a:rPr lang="en-US" sz="1000"/>
              <a:t> : Permet aux utilisateurs de se connecter facilement et en toute sécurité.</a:t>
            </a:r>
          </a:p>
          <a:p>
            <a:pPr>
              <a:spcAft>
                <a:spcPts val="600"/>
              </a:spcAft>
              <a:buFont typeface="Arial" panose="020B0604020202020204" pitchFamily="34" charset="0"/>
              <a:buAutoNum type="arabicPeriod"/>
            </a:pPr>
            <a:endParaRPr lang="en-US" sz="1000"/>
          </a:p>
          <a:p>
            <a:pPr>
              <a:spcAft>
                <a:spcPts val="600"/>
              </a:spcAft>
              <a:buFont typeface="Arial" panose="020B0604020202020204" pitchFamily="34" charset="0"/>
              <a:buAutoNum type="arabicPeriod"/>
            </a:pPr>
            <a:r>
              <a:rPr lang="en-US" sz="1000" b="1"/>
              <a:t> Accès au Tableau de Bord Principal</a:t>
            </a:r>
            <a:r>
              <a:rPr lang="en-US" sz="1000"/>
              <a:t> : Après connexion, les utilisateurs accèdent à leur espace personnel où ils peuvent consulter leurs parties passées et leur classement ELO.</a:t>
            </a:r>
          </a:p>
          <a:p>
            <a:pPr>
              <a:spcAft>
                <a:spcPts val="600"/>
              </a:spcAft>
              <a:buFont typeface="Arial" panose="020B0604020202020204" pitchFamily="34" charset="0"/>
              <a:buAutoNum type="arabicPeriod"/>
            </a:pPr>
            <a:endParaRPr lang="en-US" sz="1000"/>
          </a:p>
          <a:p>
            <a:pPr>
              <a:spcAft>
                <a:spcPts val="600"/>
              </a:spcAft>
              <a:buFont typeface="Arial" panose="020B0604020202020204" pitchFamily="34" charset="0"/>
              <a:buAutoNum type="arabicPeriod"/>
            </a:pPr>
            <a:r>
              <a:rPr lang="en-US" sz="1000" b="1"/>
              <a:t> Visualisation et Analyse</a:t>
            </a:r>
            <a:r>
              <a:rPr lang="en-US" sz="1000"/>
              <a:t> : Les joueurs peuvent revoir leurs anciennes parties, observer celles des autres, et étudier différentes stratégies. </a:t>
            </a:r>
          </a:p>
          <a:p>
            <a:pPr>
              <a:spcAft>
                <a:spcPts val="600"/>
              </a:spcAft>
              <a:buFont typeface="Arial" panose="020B0604020202020204" pitchFamily="34" charset="0"/>
              <a:buAutoNum type="arabicPeriod"/>
            </a:pPr>
            <a:endParaRPr lang="en-US" sz="1000"/>
          </a:p>
          <a:p>
            <a:pPr>
              <a:spcAft>
                <a:spcPts val="600"/>
              </a:spcAft>
              <a:buFont typeface="Arial" panose="020B0604020202020204" pitchFamily="34" charset="0"/>
              <a:buAutoNum type="arabicPeriod"/>
            </a:pPr>
            <a:r>
              <a:rPr lang="en-US" sz="1000" b="1"/>
              <a:t> Gestion des Fichiers de Jeu</a:t>
            </a:r>
            <a:r>
              <a:rPr lang="en-US" sz="1000"/>
              <a:t> : Les utilisateurs ont la possibilité de mettre à jour et de télécharger leurs fichiers de jeu, essentiels pour l'évolution de leurs IA.</a:t>
            </a:r>
          </a:p>
          <a:p>
            <a:pPr>
              <a:spcAft>
                <a:spcPts val="600"/>
              </a:spcAft>
              <a:buFont typeface="Arial" panose="020B0604020202020204" pitchFamily="34" charset="0"/>
              <a:buAutoNum type="arabicPeriod"/>
            </a:pPr>
            <a:endParaRPr lang="en-US" sz="1000"/>
          </a:p>
          <a:p>
            <a:pPr>
              <a:spcAft>
                <a:spcPts val="600"/>
              </a:spcAft>
              <a:buFont typeface="Arial" panose="020B0604020202020204" pitchFamily="34" charset="0"/>
              <a:buAutoNum type="arabicPeriod"/>
            </a:pPr>
            <a:r>
              <a:rPr lang="en-US" sz="1000" b="1"/>
              <a:t> Récupération des Données pour l'Entraînement des IA</a:t>
            </a:r>
            <a:r>
              <a:rPr lang="en-US" sz="1000"/>
              <a:t> : Offre la possibilité de télécharger un fichier zip contenant les données de leurs parties pour entraîner leurs modèles d'IA.</a:t>
            </a:r>
          </a:p>
          <a:p>
            <a:pPr>
              <a:spcAft>
                <a:spcPts val="600"/>
              </a:spcAft>
              <a:buFont typeface="Arial" panose="020B0604020202020204" pitchFamily="34" charset="0"/>
            </a:pPr>
            <a:endParaRPr lang="en-US" sz="1000"/>
          </a:p>
        </p:txBody>
      </p:sp>
      <p:sp>
        <p:nvSpPr>
          <p:cNvPr id="20" name="Rectangle 19">
            <a:extLst>
              <a:ext uri="{FF2B5EF4-FFF2-40B4-BE49-F238E27FC236}">
                <a16:creationId xmlns:a16="http://schemas.microsoft.com/office/drawing/2014/main" id="{02AF664E-956D-40D1-9B64-72A785708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402336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6498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D052C1-CC95-BE45-B024-1AFCFD6546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220A37-FFA0-A447-A309-2AA972170132}"/>
              </a:ext>
            </a:extLst>
          </p:cNvPr>
          <p:cNvSpPr>
            <a:spLocks noGrp="1"/>
          </p:cNvSpPr>
          <p:nvPr>
            <p:ph type="title"/>
          </p:nvPr>
        </p:nvSpPr>
        <p:spPr>
          <a:xfrm>
            <a:off x="517870" y="978408"/>
            <a:ext cx="6806208" cy="877025"/>
          </a:xfrm>
        </p:spPr>
        <p:txBody>
          <a:bodyPr>
            <a:normAutofit fontScale="90000"/>
          </a:bodyPr>
          <a:lstStyle/>
          <a:p>
            <a:r>
              <a:rPr lang="en-US" dirty="0" err="1"/>
              <a:t>PlanetScale</a:t>
            </a:r>
            <a:r>
              <a:rPr lang="en-US" dirty="0"/>
              <a:t> et MySQL</a:t>
            </a:r>
            <a:endParaRPr lang="en-CA" dirty="0"/>
          </a:p>
        </p:txBody>
      </p:sp>
      <p:graphicFrame>
        <p:nvGraphicFramePr>
          <p:cNvPr id="4" name="Tableau 3">
            <a:extLst>
              <a:ext uri="{FF2B5EF4-FFF2-40B4-BE49-F238E27FC236}">
                <a16:creationId xmlns:a16="http://schemas.microsoft.com/office/drawing/2014/main" id="{83F8AF2D-D081-38A8-1A57-C5A25198D310}"/>
              </a:ext>
            </a:extLst>
          </p:cNvPr>
          <p:cNvGraphicFramePr>
            <a:graphicFrameLocks noGrp="1"/>
          </p:cNvGraphicFramePr>
          <p:nvPr>
            <p:extLst>
              <p:ext uri="{D42A27DB-BD31-4B8C-83A1-F6EECF244321}">
                <p14:modId xmlns:p14="http://schemas.microsoft.com/office/powerpoint/2010/main" val="4229099642"/>
              </p:ext>
            </p:extLst>
          </p:nvPr>
        </p:nvGraphicFramePr>
        <p:xfrm>
          <a:off x="517870" y="2687320"/>
          <a:ext cx="11291585" cy="1010920"/>
        </p:xfrm>
        <a:graphic>
          <a:graphicData uri="http://schemas.openxmlformats.org/drawingml/2006/table">
            <a:tbl>
              <a:tblPr firstRow="1" bandRow="1">
                <a:tableStyleId>{5C22544A-7EE6-4342-B048-85BDC9FD1C3A}</a:tableStyleId>
              </a:tblPr>
              <a:tblGrid>
                <a:gridCol w="2258317">
                  <a:extLst>
                    <a:ext uri="{9D8B030D-6E8A-4147-A177-3AD203B41FA5}">
                      <a16:colId xmlns:a16="http://schemas.microsoft.com/office/drawing/2014/main" val="3931135056"/>
                    </a:ext>
                  </a:extLst>
                </a:gridCol>
                <a:gridCol w="2258317">
                  <a:extLst>
                    <a:ext uri="{9D8B030D-6E8A-4147-A177-3AD203B41FA5}">
                      <a16:colId xmlns:a16="http://schemas.microsoft.com/office/drawing/2014/main" val="3330561141"/>
                    </a:ext>
                  </a:extLst>
                </a:gridCol>
                <a:gridCol w="2258317">
                  <a:extLst>
                    <a:ext uri="{9D8B030D-6E8A-4147-A177-3AD203B41FA5}">
                      <a16:colId xmlns:a16="http://schemas.microsoft.com/office/drawing/2014/main" val="989565154"/>
                    </a:ext>
                  </a:extLst>
                </a:gridCol>
                <a:gridCol w="2258317">
                  <a:extLst>
                    <a:ext uri="{9D8B030D-6E8A-4147-A177-3AD203B41FA5}">
                      <a16:colId xmlns:a16="http://schemas.microsoft.com/office/drawing/2014/main" val="2951054679"/>
                    </a:ext>
                  </a:extLst>
                </a:gridCol>
                <a:gridCol w="2258317">
                  <a:extLst>
                    <a:ext uri="{9D8B030D-6E8A-4147-A177-3AD203B41FA5}">
                      <a16:colId xmlns:a16="http://schemas.microsoft.com/office/drawing/2014/main" val="1289242849"/>
                    </a:ext>
                  </a:extLst>
                </a:gridCol>
              </a:tblGrid>
              <a:tr h="370840">
                <a:tc>
                  <a:txBody>
                    <a:bodyPr/>
                    <a:lstStyle/>
                    <a:p>
                      <a:r>
                        <a:rPr lang="en-US"/>
                        <a:t>User ID</a:t>
                      </a:r>
                      <a:endParaRPr lang="fr-CA"/>
                    </a:p>
                  </a:txBody>
                  <a:tcPr/>
                </a:tc>
                <a:tc>
                  <a:txBody>
                    <a:bodyPr/>
                    <a:lstStyle/>
                    <a:p>
                      <a:r>
                        <a:rPr lang="en-US"/>
                        <a:t>Nom</a:t>
                      </a:r>
                      <a:endParaRPr lang="fr-CA"/>
                    </a:p>
                  </a:txBody>
                  <a:tcPr/>
                </a:tc>
                <a:tc>
                  <a:txBody>
                    <a:bodyPr/>
                    <a:lstStyle/>
                    <a:p>
                      <a:r>
                        <a:rPr lang="en-US"/>
                        <a:t>Email</a:t>
                      </a:r>
                      <a:endParaRPr lang="fr-CA"/>
                    </a:p>
                  </a:txBody>
                  <a:tcPr/>
                </a:tc>
                <a:tc>
                  <a:txBody>
                    <a:bodyPr/>
                    <a:lstStyle/>
                    <a:p>
                      <a:r>
                        <a:rPr lang="en-US"/>
                        <a:t>Elo</a:t>
                      </a:r>
                      <a:endParaRPr lang="fr-CA"/>
                    </a:p>
                  </a:txBody>
                  <a:tcPr/>
                </a:tc>
                <a:tc>
                  <a:txBody>
                    <a:bodyPr/>
                    <a:lstStyle/>
                    <a:p>
                      <a:r>
                        <a:rPr lang="en-US"/>
                        <a:t>Parties</a:t>
                      </a:r>
                      <a:endParaRPr lang="fr-CA"/>
                    </a:p>
                  </a:txBody>
                  <a:tcPr/>
                </a:tc>
                <a:extLst>
                  <a:ext uri="{0D108BD9-81ED-4DB2-BD59-A6C34878D82A}">
                    <a16:rowId xmlns:a16="http://schemas.microsoft.com/office/drawing/2014/main" val="3511856824"/>
                  </a:ext>
                </a:extLst>
              </a:tr>
              <a:tr h="370840">
                <a:tc>
                  <a:txBody>
                    <a:bodyPr/>
                    <a:lstStyle/>
                    <a:p>
                      <a:r>
                        <a:rPr lang="en-US"/>
                        <a:t>df63be64342drwc345f</a:t>
                      </a:r>
                      <a:endParaRPr lang="fr-CA"/>
                    </a:p>
                  </a:txBody>
                  <a:tcPr/>
                </a:tc>
                <a:tc>
                  <a:txBody>
                    <a:bodyPr/>
                    <a:lstStyle/>
                    <a:p>
                      <a:r>
                        <a:rPr lang="en-US"/>
                        <a:t>Olivier Saint-Vincent</a:t>
                      </a:r>
                      <a:endParaRPr lang="fr-CA"/>
                    </a:p>
                  </a:txBody>
                  <a:tcPr/>
                </a:tc>
                <a:tc>
                  <a:txBody>
                    <a:bodyPr/>
                    <a:lstStyle/>
                    <a:p>
                      <a:r>
                        <a:rPr lang="en-US"/>
                        <a:t>olivier520100@gmail.com</a:t>
                      </a:r>
                      <a:endParaRPr lang="fr-CA"/>
                    </a:p>
                  </a:txBody>
                  <a:tcPr/>
                </a:tc>
                <a:tc>
                  <a:txBody>
                    <a:bodyPr/>
                    <a:lstStyle/>
                    <a:p>
                      <a:r>
                        <a:rPr lang="en-US"/>
                        <a:t>3200</a:t>
                      </a:r>
                      <a:endParaRPr lang="fr-CA"/>
                    </a:p>
                  </a:txBody>
                  <a:tcPr/>
                </a:tc>
                <a:tc>
                  <a:txBody>
                    <a:bodyPr/>
                    <a:lstStyle/>
                    <a:p>
                      <a:r>
                        <a:rPr lang="en-US"/>
                        <a:t>JSON</a:t>
                      </a:r>
                      <a:endParaRPr lang="fr-CA"/>
                    </a:p>
                  </a:txBody>
                  <a:tcPr/>
                </a:tc>
                <a:extLst>
                  <a:ext uri="{0D108BD9-81ED-4DB2-BD59-A6C34878D82A}">
                    <a16:rowId xmlns:a16="http://schemas.microsoft.com/office/drawing/2014/main" val="1931487949"/>
                  </a:ext>
                </a:extLst>
              </a:tr>
            </a:tbl>
          </a:graphicData>
        </a:graphic>
      </p:graphicFrame>
      <p:sp>
        <p:nvSpPr>
          <p:cNvPr id="5" name="ZoneTexte 4">
            <a:extLst>
              <a:ext uri="{FF2B5EF4-FFF2-40B4-BE49-F238E27FC236}">
                <a16:creationId xmlns:a16="http://schemas.microsoft.com/office/drawing/2014/main" id="{E02F52D1-0E56-D0B5-7FF6-C38719E099AD}"/>
              </a:ext>
            </a:extLst>
          </p:cNvPr>
          <p:cNvSpPr txBox="1"/>
          <p:nvPr/>
        </p:nvSpPr>
        <p:spPr>
          <a:xfrm>
            <a:off x="517870" y="2189527"/>
            <a:ext cx="3366233" cy="369332"/>
          </a:xfrm>
          <a:prstGeom prst="rect">
            <a:avLst/>
          </a:prstGeom>
          <a:noFill/>
        </p:spPr>
        <p:txBody>
          <a:bodyPr wrap="square" rtlCol="0">
            <a:spAutoFit/>
          </a:bodyPr>
          <a:lstStyle/>
          <a:p>
            <a:r>
              <a:rPr lang="en-US"/>
              <a:t>Table:</a:t>
            </a:r>
            <a:endParaRPr lang="fr-CA"/>
          </a:p>
        </p:txBody>
      </p:sp>
      <p:pic>
        <p:nvPicPr>
          <p:cNvPr id="6" name="Picture 3" descr="A dolphin and text on a black background&#10;&#10;Description automatically generated">
            <a:extLst>
              <a:ext uri="{FF2B5EF4-FFF2-40B4-BE49-F238E27FC236}">
                <a16:creationId xmlns:a16="http://schemas.microsoft.com/office/drawing/2014/main" id="{5F49EB46-FE98-8146-9FBB-8CB43CE356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5388" y="4331649"/>
            <a:ext cx="3393568" cy="1756435"/>
          </a:xfrm>
          <a:prstGeom prst="rect">
            <a:avLst/>
          </a:prstGeom>
        </p:spPr>
      </p:pic>
    </p:spTree>
    <p:extLst>
      <p:ext uri="{BB962C8B-B14F-4D97-AF65-F5344CB8AC3E}">
        <p14:creationId xmlns:p14="http://schemas.microsoft.com/office/powerpoint/2010/main" val="2639714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64B3-8F54-1CD0-7AB8-4F728E7B93EE}"/>
              </a:ext>
            </a:extLst>
          </p:cNvPr>
          <p:cNvSpPr>
            <a:spLocks noGrp="1"/>
          </p:cNvSpPr>
          <p:nvPr>
            <p:ph type="title"/>
          </p:nvPr>
        </p:nvSpPr>
        <p:spPr>
          <a:xfrm>
            <a:off x="517870" y="978408"/>
            <a:ext cx="5021182" cy="877025"/>
          </a:xfrm>
        </p:spPr>
        <p:txBody>
          <a:bodyPr>
            <a:normAutofit fontScale="90000"/>
          </a:bodyPr>
          <a:lstStyle/>
          <a:p>
            <a:r>
              <a:rPr lang="en-US"/>
              <a:t>Cloud Buckets</a:t>
            </a:r>
            <a:r>
              <a:rPr lang="en-US" dirty="0"/>
              <a:t>:</a:t>
            </a:r>
            <a:endParaRPr lang="en-CA" dirty="0"/>
          </a:p>
        </p:txBody>
      </p:sp>
      <p:sp>
        <p:nvSpPr>
          <p:cNvPr id="3" name="ZoneTexte 2">
            <a:extLst>
              <a:ext uri="{FF2B5EF4-FFF2-40B4-BE49-F238E27FC236}">
                <a16:creationId xmlns:a16="http://schemas.microsoft.com/office/drawing/2014/main" id="{896308A0-57DF-A36E-E5F3-38C17EB6C074}"/>
              </a:ext>
            </a:extLst>
          </p:cNvPr>
          <p:cNvSpPr txBox="1"/>
          <p:nvPr/>
        </p:nvSpPr>
        <p:spPr>
          <a:xfrm>
            <a:off x="517870" y="1711354"/>
            <a:ext cx="10528184" cy="5078313"/>
          </a:xfrm>
          <a:prstGeom prst="rect">
            <a:avLst/>
          </a:prstGeom>
          <a:noFill/>
        </p:spPr>
        <p:txBody>
          <a:bodyPr wrap="square" rtlCol="0">
            <a:spAutoFit/>
          </a:bodyPr>
          <a:lstStyle/>
          <a:p>
            <a:r>
              <a:rPr lang="fr-CA" b="1" dirty="0"/>
              <a:t>1. Deux compartiments Google Cloud Storage</a:t>
            </a:r>
            <a:r>
              <a:rPr lang="fr-CA" dirty="0"/>
              <a:t> :</a:t>
            </a:r>
          </a:p>
          <a:p>
            <a:pPr>
              <a:buFont typeface="Arial" panose="020B0604020202020204" pitchFamily="34" charset="0"/>
              <a:buChar char="•"/>
            </a:pPr>
            <a:endParaRPr lang="fr-CA" dirty="0"/>
          </a:p>
          <a:p>
            <a:pPr lvl="1"/>
            <a:r>
              <a:rPr lang="fr-CA" dirty="0"/>
              <a:t>Un pour les enregistrements des parties passées.</a:t>
            </a:r>
          </a:p>
          <a:p>
            <a:pPr lvl="1"/>
            <a:r>
              <a:rPr lang="fr-CA" dirty="0"/>
              <a:t>Un pour les fichiers de jeu des utilisateurs.</a:t>
            </a:r>
          </a:p>
          <a:p>
            <a:pPr marL="742950" lvl="1" indent="-285750">
              <a:buFont typeface="Arial" panose="020B0604020202020204" pitchFamily="34" charset="0"/>
              <a:buChar char="•"/>
            </a:pPr>
            <a:endParaRPr lang="fr-CA" dirty="0"/>
          </a:p>
          <a:p>
            <a:r>
              <a:rPr lang="fr-CA" b="1" dirty="0"/>
              <a:t>2. Fonctionnalités sur le site</a:t>
            </a:r>
            <a:r>
              <a:rPr lang="fr-CA" dirty="0"/>
              <a:t> :</a:t>
            </a:r>
          </a:p>
          <a:p>
            <a:endParaRPr lang="fr-CA" dirty="0"/>
          </a:p>
          <a:p>
            <a:pPr lvl="1"/>
            <a:r>
              <a:rPr lang="fr-CA" dirty="0"/>
              <a:t>Téléchargement des fichiers de jeu par les utilisateurs.</a:t>
            </a:r>
          </a:p>
          <a:p>
            <a:pPr lvl="1"/>
            <a:r>
              <a:rPr lang="fr-CA" dirty="0"/>
              <a:t>Accès et téléchargement des parties passées complètes.</a:t>
            </a:r>
          </a:p>
          <a:p>
            <a:pPr marL="742950" lvl="1" indent="-285750">
              <a:buFont typeface="Arial" panose="020B0604020202020204" pitchFamily="34" charset="0"/>
              <a:buChar char="•"/>
            </a:pPr>
            <a:endParaRPr lang="fr-CA" dirty="0"/>
          </a:p>
          <a:p>
            <a:r>
              <a:rPr lang="fr-CA" b="1" dirty="0"/>
              <a:t>3. Traitement des jeux avec Docker</a:t>
            </a:r>
            <a:r>
              <a:rPr lang="fr-CA" dirty="0"/>
              <a:t> :</a:t>
            </a:r>
          </a:p>
          <a:p>
            <a:pPr>
              <a:buFont typeface="Arial" panose="020B0604020202020204" pitchFamily="34" charset="0"/>
              <a:buChar char="•"/>
            </a:pPr>
            <a:endParaRPr lang="fr-CA" dirty="0"/>
          </a:p>
          <a:p>
            <a:pPr lvl="1"/>
            <a:r>
              <a:rPr lang="fr-CA" dirty="0"/>
              <a:t>Utilisation de Docker pour exécuter les jeux à partir des fichiers utilisateurs.</a:t>
            </a:r>
          </a:p>
          <a:p>
            <a:pPr marL="742950" lvl="1" indent="-285750">
              <a:buFont typeface="Arial" panose="020B0604020202020204" pitchFamily="34" charset="0"/>
              <a:buChar char="•"/>
            </a:pPr>
            <a:endParaRPr lang="fr-CA" dirty="0"/>
          </a:p>
          <a:p>
            <a:r>
              <a:rPr lang="fr-CA" b="1" dirty="0"/>
              <a:t>4. Sauvegarde des parties</a:t>
            </a:r>
            <a:r>
              <a:rPr lang="fr-CA" dirty="0"/>
              <a:t> :</a:t>
            </a:r>
          </a:p>
          <a:p>
            <a:pPr>
              <a:buFont typeface="Arial" panose="020B0604020202020204" pitchFamily="34" charset="0"/>
              <a:buChar char="•"/>
            </a:pPr>
            <a:endParaRPr lang="fr-CA" dirty="0"/>
          </a:p>
          <a:p>
            <a:pPr lvl="1"/>
            <a:r>
              <a:rPr lang="fr-CA" dirty="0"/>
              <a:t>Les parties complètes sont stockées dans le compartiment dédié aux parties passées.</a:t>
            </a:r>
          </a:p>
          <a:p>
            <a:endParaRPr lang="fr-CA" dirty="0"/>
          </a:p>
        </p:txBody>
      </p:sp>
      <p:pic>
        <p:nvPicPr>
          <p:cNvPr id="4" name="Picture 6" descr="A blue hexagon with white text&#10;&#10;Description automatically generated">
            <a:extLst>
              <a:ext uri="{FF2B5EF4-FFF2-40B4-BE49-F238E27FC236}">
                <a16:creationId xmlns:a16="http://schemas.microsoft.com/office/drawing/2014/main" id="{D499658E-B12E-AD6B-FC6D-3777C79EF9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0995" y="1507295"/>
            <a:ext cx="3234652" cy="3234652"/>
          </a:xfrm>
          <a:prstGeom prst="rect">
            <a:avLst/>
          </a:prstGeom>
        </p:spPr>
      </p:pic>
    </p:spTree>
    <p:extLst>
      <p:ext uri="{BB962C8B-B14F-4D97-AF65-F5344CB8AC3E}">
        <p14:creationId xmlns:p14="http://schemas.microsoft.com/office/powerpoint/2010/main" val="2096870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635ED319-8B03-D404-755B-2D9B1469D67D}"/>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117DD54-3046-1C29-8314-44D98E7AF5B7}"/>
              </a:ext>
            </a:extLst>
          </p:cNvPr>
          <p:cNvSpPr>
            <a:spLocks noGrp="1"/>
          </p:cNvSpPr>
          <p:nvPr>
            <p:ph type="title"/>
          </p:nvPr>
        </p:nvSpPr>
        <p:spPr>
          <a:xfrm>
            <a:off x="5539121" y="976160"/>
            <a:ext cx="6144230" cy="1934172"/>
          </a:xfrm>
        </p:spPr>
        <p:txBody>
          <a:bodyPr vert="horz" lIns="91440" tIns="45720" rIns="91440" bIns="45720" rtlCol="0" anchor="t">
            <a:normAutofit/>
          </a:bodyPr>
          <a:lstStyle/>
          <a:p>
            <a:r>
              <a:rPr lang="en-US"/>
              <a:t>Docker et Kubernetes</a:t>
            </a:r>
          </a:p>
        </p:txBody>
      </p:sp>
      <p:sp>
        <p:nvSpPr>
          <p:cNvPr id="15" name="Rectangle 14">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871"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53" descr="A blue whale with a blue tail and a blue box on it&#10;&#10;Description automatically generated">
            <a:extLst>
              <a:ext uri="{FF2B5EF4-FFF2-40B4-BE49-F238E27FC236}">
                <a16:creationId xmlns:a16="http://schemas.microsoft.com/office/drawing/2014/main" id="{08FCCED6-CC46-7D89-FFA4-3A322F2D0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870" y="1974903"/>
            <a:ext cx="4023360" cy="4023360"/>
          </a:xfrm>
          <a:prstGeom prst="rect">
            <a:avLst/>
          </a:prstGeom>
        </p:spPr>
      </p:pic>
      <p:sp>
        <p:nvSpPr>
          <p:cNvPr id="6" name="ZoneTexte 5">
            <a:extLst>
              <a:ext uri="{FF2B5EF4-FFF2-40B4-BE49-F238E27FC236}">
                <a16:creationId xmlns:a16="http://schemas.microsoft.com/office/drawing/2014/main" id="{A1E4AB28-D31C-DCF1-2BBB-E16E26E7BB55}"/>
              </a:ext>
            </a:extLst>
          </p:cNvPr>
          <p:cNvSpPr txBox="1"/>
          <p:nvPr/>
        </p:nvSpPr>
        <p:spPr>
          <a:xfrm>
            <a:off x="5539121" y="3172570"/>
            <a:ext cx="6144230" cy="3016294"/>
          </a:xfrm>
          <a:prstGeom prst="rect">
            <a:avLst/>
          </a:prstGeom>
        </p:spPr>
        <p:txBody>
          <a:bodyPr vert="horz" lIns="91440" tIns="45720" rIns="91440" bIns="45720" rtlCol="0">
            <a:normAutofit/>
          </a:bodyPr>
          <a:lstStyle/>
          <a:p>
            <a:pPr>
              <a:spcAft>
                <a:spcPts val="600"/>
              </a:spcAft>
              <a:buFont typeface="Arial" panose="020B0604020202020204" pitchFamily="34" charset="0"/>
              <a:buAutoNum type="arabicPeriod"/>
            </a:pPr>
            <a:r>
              <a:rPr lang="en-US" sz="800" b="1"/>
              <a:t> Scalabilité Facile et Déploiement Aisé avec Docker</a:t>
            </a:r>
            <a:r>
              <a:rPr lang="en-US" sz="800"/>
              <a:t>:</a:t>
            </a:r>
          </a:p>
          <a:p>
            <a:pPr lvl="1">
              <a:spcAft>
                <a:spcPts val="600"/>
              </a:spcAft>
              <a:buFont typeface="Arial" panose="020B0604020202020204" pitchFamily="34" charset="0"/>
            </a:pPr>
            <a:r>
              <a:rPr lang="en-US" sz="800"/>
              <a:t>Docker simplifie le déploiement du jeu et permet une scalabilité sans effort, essentiel pour gérer plusieurs parties en simultané et optimiser le calcul du classement ELO.</a:t>
            </a:r>
          </a:p>
          <a:p>
            <a:pPr>
              <a:spcAft>
                <a:spcPts val="600"/>
              </a:spcAft>
              <a:buFont typeface="Arial" panose="020B0604020202020204" pitchFamily="34" charset="0"/>
              <a:buAutoNum type="arabicPeriod"/>
            </a:pPr>
            <a:r>
              <a:rPr lang="en-US" sz="800" b="1"/>
              <a:t> Déploiement et Gestion avec Kubernetes</a:t>
            </a:r>
            <a:r>
              <a:rPr lang="en-US" sz="800"/>
              <a:t>:</a:t>
            </a:r>
          </a:p>
          <a:p>
            <a:pPr lvl="1">
              <a:spcAft>
                <a:spcPts val="600"/>
              </a:spcAft>
              <a:buFont typeface="Arial" panose="020B0604020202020204" pitchFamily="34" charset="0"/>
            </a:pPr>
            <a:r>
              <a:rPr lang="en-US" sz="800"/>
              <a:t>Grâce à Kubernetes, la gestion des conteneurs Docker devient fluide, supportant l'exécution simultanée de multiples parties, ce qui est crucial pour le suivi précis du classement ELO.</a:t>
            </a:r>
          </a:p>
          <a:p>
            <a:pPr>
              <a:spcAft>
                <a:spcPts val="600"/>
              </a:spcAft>
              <a:buFont typeface="Arial" panose="020B0604020202020204" pitchFamily="34" charset="0"/>
              <a:buAutoNum type="arabicPeriod"/>
            </a:pPr>
            <a:r>
              <a:rPr lang="en-US" sz="800" b="1"/>
              <a:t> Isolation et Sécurité</a:t>
            </a:r>
            <a:r>
              <a:rPr lang="en-US" sz="800"/>
              <a:t>:</a:t>
            </a:r>
          </a:p>
          <a:p>
            <a:pPr lvl="1">
              <a:spcAft>
                <a:spcPts val="600"/>
              </a:spcAft>
              <a:buFont typeface="Arial" panose="020B0604020202020204" pitchFamily="34" charset="0"/>
            </a:pPr>
            <a:r>
              <a:rPr lang="en-US" sz="800"/>
              <a:t>Chaque jeu s'exécute dans son propre conteneur Docker, garantissant l'isolation et la sécurité des scripts d'IA des utilisateurs, une fondation nécessaire pour une compétition équitable.</a:t>
            </a:r>
          </a:p>
          <a:p>
            <a:pPr>
              <a:spcAft>
                <a:spcPts val="600"/>
              </a:spcAft>
              <a:buFont typeface="Arial" panose="020B0604020202020204" pitchFamily="34" charset="0"/>
              <a:buAutoNum type="arabicPeriod"/>
            </a:pPr>
            <a:r>
              <a:rPr lang="en-US" sz="800" b="1"/>
              <a:t> Environnement d'Exécution Cohérent</a:t>
            </a:r>
            <a:r>
              <a:rPr lang="en-US" sz="800"/>
              <a:t>:</a:t>
            </a:r>
          </a:p>
          <a:p>
            <a:pPr lvl="1">
              <a:spcAft>
                <a:spcPts val="600"/>
              </a:spcAft>
              <a:buFont typeface="Arial" panose="020B0604020202020204" pitchFamily="34" charset="0"/>
            </a:pPr>
            <a:r>
              <a:rPr lang="en-US" sz="800"/>
              <a:t>Docker assure que tous les scripts d'IA fonctionnent dans un environnement uniforme, favorisant une compétition juste et une évaluation précise des performances.</a:t>
            </a:r>
          </a:p>
          <a:p>
            <a:pPr>
              <a:spcAft>
                <a:spcPts val="600"/>
              </a:spcAft>
              <a:buFont typeface="Arial" panose="020B0604020202020204" pitchFamily="34" charset="0"/>
              <a:buAutoNum type="arabicPeriod"/>
            </a:pPr>
            <a:r>
              <a:rPr lang="en-US" sz="800" b="1"/>
              <a:t> Partage de Docker aux Joueurs</a:t>
            </a:r>
            <a:r>
              <a:rPr lang="en-US" sz="800"/>
              <a:t>:</a:t>
            </a:r>
          </a:p>
          <a:p>
            <a:pPr lvl="1">
              <a:spcAft>
                <a:spcPts val="600"/>
              </a:spcAft>
              <a:buFont typeface="Arial" panose="020B0604020202020204" pitchFamily="34" charset="0"/>
            </a:pPr>
            <a:r>
              <a:rPr lang="en-US" sz="800"/>
              <a:t>Faciliter l'accès des joueurs à Docker leur permet d'entraîner et de déployer efficacement leurs IA, améliorant leur expérience de jeu et favorisant l'engagement.</a:t>
            </a:r>
          </a:p>
          <a:p>
            <a:pPr>
              <a:spcAft>
                <a:spcPts val="600"/>
              </a:spcAft>
              <a:buFont typeface="Arial" panose="020B0604020202020204" pitchFamily="34" charset="0"/>
            </a:pPr>
            <a:endParaRPr lang="en-US" sz="800"/>
          </a:p>
        </p:txBody>
      </p:sp>
      <p:sp>
        <p:nvSpPr>
          <p:cNvPr id="17" name="Rectangle 16">
            <a:extLst>
              <a:ext uri="{FF2B5EF4-FFF2-40B4-BE49-F238E27FC236}">
                <a16:creationId xmlns:a16="http://schemas.microsoft.com/office/drawing/2014/main" id="{02AF664E-956D-40D1-9B64-72A785708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402336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044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4CEBA8-E638-D6A0-1A76-B08BECA40E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30D8B0-06E9-7443-822F-3A9A464A6082}"/>
              </a:ext>
            </a:extLst>
          </p:cNvPr>
          <p:cNvSpPr>
            <a:spLocks noGrp="1"/>
          </p:cNvSpPr>
          <p:nvPr>
            <p:ph type="title"/>
          </p:nvPr>
        </p:nvSpPr>
        <p:spPr>
          <a:xfrm>
            <a:off x="517869" y="978408"/>
            <a:ext cx="11937501" cy="877025"/>
          </a:xfrm>
        </p:spPr>
        <p:txBody>
          <a:bodyPr>
            <a:normAutofit fontScale="90000"/>
          </a:bodyPr>
          <a:lstStyle/>
          <a:p>
            <a:r>
              <a:rPr lang="en-US"/>
              <a:t>Docker Image et </a:t>
            </a:r>
            <a:r>
              <a:rPr lang="fr-CA"/>
              <a:t>à l'intérieur du Docker</a:t>
            </a:r>
            <a:endParaRPr lang="en-CA" dirty="0"/>
          </a:p>
        </p:txBody>
      </p:sp>
      <p:sp>
        <p:nvSpPr>
          <p:cNvPr id="3" name="TextBox 2">
            <a:extLst>
              <a:ext uri="{FF2B5EF4-FFF2-40B4-BE49-F238E27FC236}">
                <a16:creationId xmlns:a16="http://schemas.microsoft.com/office/drawing/2014/main" id="{C0708363-6794-FDED-05FF-C93FDA78BF3B}"/>
              </a:ext>
            </a:extLst>
          </p:cNvPr>
          <p:cNvSpPr txBox="1"/>
          <p:nvPr/>
        </p:nvSpPr>
        <p:spPr>
          <a:xfrm>
            <a:off x="701336" y="1935332"/>
            <a:ext cx="10733103" cy="4801314"/>
          </a:xfrm>
          <a:prstGeom prst="rect">
            <a:avLst/>
          </a:prstGeom>
          <a:noFill/>
        </p:spPr>
        <p:txBody>
          <a:bodyPr wrap="square" rtlCol="0">
            <a:spAutoFit/>
          </a:bodyPr>
          <a:lstStyle/>
          <a:p>
            <a:pPr>
              <a:buFont typeface="+mj-lt"/>
              <a:buAutoNum type="arabicPeriod"/>
            </a:pPr>
            <a:r>
              <a:rPr lang="en-CA" b="1"/>
              <a:t> Environnement Python et CLI Google Cloud</a:t>
            </a:r>
            <a:r>
              <a:rPr lang="en-CA"/>
              <a:t>:</a:t>
            </a:r>
          </a:p>
          <a:p>
            <a:endParaRPr lang="en-CA"/>
          </a:p>
          <a:p>
            <a:pPr lvl="1"/>
            <a:r>
              <a:rPr lang="en-CA"/>
              <a:t>Image Docker avec Python 3.10 pour la compatibilité des scripts IA. Inclut CLI Google Cloud pour accéder aux buckets. NumPy, Matplotlib, Pandas, TensorFlow, et PyTorch préinstallés pour l'exécution et le développement IA.</a:t>
            </a:r>
          </a:p>
          <a:p>
            <a:pPr lvl="1"/>
            <a:endParaRPr lang="en-CA"/>
          </a:p>
          <a:p>
            <a:pPr>
              <a:buFont typeface="+mj-lt"/>
              <a:buAutoNum type="arabicPeriod" startAt="2"/>
            </a:pPr>
            <a:r>
              <a:rPr lang="fr-FR" b="1"/>
              <a:t> Exécution de Scripts et Sauvegarde d'État</a:t>
            </a:r>
            <a:r>
              <a:rPr lang="fr-FR"/>
              <a:t>:</a:t>
            </a:r>
          </a:p>
          <a:p>
            <a:endParaRPr lang="fr-FR"/>
          </a:p>
          <a:p>
            <a:pPr lvl="1"/>
            <a:r>
              <a:rPr lang="fr-FR"/>
              <a:t>Scripts Python et modèles d’IA des buckets seront roul</a:t>
            </a:r>
            <a:r>
              <a:rPr lang="en-CA"/>
              <a:t>é</a:t>
            </a:r>
            <a:r>
              <a:rPr lang="fr-FR"/>
              <a:t>s dans l'environnement Python. Les états de jeu sont sauvegardés à chaque tour pour analyse et réutilisation.</a:t>
            </a:r>
          </a:p>
          <a:p>
            <a:endParaRPr lang="fr-FR"/>
          </a:p>
          <a:p>
            <a:r>
              <a:rPr lang="fr-FR" b="1"/>
              <a:t>3. Exportation des Données et Mise à Jour du Classement ELO</a:t>
            </a:r>
            <a:r>
              <a:rPr lang="fr-FR"/>
              <a:t>:</a:t>
            </a:r>
          </a:p>
          <a:p>
            <a:endParaRPr lang="fr-FR"/>
          </a:p>
          <a:p>
            <a:pPr lvl="1"/>
            <a:r>
              <a:rPr lang="fr-FR"/>
              <a:t>Les données de jeu sont exportées vers Google Cloud Storage, permettant aux joueurs de former leurs modèles d'IA. Le système met également à jour le classement ELO après chaque partie.</a:t>
            </a:r>
          </a:p>
          <a:p>
            <a:pPr lvl="1"/>
            <a:endParaRPr lang="en-CA"/>
          </a:p>
          <a:p>
            <a:endParaRPr lang="en-CA" dirty="0"/>
          </a:p>
        </p:txBody>
      </p:sp>
    </p:spTree>
    <p:extLst>
      <p:ext uri="{BB962C8B-B14F-4D97-AF65-F5344CB8AC3E}">
        <p14:creationId xmlns:p14="http://schemas.microsoft.com/office/powerpoint/2010/main" val="622621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F70EB4-D15E-EC86-717E-7E15C6B254B5}"/>
              </a:ext>
            </a:extLst>
          </p:cNvPr>
          <p:cNvSpPr>
            <a:spLocks noGrp="1"/>
          </p:cNvSpPr>
          <p:nvPr>
            <p:ph type="title"/>
          </p:nvPr>
        </p:nvSpPr>
        <p:spPr>
          <a:xfrm>
            <a:off x="517869" y="978408"/>
            <a:ext cx="11276733" cy="5422392"/>
          </a:xfrm>
        </p:spPr>
        <p:txBody>
          <a:bodyPr>
            <a:normAutofit/>
          </a:bodyPr>
          <a:lstStyle/>
          <a:p>
            <a:br>
              <a:rPr lang="fr-FR" sz="1600" b="0" i="0" dirty="0">
                <a:effectLst/>
                <a:latin typeface="+mn-lt"/>
              </a:rPr>
            </a:br>
            <a:r>
              <a:rPr lang="fr-FR" sz="1600" b="0" i="0" dirty="0" err="1">
                <a:effectLst/>
                <a:latin typeface="+mn-lt"/>
              </a:rPr>
              <a:t>Worker</a:t>
            </a:r>
            <a:r>
              <a:rPr lang="fr-FR" sz="1600" b="0" i="0" dirty="0">
                <a:effectLst/>
                <a:latin typeface="+mn-lt"/>
              </a:rPr>
              <a:t> (Travailleur) : Responsables de la collecte de ressources et de la construction de bâtiments. Santé : 10, Dégâts : 1, Vitesse de déplacement : 3, Temps de recharge : 2</a:t>
            </a:r>
            <a:br>
              <a:rPr lang="fr-FR" sz="1600" b="0" i="0" dirty="0">
                <a:effectLst/>
                <a:latin typeface="+mn-lt"/>
              </a:rPr>
            </a:br>
            <a:br>
              <a:rPr lang="fr-FR" sz="1600" b="0" i="0" dirty="0">
                <a:effectLst/>
                <a:latin typeface="+mn-lt"/>
              </a:rPr>
            </a:br>
            <a:r>
              <a:rPr lang="fr-FR" sz="1600" b="0" i="0" dirty="0">
                <a:effectLst/>
                <a:latin typeface="+mn-lt"/>
              </a:rPr>
              <a:t>Scout (Éclaireur) : Rapides et idéaux pour l'exploration de la carte. Santé : 10, Ne peut pas attaquer, Vitesse de déplacement : 10</a:t>
            </a:r>
            <a:br>
              <a:rPr lang="fr-FR" sz="1600" b="0" i="0" dirty="0">
                <a:effectLst/>
                <a:latin typeface="+mn-lt"/>
              </a:rPr>
            </a:br>
            <a:br>
              <a:rPr lang="fr-FR" sz="1600" b="0" i="0" dirty="0">
                <a:effectLst/>
                <a:latin typeface="+mn-lt"/>
              </a:rPr>
            </a:br>
            <a:r>
              <a:rPr lang="fr-FR" sz="1600" b="0" i="0" dirty="0" err="1">
                <a:effectLst/>
                <a:latin typeface="+mn-lt"/>
              </a:rPr>
              <a:t>Melee</a:t>
            </a:r>
            <a:r>
              <a:rPr lang="fr-FR" sz="1600" b="0" i="0" dirty="0">
                <a:effectLst/>
                <a:latin typeface="+mn-lt"/>
              </a:rPr>
              <a:t> (Mêlée) : Spécialisées dans les combats rapprochés. Santé : 20, Dégâts : 5, Vitesse de déplacement : 5, Temps de recharge : 2</a:t>
            </a:r>
            <a:br>
              <a:rPr lang="fr-FR" sz="1600" b="0" i="0" dirty="0">
                <a:effectLst/>
                <a:latin typeface="+mn-lt"/>
              </a:rPr>
            </a:br>
            <a:br>
              <a:rPr lang="fr-FR" sz="1600" b="0" i="0" dirty="0">
                <a:effectLst/>
                <a:latin typeface="+mn-lt"/>
              </a:rPr>
            </a:br>
            <a:r>
              <a:rPr lang="fr-FR" sz="1600" b="0" i="0" dirty="0">
                <a:effectLst/>
                <a:latin typeface="+mn-lt"/>
              </a:rPr>
              <a:t>Tank (Tank) : Résistants et capables d'encaisser beaucoup de dégâts. Santé : 40, Dégâts : 5, Vitesse de déplacement : 3, Temps de recharge : 3</a:t>
            </a:r>
            <a:br>
              <a:rPr lang="fr-FR" sz="1600" b="0" i="0" dirty="0">
                <a:effectLst/>
                <a:latin typeface="+mn-lt"/>
              </a:rPr>
            </a:br>
            <a:br>
              <a:rPr lang="fr-FR" sz="1600" b="0" i="0" dirty="0">
                <a:effectLst/>
                <a:latin typeface="+mn-lt"/>
              </a:rPr>
            </a:br>
            <a:r>
              <a:rPr lang="fr-FR" sz="1600" b="0" i="0" dirty="0">
                <a:effectLst/>
                <a:latin typeface="+mn-lt"/>
              </a:rPr>
              <a:t> Archer (Archer) : Attaquent à distance, restent à l'écart des combats rapprochés. Santé : 15, Dégâts : 5, Vitesse de déplacement : 5, Temps de recharge : 2, Vitesse de projectile : 4</a:t>
            </a:r>
            <a:br>
              <a:rPr lang="fr-FR" sz="1600" b="0" i="0" dirty="0">
                <a:effectLst/>
                <a:latin typeface="+mn-lt"/>
              </a:rPr>
            </a:br>
            <a:br>
              <a:rPr lang="fr-FR" sz="1600" b="0" i="0" dirty="0">
                <a:effectLst/>
                <a:latin typeface="+mn-lt"/>
              </a:rPr>
            </a:br>
            <a:r>
              <a:rPr lang="fr-FR" sz="1600" b="0" i="0" dirty="0">
                <a:effectLst/>
                <a:latin typeface="+mn-lt"/>
              </a:rPr>
              <a:t> </a:t>
            </a:r>
            <a:r>
              <a:rPr lang="fr-FR" sz="1600" b="0" i="0" dirty="0" err="1">
                <a:effectLst/>
                <a:latin typeface="+mn-lt"/>
              </a:rPr>
              <a:t>GlassCannon</a:t>
            </a:r>
            <a:r>
              <a:rPr lang="fr-FR" sz="1600" b="0" i="0" dirty="0">
                <a:effectLst/>
                <a:latin typeface="+mn-lt"/>
              </a:rPr>
              <a:t> (Canon en Verre) : Puissance de feu élevée mais santé faible. Santé : 5, Dégâts : 15, Vitesse de déplacement : 10, Temps de recharge : 1, Vitesse de projectile : 10</a:t>
            </a:r>
            <a:r>
              <a:rPr lang="fr-FR" sz="800" b="0" i="0" dirty="0">
                <a:solidFill>
                  <a:srgbClr val="DBDEE1"/>
                </a:solidFill>
                <a:effectLst/>
                <a:latin typeface="Consolas" panose="020B0609020204030204" pitchFamily="49" charset="0"/>
              </a:rPr>
              <a:t>.</a:t>
            </a:r>
            <a:endParaRPr lang="fr-FR" sz="900" dirty="0"/>
          </a:p>
        </p:txBody>
      </p:sp>
      <p:sp>
        <p:nvSpPr>
          <p:cNvPr id="3" name="TextBox 2">
            <a:extLst>
              <a:ext uri="{FF2B5EF4-FFF2-40B4-BE49-F238E27FC236}">
                <a16:creationId xmlns:a16="http://schemas.microsoft.com/office/drawing/2014/main" id="{0016E4D7-058A-B6F0-C41E-AC7BD1823B91}"/>
              </a:ext>
            </a:extLst>
          </p:cNvPr>
          <p:cNvSpPr txBox="1"/>
          <p:nvPr/>
        </p:nvSpPr>
        <p:spPr>
          <a:xfrm>
            <a:off x="6597569" y="231494"/>
            <a:ext cx="4930815" cy="523220"/>
          </a:xfrm>
          <a:prstGeom prst="rect">
            <a:avLst/>
          </a:prstGeom>
          <a:noFill/>
        </p:spPr>
        <p:txBody>
          <a:bodyPr wrap="square" rtlCol="0">
            <a:spAutoFit/>
          </a:bodyPr>
          <a:lstStyle/>
          <a:p>
            <a:r>
              <a:rPr lang="fr-FR" sz="2800" b="0" i="0" dirty="0">
                <a:effectLst/>
                <a:latin typeface="+mn-lt"/>
              </a:rPr>
              <a:t>Classes d'unités</a:t>
            </a:r>
            <a:endParaRPr lang="en-CA" sz="2800" dirty="0"/>
          </a:p>
        </p:txBody>
      </p:sp>
    </p:spTree>
    <p:extLst>
      <p:ext uri="{BB962C8B-B14F-4D97-AF65-F5344CB8AC3E}">
        <p14:creationId xmlns:p14="http://schemas.microsoft.com/office/powerpoint/2010/main" val="3569629570"/>
      </p:ext>
    </p:extLst>
  </p:cSld>
  <p:clrMapOvr>
    <a:masterClrMapping/>
  </p:clrMapOvr>
</p:sld>
</file>

<file path=ppt/theme/theme1.xml><?xml version="1.0" encoding="utf-8"?>
<a:theme xmlns:a="http://schemas.openxmlformats.org/drawingml/2006/main" name="GestaltVTI">
  <a:themeElements>
    <a:clrScheme name="AnalogousFromDarkSeedLeftStep">
      <a:dk1>
        <a:srgbClr val="000000"/>
      </a:dk1>
      <a:lt1>
        <a:srgbClr val="FFFFFF"/>
      </a:lt1>
      <a:dk2>
        <a:srgbClr val="1B3023"/>
      </a:dk2>
      <a:lt2>
        <a:srgbClr val="F0F1F3"/>
      </a:lt2>
      <a:accent1>
        <a:srgbClr val="D49626"/>
      </a:accent1>
      <a:accent2>
        <a:srgbClr val="D54217"/>
      </a:accent2>
      <a:accent3>
        <a:srgbClr val="E7294D"/>
      </a:accent3>
      <a:accent4>
        <a:srgbClr val="D5178A"/>
      </a:accent4>
      <a:accent5>
        <a:srgbClr val="E329E7"/>
      </a:accent5>
      <a:accent6>
        <a:srgbClr val="841CD6"/>
      </a:accent6>
      <a:hlink>
        <a:srgbClr val="BF3FAC"/>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2843</TotalTime>
  <Words>1283</Words>
  <Application>Microsoft Office PowerPoint</Application>
  <PresentationFormat>Widescreen</PresentationFormat>
  <Paragraphs>99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Bierstadt</vt:lpstr>
      <vt:lpstr>Consolas</vt:lpstr>
      <vt:lpstr>Skeena</vt:lpstr>
      <vt:lpstr>GestaltVTI</vt:lpstr>
      <vt:lpstr>AlgoArena</vt:lpstr>
      <vt:lpstr>Que fait notre projet:</vt:lpstr>
      <vt:lpstr>PowerPoint Presentation</vt:lpstr>
      <vt:lpstr>Frontend:</vt:lpstr>
      <vt:lpstr>PlanetScale et MySQL</vt:lpstr>
      <vt:lpstr>Cloud Buckets:</vt:lpstr>
      <vt:lpstr>Docker et Kubernetes</vt:lpstr>
      <vt:lpstr>Docker Image et à l'intérieur du Docker</vt:lpstr>
      <vt:lpstr> Worker (Travailleur) : Responsables de la collecte de ressources et de la construction de bâtiments. Santé : 10, Dégâts : 1, Vitesse de déplacement : 3, Temps de recharge : 2  Scout (Éclaireur) : Rapides et idéaux pour l'exploration de la carte. Santé : 10, Ne peut pas attaquer, Vitesse de déplacement : 10  Melee (Mêlée) : Spécialisées dans les combats rapprochés. Santé : 20, Dégâts : 5, Vitesse de déplacement : 5, Temps de recharge : 2  Tank (Tank) : Résistants et capables d'encaisser beaucoup de dégâts. Santé : 40, Dégâts : 5, Vitesse de déplacement : 3, Temps de recharge : 3   Archer (Archer) : Attaquent à distance, restent à l'écart des combats rapprochés. Santé : 15, Dégâts : 5, Vitesse de déplacement : 5, Temps de recharge : 2, Vitesse de projectile : 4   GlassCannon (Canon en Verre) : Puissance de feu élevée mais santé faible. Santé : 5, Dégâts : 15, Vitesse de déplacement : 10, Temps de recharge : 1, Vitesse de projectile : 10.</vt:lpstr>
      <vt:lpstr>  Castle (Château) : Principal bâtiment de l'équipe, produit des unités   TrainingCamp (Camp d'Entraînement) : Dédié à la formation d'unités de guerre. Produit des unités de combat.  University (Université) : Fournit des améliorations spéciales pour les unités et les bâtiments de l'équipe.   Mine (Mine) : Extrait du minerai, une ressource cruciale pour la production d'unités et de bâtiments.   Supply Depot (Dépôt de Ravitaillement) :Augmente la limite de population, permettant au joueur de contrôler un plus grand nombre d'unités simultanément.</vt:lpstr>
      <vt:lpstr>Bois : Utilisé pour la construction de bâtiments et la production d'unités.   Récolte : Collecté en détruisant des arbres sur la carte.   Utilisation : Nécessaire pour construire des bâtiments et produire certaines unités.   Disponibilité initiale : Dépend du nombre d'arbres sur la carte.  Minerai : Utilisé pour la production d'unités et d'améliorations.   Extraction : Collecté dans les mines placées sur les côtés des montagnes.   Utilisation : Nécessaire pour produire des unités avancées et des améliorations.   Disponibilité initiale : Dépend du nombre de mines présentes sur la carte.  Nourriture : Utilisée pour nourrir les unités et soutenir la population.   Obtention : Collectée en tuant des animaux sur la carte.   Utilisation : Nécessaire pour maintenir l'efficacité des unités et soutenir une population croissante.   Disponibilité initiale : Dépend du nombre d'animaux présents sur la carte.    Mécanique de jeu : La nourriture peut être obtenue en tuant des animaux sur la carte.                     Le bois peut être récolté en détruisant des arbres.                     Le minerai peut être extrait des mines placées sur les côtés des montagnes.</vt:lpstr>
      <vt:lpstr>À l'intérieur du Docker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AlgoArena</dc:title>
  <dc:creator>Olivier Saint-Vincent</dc:creator>
  <cp:lastModifiedBy>Olivier Saint-Vincent</cp:lastModifiedBy>
  <cp:revision>2</cp:revision>
  <dcterms:created xsi:type="dcterms:W3CDTF">2024-01-30T18:44:03Z</dcterms:created>
  <dcterms:modified xsi:type="dcterms:W3CDTF">2024-02-13T23:15:27Z</dcterms:modified>
</cp:coreProperties>
</file>