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7" r:id="rId2"/>
    <p:sldId id="258" r:id="rId3"/>
    <p:sldId id="263"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46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012"/>
    <p:restoredTop sz="94957"/>
  </p:normalViewPr>
  <p:slideViewPr>
    <p:cSldViewPr snapToGrid="0" snapToObjects="1">
      <p:cViewPr varScale="1">
        <p:scale>
          <a:sx n="215" d="100"/>
          <a:sy n="215" d="100"/>
        </p:scale>
        <p:origin x="200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D364-8466-6549-9188-793D62F517B4}" type="datetimeFigureOut">
              <a:rPr lang="fr-FR" smtClean="0"/>
              <a:t>05/07/2021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BCB94F-0489-2E4C-98E0-42B524F995A5}" type="slidenum">
              <a:rPr lang="fr-FR" smtClean="0"/>
              <a:t>‹N°›</a:t>
            </a:fld>
            <a:endParaRPr lang="fr-FR" dirty="0"/>
          </a:p>
        </p:txBody>
      </p:sp>
    </p:spTree>
    <p:extLst>
      <p:ext uri="{BB962C8B-B14F-4D97-AF65-F5344CB8AC3E}">
        <p14:creationId xmlns:p14="http://schemas.microsoft.com/office/powerpoint/2010/main" val="4109549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0BCB94F-0489-2E4C-98E0-42B524F995A5}" type="slidenum">
              <a:rPr lang="fr-FR" smtClean="0"/>
              <a:t>1</a:t>
            </a:fld>
            <a:endParaRPr lang="fr-FR" dirty="0"/>
          </a:p>
        </p:txBody>
      </p:sp>
    </p:spTree>
    <p:extLst>
      <p:ext uri="{BB962C8B-B14F-4D97-AF65-F5344CB8AC3E}">
        <p14:creationId xmlns:p14="http://schemas.microsoft.com/office/powerpoint/2010/main" val="2548691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0BCB94F-0489-2E4C-98E0-42B524F995A5}" type="slidenum">
              <a:rPr lang="fr-FR" smtClean="0"/>
              <a:t>2</a:t>
            </a:fld>
            <a:endParaRPr lang="fr-FR" dirty="0"/>
          </a:p>
        </p:txBody>
      </p:sp>
    </p:spTree>
    <p:extLst>
      <p:ext uri="{BB962C8B-B14F-4D97-AF65-F5344CB8AC3E}">
        <p14:creationId xmlns:p14="http://schemas.microsoft.com/office/powerpoint/2010/main" val="3258234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F145EE-B6B2-F247-8B11-DA2432AF768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E777F8F-F58B-4342-BF03-5D94D6D817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34E829B-65E6-F240-8FF8-5A620D362418}"/>
              </a:ext>
            </a:extLst>
          </p:cNvPr>
          <p:cNvSpPr>
            <a:spLocks noGrp="1"/>
          </p:cNvSpPr>
          <p:nvPr>
            <p:ph type="dt" sz="half" idx="10"/>
          </p:nvPr>
        </p:nvSpPr>
        <p:spPr/>
        <p:txBody>
          <a:bodyPr/>
          <a:lstStyle/>
          <a:p>
            <a:fld id="{442EA2D9-9B80-D345-9405-D5A7F6BF5314}" type="datetimeFigureOut">
              <a:rPr lang="fr-FR" smtClean="0"/>
              <a:t>05/07/2021</a:t>
            </a:fld>
            <a:endParaRPr lang="fr-FR" dirty="0"/>
          </a:p>
        </p:txBody>
      </p:sp>
      <p:sp>
        <p:nvSpPr>
          <p:cNvPr id="5" name="Espace réservé du pied de page 4">
            <a:extLst>
              <a:ext uri="{FF2B5EF4-FFF2-40B4-BE49-F238E27FC236}">
                <a16:creationId xmlns:a16="http://schemas.microsoft.com/office/drawing/2014/main" id="{D5CEC120-11DF-594B-8775-C125DC73AF2F}"/>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F3C65299-30B2-054E-872C-FEAE9D9C897E}"/>
              </a:ext>
            </a:extLst>
          </p:cNvPr>
          <p:cNvSpPr>
            <a:spLocks noGrp="1"/>
          </p:cNvSpPr>
          <p:nvPr>
            <p:ph type="sldNum" sz="quarter" idx="12"/>
          </p:nvPr>
        </p:nvSpPr>
        <p:spPr/>
        <p:txBody>
          <a:bodyPr/>
          <a:lstStyle/>
          <a:p>
            <a:fld id="{2F419490-64A2-5D42-B757-AFF80995976B}" type="slidenum">
              <a:rPr lang="fr-FR" smtClean="0"/>
              <a:t>‹N°›</a:t>
            </a:fld>
            <a:endParaRPr lang="fr-FR" dirty="0"/>
          </a:p>
        </p:txBody>
      </p:sp>
    </p:spTree>
    <p:extLst>
      <p:ext uri="{BB962C8B-B14F-4D97-AF65-F5344CB8AC3E}">
        <p14:creationId xmlns:p14="http://schemas.microsoft.com/office/powerpoint/2010/main" val="2162945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160BB1-E999-2843-B39F-4E9452196BB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8FEB167-EC44-F74F-9518-DE9827ED321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0ABD72C-0E6C-764D-AA84-7D4F0B2D0189}"/>
              </a:ext>
            </a:extLst>
          </p:cNvPr>
          <p:cNvSpPr>
            <a:spLocks noGrp="1"/>
          </p:cNvSpPr>
          <p:nvPr>
            <p:ph type="dt" sz="half" idx="10"/>
          </p:nvPr>
        </p:nvSpPr>
        <p:spPr/>
        <p:txBody>
          <a:bodyPr/>
          <a:lstStyle/>
          <a:p>
            <a:fld id="{442EA2D9-9B80-D345-9405-D5A7F6BF5314}" type="datetimeFigureOut">
              <a:rPr lang="fr-FR" smtClean="0"/>
              <a:t>05/07/2021</a:t>
            </a:fld>
            <a:endParaRPr lang="fr-FR" dirty="0"/>
          </a:p>
        </p:txBody>
      </p:sp>
      <p:sp>
        <p:nvSpPr>
          <p:cNvPr id="5" name="Espace réservé du pied de page 4">
            <a:extLst>
              <a:ext uri="{FF2B5EF4-FFF2-40B4-BE49-F238E27FC236}">
                <a16:creationId xmlns:a16="http://schemas.microsoft.com/office/drawing/2014/main" id="{3EF86023-8DE0-C243-8B69-3DAEB3208695}"/>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0BD46FE9-D809-904A-9580-57AD9DDD0EF1}"/>
              </a:ext>
            </a:extLst>
          </p:cNvPr>
          <p:cNvSpPr>
            <a:spLocks noGrp="1"/>
          </p:cNvSpPr>
          <p:nvPr>
            <p:ph type="sldNum" sz="quarter" idx="12"/>
          </p:nvPr>
        </p:nvSpPr>
        <p:spPr/>
        <p:txBody>
          <a:bodyPr/>
          <a:lstStyle/>
          <a:p>
            <a:fld id="{2F419490-64A2-5D42-B757-AFF80995976B}" type="slidenum">
              <a:rPr lang="fr-FR" smtClean="0"/>
              <a:t>‹N°›</a:t>
            </a:fld>
            <a:endParaRPr lang="fr-FR" dirty="0"/>
          </a:p>
        </p:txBody>
      </p:sp>
    </p:spTree>
    <p:extLst>
      <p:ext uri="{BB962C8B-B14F-4D97-AF65-F5344CB8AC3E}">
        <p14:creationId xmlns:p14="http://schemas.microsoft.com/office/powerpoint/2010/main" val="3454971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6B54995-6D69-AC46-9414-864A8DF2469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B788845-D3E8-6D4D-84EE-EE8E12F6097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8A97F0C-54D2-A54D-A6BF-CB2A7889A0AE}"/>
              </a:ext>
            </a:extLst>
          </p:cNvPr>
          <p:cNvSpPr>
            <a:spLocks noGrp="1"/>
          </p:cNvSpPr>
          <p:nvPr>
            <p:ph type="dt" sz="half" idx="10"/>
          </p:nvPr>
        </p:nvSpPr>
        <p:spPr/>
        <p:txBody>
          <a:bodyPr/>
          <a:lstStyle/>
          <a:p>
            <a:fld id="{442EA2D9-9B80-D345-9405-D5A7F6BF5314}" type="datetimeFigureOut">
              <a:rPr lang="fr-FR" smtClean="0"/>
              <a:t>05/07/2021</a:t>
            </a:fld>
            <a:endParaRPr lang="fr-FR" dirty="0"/>
          </a:p>
        </p:txBody>
      </p:sp>
      <p:sp>
        <p:nvSpPr>
          <p:cNvPr id="5" name="Espace réservé du pied de page 4">
            <a:extLst>
              <a:ext uri="{FF2B5EF4-FFF2-40B4-BE49-F238E27FC236}">
                <a16:creationId xmlns:a16="http://schemas.microsoft.com/office/drawing/2014/main" id="{B8B5F680-3227-1045-8812-5A0E39ECCAE3}"/>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F3DE053D-2BFA-C347-84BF-E4DD328F8E23}"/>
              </a:ext>
            </a:extLst>
          </p:cNvPr>
          <p:cNvSpPr>
            <a:spLocks noGrp="1"/>
          </p:cNvSpPr>
          <p:nvPr>
            <p:ph type="sldNum" sz="quarter" idx="12"/>
          </p:nvPr>
        </p:nvSpPr>
        <p:spPr/>
        <p:txBody>
          <a:bodyPr/>
          <a:lstStyle/>
          <a:p>
            <a:fld id="{2F419490-64A2-5D42-B757-AFF80995976B}" type="slidenum">
              <a:rPr lang="fr-FR" smtClean="0"/>
              <a:t>‹N°›</a:t>
            </a:fld>
            <a:endParaRPr lang="fr-FR" dirty="0"/>
          </a:p>
        </p:txBody>
      </p:sp>
    </p:spTree>
    <p:extLst>
      <p:ext uri="{BB962C8B-B14F-4D97-AF65-F5344CB8AC3E}">
        <p14:creationId xmlns:p14="http://schemas.microsoft.com/office/powerpoint/2010/main" val="1114512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77879A-D66D-8D4E-896F-5901DE0AFD4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6E5B7C8-5AE1-3045-8A8B-19292229416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29BB3C6-0914-264B-AF86-9B4F4459623E}"/>
              </a:ext>
            </a:extLst>
          </p:cNvPr>
          <p:cNvSpPr>
            <a:spLocks noGrp="1"/>
          </p:cNvSpPr>
          <p:nvPr>
            <p:ph type="dt" sz="half" idx="10"/>
          </p:nvPr>
        </p:nvSpPr>
        <p:spPr/>
        <p:txBody>
          <a:bodyPr/>
          <a:lstStyle/>
          <a:p>
            <a:fld id="{442EA2D9-9B80-D345-9405-D5A7F6BF5314}" type="datetimeFigureOut">
              <a:rPr lang="fr-FR" smtClean="0"/>
              <a:t>05/07/2021</a:t>
            </a:fld>
            <a:endParaRPr lang="fr-FR" dirty="0"/>
          </a:p>
        </p:txBody>
      </p:sp>
      <p:sp>
        <p:nvSpPr>
          <p:cNvPr id="5" name="Espace réservé du pied de page 4">
            <a:extLst>
              <a:ext uri="{FF2B5EF4-FFF2-40B4-BE49-F238E27FC236}">
                <a16:creationId xmlns:a16="http://schemas.microsoft.com/office/drawing/2014/main" id="{6E4EEF81-FBA8-D742-BAED-3DBD578F92FE}"/>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408F51A8-41A5-8C40-95B2-C6D5DF37C731}"/>
              </a:ext>
            </a:extLst>
          </p:cNvPr>
          <p:cNvSpPr>
            <a:spLocks noGrp="1"/>
          </p:cNvSpPr>
          <p:nvPr>
            <p:ph type="sldNum" sz="quarter" idx="12"/>
          </p:nvPr>
        </p:nvSpPr>
        <p:spPr/>
        <p:txBody>
          <a:bodyPr/>
          <a:lstStyle/>
          <a:p>
            <a:fld id="{2F419490-64A2-5D42-B757-AFF80995976B}" type="slidenum">
              <a:rPr lang="fr-FR" smtClean="0"/>
              <a:t>‹N°›</a:t>
            </a:fld>
            <a:endParaRPr lang="fr-FR" dirty="0"/>
          </a:p>
        </p:txBody>
      </p:sp>
    </p:spTree>
    <p:extLst>
      <p:ext uri="{BB962C8B-B14F-4D97-AF65-F5344CB8AC3E}">
        <p14:creationId xmlns:p14="http://schemas.microsoft.com/office/powerpoint/2010/main" val="453773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87040-5D48-6E42-A5CB-31EC671C4A2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87BF4A4-CE2E-DC47-86CB-34570B5DB4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2356111-338A-204B-A4A0-E3E827A4AB1C}"/>
              </a:ext>
            </a:extLst>
          </p:cNvPr>
          <p:cNvSpPr>
            <a:spLocks noGrp="1"/>
          </p:cNvSpPr>
          <p:nvPr>
            <p:ph type="dt" sz="half" idx="10"/>
          </p:nvPr>
        </p:nvSpPr>
        <p:spPr/>
        <p:txBody>
          <a:bodyPr/>
          <a:lstStyle/>
          <a:p>
            <a:fld id="{442EA2D9-9B80-D345-9405-D5A7F6BF5314}" type="datetimeFigureOut">
              <a:rPr lang="fr-FR" smtClean="0"/>
              <a:t>05/07/2021</a:t>
            </a:fld>
            <a:endParaRPr lang="fr-FR" dirty="0"/>
          </a:p>
        </p:txBody>
      </p:sp>
      <p:sp>
        <p:nvSpPr>
          <p:cNvPr id="5" name="Espace réservé du pied de page 4">
            <a:extLst>
              <a:ext uri="{FF2B5EF4-FFF2-40B4-BE49-F238E27FC236}">
                <a16:creationId xmlns:a16="http://schemas.microsoft.com/office/drawing/2014/main" id="{95A476E7-35B0-E84C-8F23-BC24FD47ADF9}"/>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3F0F39B4-7A17-2143-B60B-DF7B38047910}"/>
              </a:ext>
            </a:extLst>
          </p:cNvPr>
          <p:cNvSpPr>
            <a:spLocks noGrp="1"/>
          </p:cNvSpPr>
          <p:nvPr>
            <p:ph type="sldNum" sz="quarter" idx="12"/>
          </p:nvPr>
        </p:nvSpPr>
        <p:spPr/>
        <p:txBody>
          <a:bodyPr/>
          <a:lstStyle/>
          <a:p>
            <a:fld id="{2F419490-64A2-5D42-B757-AFF80995976B}" type="slidenum">
              <a:rPr lang="fr-FR" smtClean="0"/>
              <a:t>‹N°›</a:t>
            </a:fld>
            <a:endParaRPr lang="fr-FR" dirty="0"/>
          </a:p>
        </p:txBody>
      </p:sp>
    </p:spTree>
    <p:extLst>
      <p:ext uri="{BB962C8B-B14F-4D97-AF65-F5344CB8AC3E}">
        <p14:creationId xmlns:p14="http://schemas.microsoft.com/office/powerpoint/2010/main" val="89845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220131-81DE-C343-8A48-DDD39521E82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2C77FB1-E5E7-2B4C-A370-E9B90209D28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2EDA552-5684-D247-8804-74E83DE2A4B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3A78F7E-784F-4547-8B2C-4DEC56532E95}"/>
              </a:ext>
            </a:extLst>
          </p:cNvPr>
          <p:cNvSpPr>
            <a:spLocks noGrp="1"/>
          </p:cNvSpPr>
          <p:nvPr>
            <p:ph type="dt" sz="half" idx="10"/>
          </p:nvPr>
        </p:nvSpPr>
        <p:spPr/>
        <p:txBody>
          <a:bodyPr/>
          <a:lstStyle/>
          <a:p>
            <a:fld id="{442EA2D9-9B80-D345-9405-D5A7F6BF5314}" type="datetimeFigureOut">
              <a:rPr lang="fr-FR" smtClean="0"/>
              <a:t>05/07/2021</a:t>
            </a:fld>
            <a:endParaRPr lang="fr-FR" dirty="0"/>
          </a:p>
        </p:txBody>
      </p:sp>
      <p:sp>
        <p:nvSpPr>
          <p:cNvPr id="6" name="Espace réservé du pied de page 5">
            <a:extLst>
              <a:ext uri="{FF2B5EF4-FFF2-40B4-BE49-F238E27FC236}">
                <a16:creationId xmlns:a16="http://schemas.microsoft.com/office/drawing/2014/main" id="{F71EB884-15A1-9246-80D9-8CFED798AAC6}"/>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378FC6CD-763F-A54E-BB4A-2AF392C935CC}"/>
              </a:ext>
            </a:extLst>
          </p:cNvPr>
          <p:cNvSpPr>
            <a:spLocks noGrp="1"/>
          </p:cNvSpPr>
          <p:nvPr>
            <p:ph type="sldNum" sz="quarter" idx="12"/>
          </p:nvPr>
        </p:nvSpPr>
        <p:spPr/>
        <p:txBody>
          <a:bodyPr/>
          <a:lstStyle/>
          <a:p>
            <a:fld id="{2F419490-64A2-5D42-B757-AFF80995976B}" type="slidenum">
              <a:rPr lang="fr-FR" smtClean="0"/>
              <a:t>‹N°›</a:t>
            </a:fld>
            <a:endParaRPr lang="fr-FR" dirty="0"/>
          </a:p>
        </p:txBody>
      </p:sp>
    </p:spTree>
    <p:extLst>
      <p:ext uri="{BB962C8B-B14F-4D97-AF65-F5344CB8AC3E}">
        <p14:creationId xmlns:p14="http://schemas.microsoft.com/office/powerpoint/2010/main" val="359028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7442D3-878A-784B-8C44-24A7B5E74A1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78ED055-7591-6446-8CD0-FABCF9AF8E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CE67AC2-3288-6F42-B069-5E68ECAC643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A10A2FC-253E-CC47-A49E-9DE77D2F3D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7F9D37B-3A91-4A43-9F4D-246A536B82E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DA5D8BD-8AD2-4C46-BBAC-EA55511C275D}"/>
              </a:ext>
            </a:extLst>
          </p:cNvPr>
          <p:cNvSpPr>
            <a:spLocks noGrp="1"/>
          </p:cNvSpPr>
          <p:nvPr>
            <p:ph type="dt" sz="half" idx="10"/>
          </p:nvPr>
        </p:nvSpPr>
        <p:spPr/>
        <p:txBody>
          <a:bodyPr/>
          <a:lstStyle/>
          <a:p>
            <a:fld id="{442EA2D9-9B80-D345-9405-D5A7F6BF5314}" type="datetimeFigureOut">
              <a:rPr lang="fr-FR" smtClean="0"/>
              <a:t>05/07/2021</a:t>
            </a:fld>
            <a:endParaRPr lang="fr-FR" dirty="0"/>
          </a:p>
        </p:txBody>
      </p:sp>
      <p:sp>
        <p:nvSpPr>
          <p:cNvPr id="8" name="Espace réservé du pied de page 7">
            <a:extLst>
              <a:ext uri="{FF2B5EF4-FFF2-40B4-BE49-F238E27FC236}">
                <a16:creationId xmlns:a16="http://schemas.microsoft.com/office/drawing/2014/main" id="{933F4F66-8620-A844-ACFC-A3A56819491E}"/>
              </a:ext>
            </a:extLst>
          </p:cNvPr>
          <p:cNvSpPr>
            <a:spLocks noGrp="1"/>
          </p:cNvSpPr>
          <p:nvPr>
            <p:ph type="ftr" sz="quarter" idx="11"/>
          </p:nvPr>
        </p:nvSpPr>
        <p:spPr/>
        <p:txBody>
          <a:bodyPr/>
          <a:lstStyle/>
          <a:p>
            <a:endParaRPr lang="fr-FR" dirty="0"/>
          </a:p>
        </p:txBody>
      </p:sp>
      <p:sp>
        <p:nvSpPr>
          <p:cNvPr id="9" name="Espace réservé du numéro de diapositive 8">
            <a:extLst>
              <a:ext uri="{FF2B5EF4-FFF2-40B4-BE49-F238E27FC236}">
                <a16:creationId xmlns:a16="http://schemas.microsoft.com/office/drawing/2014/main" id="{557DEC98-8253-A24A-AF10-203C68660534}"/>
              </a:ext>
            </a:extLst>
          </p:cNvPr>
          <p:cNvSpPr>
            <a:spLocks noGrp="1"/>
          </p:cNvSpPr>
          <p:nvPr>
            <p:ph type="sldNum" sz="quarter" idx="12"/>
          </p:nvPr>
        </p:nvSpPr>
        <p:spPr/>
        <p:txBody>
          <a:bodyPr/>
          <a:lstStyle/>
          <a:p>
            <a:fld id="{2F419490-64A2-5D42-B757-AFF80995976B}" type="slidenum">
              <a:rPr lang="fr-FR" smtClean="0"/>
              <a:t>‹N°›</a:t>
            </a:fld>
            <a:endParaRPr lang="fr-FR" dirty="0"/>
          </a:p>
        </p:txBody>
      </p:sp>
    </p:spTree>
    <p:extLst>
      <p:ext uri="{BB962C8B-B14F-4D97-AF65-F5344CB8AC3E}">
        <p14:creationId xmlns:p14="http://schemas.microsoft.com/office/powerpoint/2010/main" val="210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9C9C64-BD23-D44D-B46D-84A5F5A552A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F704F7B-77EE-7E43-AE75-FB9796C0FFE3}"/>
              </a:ext>
            </a:extLst>
          </p:cNvPr>
          <p:cNvSpPr>
            <a:spLocks noGrp="1"/>
          </p:cNvSpPr>
          <p:nvPr>
            <p:ph type="dt" sz="half" idx="10"/>
          </p:nvPr>
        </p:nvSpPr>
        <p:spPr/>
        <p:txBody>
          <a:bodyPr/>
          <a:lstStyle/>
          <a:p>
            <a:fld id="{442EA2D9-9B80-D345-9405-D5A7F6BF5314}" type="datetimeFigureOut">
              <a:rPr lang="fr-FR" smtClean="0"/>
              <a:t>05/07/2021</a:t>
            </a:fld>
            <a:endParaRPr lang="fr-FR" dirty="0"/>
          </a:p>
        </p:txBody>
      </p:sp>
      <p:sp>
        <p:nvSpPr>
          <p:cNvPr id="4" name="Espace réservé du pied de page 3">
            <a:extLst>
              <a:ext uri="{FF2B5EF4-FFF2-40B4-BE49-F238E27FC236}">
                <a16:creationId xmlns:a16="http://schemas.microsoft.com/office/drawing/2014/main" id="{096A301B-42D6-4445-BA6D-3468D5816814}"/>
              </a:ext>
            </a:extLst>
          </p:cNvPr>
          <p:cNvSpPr>
            <a:spLocks noGrp="1"/>
          </p:cNvSpPr>
          <p:nvPr>
            <p:ph type="ftr" sz="quarter" idx="11"/>
          </p:nvPr>
        </p:nvSpPr>
        <p:spPr/>
        <p:txBody>
          <a:bodyPr/>
          <a:lstStyle/>
          <a:p>
            <a:endParaRPr lang="fr-FR" dirty="0"/>
          </a:p>
        </p:txBody>
      </p:sp>
      <p:sp>
        <p:nvSpPr>
          <p:cNvPr id="5" name="Espace réservé du numéro de diapositive 4">
            <a:extLst>
              <a:ext uri="{FF2B5EF4-FFF2-40B4-BE49-F238E27FC236}">
                <a16:creationId xmlns:a16="http://schemas.microsoft.com/office/drawing/2014/main" id="{E650F0D8-FE8E-254E-9447-1171B1E7B010}"/>
              </a:ext>
            </a:extLst>
          </p:cNvPr>
          <p:cNvSpPr>
            <a:spLocks noGrp="1"/>
          </p:cNvSpPr>
          <p:nvPr>
            <p:ph type="sldNum" sz="quarter" idx="12"/>
          </p:nvPr>
        </p:nvSpPr>
        <p:spPr/>
        <p:txBody>
          <a:bodyPr/>
          <a:lstStyle/>
          <a:p>
            <a:fld id="{2F419490-64A2-5D42-B757-AFF80995976B}" type="slidenum">
              <a:rPr lang="fr-FR" smtClean="0"/>
              <a:t>‹N°›</a:t>
            </a:fld>
            <a:endParaRPr lang="fr-FR" dirty="0"/>
          </a:p>
        </p:txBody>
      </p:sp>
    </p:spTree>
    <p:extLst>
      <p:ext uri="{BB962C8B-B14F-4D97-AF65-F5344CB8AC3E}">
        <p14:creationId xmlns:p14="http://schemas.microsoft.com/office/powerpoint/2010/main" val="3089684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0C0DFD-4EEA-C34F-84A5-C7A60FD5505A}"/>
              </a:ext>
            </a:extLst>
          </p:cNvPr>
          <p:cNvSpPr>
            <a:spLocks noGrp="1"/>
          </p:cNvSpPr>
          <p:nvPr>
            <p:ph type="dt" sz="half" idx="10"/>
          </p:nvPr>
        </p:nvSpPr>
        <p:spPr/>
        <p:txBody>
          <a:bodyPr/>
          <a:lstStyle/>
          <a:p>
            <a:fld id="{442EA2D9-9B80-D345-9405-D5A7F6BF5314}" type="datetimeFigureOut">
              <a:rPr lang="fr-FR" smtClean="0"/>
              <a:t>05/07/2021</a:t>
            </a:fld>
            <a:endParaRPr lang="fr-FR" dirty="0"/>
          </a:p>
        </p:txBody>
      </p:sp>
      <p:sp>
        <p:nvSpPr>
          <p:cNvPr id="3" name="Espace réservé du pied de page 2">
            <a:extLst>
              <a:ext uri="{FF2B5EF4-FFF2-40B4-BE49-F238E27FC236}">
                <a16:creationId xmlns:a16="http://schemas.microsoft.com/office/drawing/2014/main" id="{03266ED8-05D3-564B-8489-BBE91C918B81}"/>
              </a:ext>
            </a:extLst>
          </p:cNvPr>
          <p:cNvSpPr>
            <a:spLocks noGrp="1"/>
          </p:cNvSpPr>
          <p:nvPr>
            <p:ph type="ftr" sz="quarter" idx="1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63BAC41-0576-9144-9A4B-C14A3CACE6BE}"/>
              </a:ext>
            </a:extLst>
          </p:cNvPr>
          <p:cNvSpPr>
            <a:spLocks noGrp="1"/>
          </p:cNvSpPr>
          <p:nvPr>
            <p:ph type="sldNum" sz="quarter" idx="12"/>
          </p:nvPr>
        </p:nvSpPr>
        <p:spPr/>
        <p:txBody>
          <a:bodyPr/>
          <a:lstStyle/>
          <a:p>
            <a:fld id="{2F419490-64A2-5D42-B757-AFF80995976B}" type="slidenum">
              <a:rPr lang="fr-FR" smtClean="0"/>
              <a:t>‹N°›</a:t>
            </a:fld>
            <a:endParaRPr lang="fr-FR" dirty="0"/>
          </a:p>
        </p:txBody>
      </p:sp>
    </p:spTree>
    <p:extLst>
      <p:ext uri="{BB962C8B-B14F-4D97-AF65-F5344CB8AC3E}">
        <p14:creationId xmlns:p14="http://schemas.microsoft.com/office/powerpoint/2010/main" val="2482848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A722F2-F6CA-6E4A-B0C3-9FC8E95CA6D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D75F410-7CA4-714E-ACFA-EE57E607B4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B3DDC20-2B05-FF49-8159-98D500AC56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EF8D07E-E2D5-DE4F-9E5F-FD1CEDEDD110}"/>
              </a:ext>
            </a:extLst>
          </p:cNvPr>
          <p:cNvSpPr>
            <a:spLocks noGrp="1"/>
          </p:cNvSpPr>
          <p:nvPr>
            <p:ph type="dt" sz="half" idx="10"/>
          </p:nvPr>
        </p:nvSpPr>
        <p:spPr/>
        <p:txBody>
          <a:bodyPr/>
          <a:lstStyle/>
          <a:p>
            <a:fld id="{442EA2D9-9B80-D345-9405-D5A7F6BF5314}" type="datetimeFigureOut">
              <a:rPr lang="fr-FR" smtClean="0"/>
              <a:t>05/07/2021</a:t>
            </a:fld>
            <a:endParaRPr lang="fr-FR" dirty="0"/>
          </a:p>
        </p:txBody>
      </p:sp>
      <p:sp>
        <p:nvSpPr>
          <p:cNvPr id="6" name="Espace réservé du pied de page 5">
            <a:extLst>
              <a:ext uri="{FF2B5EF4-FFF2-40B4-BE49-F238E27FC236}">
                <a16:creationId xmlns:a16="http://schemas.microsoft.com/office/drawing/2014/main" id="{0D15E7AC-7799-D141-9486-774D82F42EDA}"/>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E255BF8D-14D5-A94E-8A24-28240977EFF0}"/>
              </a:ext>
            </a:extLst>
          </p:cNvPr>
          <p:cNvSpPr>
            <a:spLocks noGrp="1"/>
          </p:cNvSpPr>
          <p:nvPr>
            <p:ph type="sldNum" sz="quarter" idx="12"/>
          </p:nvPr>
        </p:nvSpPr>
        <p:spPr/>
        <p:txBody>
          <a:bodyPr/>
          <a:lstStyle/>
          <a:p>
            <a:fld id="{2F419490-64A2-5D42-B757-AFF80995976B}" type="slidenum">
              <a:rPr lang="fr-FR" smtClean="0"/>
              <a:t>‹N°›</a:t>
            </a:fld>
            <a:endParaRPr lang="fr-FR" dirty="0"/>
          </a:p>
        </p:txBody>
      </p:sp>
    </p:spTree>
    <p:extLst>
      <p:ext uri="{BB962C8B-B14F-4D97-AF65-F5344CB8AC3E}">
        <p14:creationId xmlns:p14="http://schemas.microsoft.com/office/powerpoint/2010/main" val="3567143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2887CE-0A1A-284D-B933-7455FD62539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E1E4DA4-E225-2C45-B990-81C332FD79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a:extLst>
              <a:ext uri="{FF2B5EF4-FFF2-40B4-BE49-F238E27FC236}">
                <a16:creationId xmlns:a16="http://schemas.microsoft.com/office/drawing/2014/main" id="{B95A209F-8979-154D-B8AD-FE4176AA91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8072DE1-E9ED-CF46-8297-83FB2068B092}"/>
              </a:ext>
            </a:extLst>
          </p:cNvPr>
          <p:cNvSpPr>
            <a:spLocks noGrp="1"/>
          </p:cNvSpPr>
          <p:nvPr>
            <p:ph type="dt" sz="half" idx="10"/>
          </p:nvPr>
        </p:nvSpPr>
        <p:spPr/>
        <p:txBody>
          <a:bodyPr/>
          <a:lstStyle/>
          <a:p>
            <a:fld id="{442EA2D9-9B80-D345-9405-D5A7F6BF5314}" type="datetimeFigureOut">
              <a:rPr lang="fr-FR" smtClean="0"/>
              <a:t>05/07/2021</a:t>
            </a:fld>
            <a:endParaRPr lang="fr-FR" dirty="0"/>
          </a:p>
        </p:txBody>
      </p:sp>
      <p:sp>
        <p:nvSpPr>
          <p:cNvPr id="6" name="Espace réservé du pied de page 5">
            <a:extLst>
              <a:ext uri="{FF2B5EF4-FFF2-40B4-BE49-F238E27FC236}">
                <a16:creationId xmlns:a16="http://schemas.microsoft.com/office/drawing/2014/main" id="{9CC248E1-54E5-4242-9F83-686C5D3A728F}"/>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FE661799-AD3E-1141-8583-4FCA49F75B98}"/>
              </a:ext>
            </a:extLst>
          </p:cNvPr>
          <p:cNvSpPr>
            <a:spLocks noGrp="1"/>
          </p:cNvSpPr>
          <p:nvPr>
            <p:ph type="sldNum" sz="quarter" idx="12"/>
          </p:nvPr>
        </p:nvSpPr>
        <p:spPr/>
        <p:txBody>
          <a:bodyPr/>
          <a:lstStyle/>
          <a:p>
            <a:fld id="{2F419490-64A2-5D42-B757-AFF80995976B}" type="slidenum">
              <a:rPr lang="fr-FR" smtClean="0"/>
              <a:t>‹N°›</a:t>
            </a:fld>
            <a:endParaRPr lang="fr-FR" dirty="0"/>
          </a:p>
        </p:txBody>
      </p:sp>
    </p:spTree>
    <p:extLst>
      <p:ext uri="{BB962C8B-B14F-4D97-AF65-F5344CB8AC3E}">
        <p14:creationId xmlns:p14="http://schemas.microsoft.com/office/powerpoint/2010/main" val="949012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9A8D4D7-CF8C-D94C-8A80-A2BE8F25A9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B6CB453-C33A-B044-82D0-BCB4AA5F67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7D0BC9E-3818-2E4F-B473-E871896CD7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2EA2D9-9B80-D345-9405-D5A7F6BF5314}" type="datetimeFigureOut">
              <a:rPr lang="fr-FR" smtClean="0"/>
              <a:t>05/07/2021</a:t>
            </a:fld>
            <a:endParaRPr lang="fr-FR" dirty="0"/>
          </a:p>
        </p:txBody>
      </p:sp>
      <p:sp>
        <p:nvSpPr>
          <p:cNvPr id="5" name="Espace réservé du pied de page 4">
            <a:extLst>
              <a:ext uri="{FF2B5EF4-FFF2-40B4-BE49-F238E27FC236}">
                <a16:creationId xmlns:a16="http://schemas.microsoft.com/office/drawing/2014/main" id="{09E05526-F29D-6E48-A1E3-FA3D44C802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a:extLst>
              <a:ext uri="{FF2B5EF4-FFF2-40B4-BE49-F238E27FC236}">
                <a16:creationId xmlns:a16="http://schemas.microsoft.com/office/drawing/2014/main" id="{DE28B59A-AE74-AF4B-9C6C-6D1B434DAA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419490-64A2-5D42-B757-AFF80995976B}" type="slidenum">
              <a:rPr lang="fr-FR" smtClean="0"/>
              <a:t>‹N°›</a:t>
            </a:fld>
            <a:endParaRPr lang="fr-FR" dirty="0"/>
          </a:p>
        </p:txBody>
      </p:sp>
    </p:spTree>
    <p:extLst>
      <p:ext uri="{BB962C8B-B14F-4D97-AF65-F5344CB8AC3E}">
        <p14:creationId xmlns:p14="http://schemas.microsoft.com/office/powerpoint/2010/main" val="3126546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43">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DABAC002-9071-A943-828E-E3C9AEF32282}"/>
              </a:ext>
            </a:extLst>
          </p:cNvPr>
          <p:cNvSpPr>
            <a:spLocks noGrp="1"/>
          </p:cNvSpPr>
          <p:nvPr>
            <p:ph type="title"/>
          </p:nvPr>
        </p:nvSpPr>
        <p:spPr>
          <a:xfrm>
            <a:off x="6096000" y="108911"/>
            <a:ext cx="4977976" cy="496881"/>
          </a:xfr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algn="ctr"/>
            <a:r>
              <a:rPr lang="en-US" sz="1800" dirty="0">
                <a:solidFill>
                  <a:srgbClr val="000000"/>
                </a:solidFill>
              </a:rPr>
              <a:t>Projet 6 – Développeur Web – </a:t>
            </a:r>
            <a:r>
              <a:rPr lang="en-US" sz="1800" b="1" dirty="0">
                <a:solidFill>
                  <a:srgbClr val="0070C0"/>
                </a:solidFill>
                <a:latin typeface="Avenir Book" panose="02000503020000020003" pitchFamily="2" charset="0"/>
                <a:ea typeface="Ayuthaya" pitchFamily="2" charset="-34"/>
                <a:cs typeface="APPLE CHANCERY" panose="03020702040506060504" pitchFamily="66" charset="-79"/>
              </a:rPr>
              <a:t>So Pekocko</a:t>
            </a:r>
          </a:p>
        </p:txBody>
      </p:sp>
      <p:sp>
        <p:nvSpPr>
          <p:cNvPr id="46"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Espace réservé du contenu 4">
            <a:extLst>
              <a:ext uri="{FF2B5EF4-FFF2-40B4-BE49-F238E27FC236}">
                <a16:creationId xmlns:a16="http://schemas.microsoft.com/office/drawing/2014/main" id="{29FE2429-FACB-DE41-A742-AA2F666C338A}"/>
              </a:ext>
            </a:extLst>
          </p:cNvPr>
          <p:cNvPicPr>
            <a:picLocks noChangeAspect="1"/>
          </p:cNvPicPr>
          <p:nvPr/>
        </p:nvPicPr>
        <p:blipFill>
          <a:blip r:embed="rId4"/>
          <a:srcRect l="23262" r="23262"/>
          <a:stretch/>
        </p:blipFill>
        <p:spPr>
          <a:xfrm>
            <a:off x="0" y="1275337"/>
            <a:ext cx="4814824"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9" name="Content Placeholder 38">
            <a:extLst>
              <a:ext uri="{FF2B5EF4-FFF2-40B4-BE49-F238E27FC236}">
                <a16:creationId xmlns:a16="http://schemas.microsoft.com/office/drawing/2014/main" id="{E1FC4099-17DB-4159-A28F-87DED65F9415}"/>
              </a:ext>
            </a:extLst>
          </p:cNvPr>
          <p:cNvSpPr>
            <a:spLocks noGrp="1"/>
          </p:cNvSpPr>
          <p:nvPr>
            <p:ph idx="1"/>
          </p:nvPr>
        </p:nvSpPr>
        <p:spPr>
          <a:xfrm>
            <a:off x="5195455" y="599090"/>
            <a:ext cx="6754807" cy="6017172"/>
          </a:xfrm>
        </p:spPr>
        <p:txBody>
          <a:bodyPr anchor="ctr">
            <a:normAutofit/>
          </a:bodyPr>
          <a:lstStyle/>
          <a:p>
            <a:pPr marL="0" indent="0">
              <a:buNone/>
            </a:pPr>
            <a:endParaRPr lang="en-US" sz="1400" dirty="0">
              <a:solidFill>
                <a:srgbClr val="000000"/>
              </a:solidFill>
              <a:latin typeface="Avenir Book" panose="02000503020000020003" pitchFamily="2" charset="0"/>
              <a:cs typeface="Apple Chancery" panose="03020702040506060504" pitchFamily="66" charset="-79"/>
            </a:endParaRPr>
          </a:p>
          <a:p>
            <a:pPr marL="0" indent="0">
              <a:buNone/>
            </a:pPr>
            <a:r>
              <a:rPr lang="en-US" sz="1400" b="1" dirty="0">
                <a:solidFill>
                  <a:schemeClr val="accent1">
                    <a:lumMod val="50000"/>
                  </a:schemeClr>
                </a:solidFill>
                <a:cs typeface="Apple Chancery" panose="03020702040506060504" pitchFamily="66" charset="-79"/>
              </a:rPr>
              <a:t>Mission</a:t>
            </a:r>
            <a:r>
              <a:rPr lang="en-US" sz="1400" b="1" dirty="0">
                <a:solidFill>
                  <a:srgbClr val="000000"/>
                </a:solidFill>
                <a:cs typeface="Apple Chancery" panose="03020702040506060504" pitchFamily="66" charset="-79"/>
              </a:rPr>
              <a:t> : </a:t>
            </a:r>
            <a:r>
              <a:rPr lang="en-US" sz="1400" dirty="0">
                <a:solidFill>
                  <a:srgbClr val="000000"/>
                </a:solidFill>
                <a:cs typeface="Apple Chancery" panose="03020702040506060504" pitchFamily="66" charset="-79"/>
              </a:rPr>
              <a:t>Construire une API sécurisée pour une application d’avis gastronomiques</a:t>
            </a:r>
          </a:p>
          <a:p>
            <a:pPr marL="0" indent="0">
              <a:buNone/>
            </a:pPr>
            <a:r>
              <a:rPr lang="fr-FR" sz="1500" dirty="0"/>
              <a:t>La marque So Pekocko, qui crée des sauces piquantes, connaît un franc succès, en partie grâce à sa chaîne de vidéos YouTube “La piquante”.</a:t>
            </a:r>
          </a:p>
          <a:p>
            <a:pPr marL="0" indent="0">
              <a:buNone/>
            </a:pPr>
            <a:r>
              <a:rPr lang="fr-FR" sz="1500" dirty="0"/>
              <a:t>L’entreprise souhaite désormais développer une application d’évaluation de ses sauces piquantes, appelée “Piquante”.</a:t>
            </a:r>
          </a:p>
          <a:p>
            <a:pPr marL="0" indent="0">
              <a:buNone/>
            </a:pPr>
            <a:r>
              <a:rPr lang="fr-FR" sz="1500" dirty="0"/>
              <a:t>Même si l’application deviendra peut-être un magasin en ligne dans un futur proche, Sophie, la product owner de So Pekocko, a décidé que le MVP du projet sera une application web permettant aux utilisateurs d’ajouter leurs sauces préférées et de liker ou disliker les sauces ajoutées par les autres utilisateurs.</a:t>
            </a:r>
          </a:p>
          <a:p>
            <a:pPr marL="0" indent="0">
              <a:buNone/>
            </a:pPr>
            <a:r>
              <a:rPr lang="en-US" sz="1400" u="sng" dirty="0">
                <a:solidFill>
                  <a:srgbClr val="0070C0"/>
                </a:solidFill>
                <a:cs typeface="Apple Chancery" panose="03020702040506060504" pitchFamily="66" charset="-79"/>
              </a:rPr>
              <a:t>Les technologies </a:t>
            </a:r>
            <a:r>
              <a:rPr lang="en-US" sz="1400" u="sng" dirty="0" err="1">
                <a:solidFill>
                  <a:srgbClr val="0070C0"/>
                </a:solidFill>
                <a:cs typeface="Apple Chancery" panose="03020702040506060504" pitchFamily="66" charset="-79"/>
              </a:rPr>
              <a:t>utilisées</a:t>
            </a:r>
            <a:r>
              <a:rPr lang="en-US" sz="1400" u="sng" dirty="0">
                <a:solidFill>
                  <a:srgbClr val="0070C0"/>
                </a:solidFill>
                <a:cs typeface="Apple Chancery" panose="03020702040506060504" pitchFamily="66" charset="-79"/>
              </a:rPr>
              <a:t> :</a:t>
            </a:r>
          </a:p>
          <a:p>
            <a:pPr marL="0" indent="0">
              <a:buNone/>
            </a:pPr>
            <a:r>
              <a:rPr lang="fr-FR" sz="1400" dirty="0"/>
              <a:t>  ● </a:t>
            </a:r>
            <a:r>
              <a:rPr lang="en-US" sz="1400" dirty="0">
                <a:solidFill>
                  <a:srgbClr val="000000"/>
                </a:solidFill>
                <a:cs typeface="Apple Chancery" panose="03020702040506060504" pitchFamily="66" charset="-79"/>
              </a:rPr>
              <a:t>Serveur : Node.JS , Express.JS</a:t>
            </a:r>
          </a:p>
          <a:p>
            <a:pPr marL="0" indent="0">
              <a:buNone/>
            </a:pPr>
            <a:r>
              <a:rPr lang="fr-FR" sz="1400" dirty="0"/>
              <a:t>  ● </a:t>
            </a:r>
            <a:r>
              <a:rPr lang="en-US" sz="1400" dirty="0">
                <a:solidFill>
                  <a:srgbClr val="000000"/>
                </a:solidFill>
                <a:cs typeface="Apple Chancery" panose="03020702040506060504" pitchFamily="66" charset="-79"/>
              </a:rPr>
              <a:t>Base de données : MongoDB, Mongoose</a:t>
            </a:r>
          </a:p>
          <a:p>
            <a:pPr marL="0" indent="0">
              <a:buNone/>
            </a:pPr>
            <a:r>
              <a:rPr lang="fr-FR" sz="1400" dirty="0"/>
              <a:t>  ● Gestion de version : </a:t>
            </a:r>
            <a:r>
              <a:rPr lang="fr-FR" sz="1400" dirty="0">
                <a:solidFill>
                  <a:srgbClr val="000000"/>
                </a:solidFill>
                <a:cs typeface="Apple Chancery" panose="03020702040506060504" pitchFamily="66" charset="-79"/>
              </a:rPr>
              <a:t>Git / GitHub</a:t>
            </a:r>
            <a:endParaRPr lang="en-US" sz="1400" dirty="0">
              <a:solidFill>
                <a:srgbClr val="000000"/>
              </a:solidFill>
              <a:cs typeface="Apple Chancery" panose="03020702040506060504" pitchFamily="66" charset="-79"/>
            </a:endParaRPr>
          </a:p>
          <a:p>
            <a:pPr marL="0" indent="0">
              <a:buNone/>
            </a:pPr>
            <a:r>
              <a:rPr lang="en-US" sz="1400" u="sng" dirty="0">
                <a:solidFill>
                  <a:srgbClr val="0070C0"/>
                </a:solidFill>
                <a:cs typeface="Apple Chancery" panose="03020702040506060504" pitchFamily="66" charset="-79"/>
              </a:rPr>
              <a:t>Composition du Site Web :</a:t>
            </a:r>
            <a:endParaRPr lang="en-US" sz="1400" dirty="0">
              <a:solidFill>
                <a:srgbClr val="0070C0"/>
              </a:solidFill>
              <a:cs typeface="Apple Chancery" panose="03020702040506060504" pitchFamily="66" charset="-79"/>
            </a:endParaRPr>
          </a:p>
          <a:p>
            <a:pPr marL="0" indent="0">
              <a:buNone/>
            </a:pPr>
            <a:r>
              <a:rPr lang="fr-FR" sz="1400" dirty="0"/>
              <a:t>Le site web est composée de 4 pages : </a:t>
            </a:r>
          </a:p>
          <a:p>
            <a:pPr marL="0" indent="0">
              <a:buNone/>
            </a:pPr>
            <a:r>
              <a:rPr lang="fr-FR" sz="1400" dirty="0"/>
              <a:t>  ● une page de connexion ou d'inscription</a:t>
            </a:r>
          </a:p>
          <a:p>
            <a:pPr marL="0" indent="0">
              <a:buNone/>
            </a:pPr>
            <a:r>
              <a:rPr lang="fr-FR" sz="1400" dirty="0"/>
              <a:t>  ● une page d'accueil</a:t>
            </a:r>
          </a:p>
          <a:p>
            <a:pPr marL="0" indent="0">
              <a:buNone/>
            </a:pPr>
            <a:r>
              <a:rPr lang="fr-FR" sz="1400" dirty="0"/>
              <a:t>  ● une page descriptive pour chaque sauce</a:t>
            </a:r>
          </a:p>
          <a:p>
            <a:pPr marL="0" indent="0">
              <a:buNone/>
            </a:pPr>
            <a:r>
              <a:rPr lang="fr-FR" sz="1400" dirty="0"/>
              <a:t>  ● une page pour la création de sauce</a:t>
            </a:r>
          </a:p>
          <a:p>
            <a:pPr marL="0" indent="0">
              <a:buNone/>
            </a:pPr>
            <a:endParaRPr lang="fr-FR" sz="1400" dirty="0">
              <a:latin typeface="Avenir Book" panose="02000503020000020003" pitchFamily="2" charset="0"/>
            </a:endParaRPr>
          </a:p>
        </p:txBody>
      </p:sp>
    </p:spTree>
    <p:extLst>
      <p:ext uri="{BB962C8B-B14F-4D97-AF65-F5344CB8AC3E}">
        <p14:creationId xmlns:p14="http://schemas.microsoft.com/office/powerpoint/2010/main" val="390376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DCA31D-3B67-504B-BB00-DDDC526E4814}"/>
              </a:ext>
            </a:extLst>
          </p:cNvPr>
          <p:cNvSpPr>
            <a:spLocks noGrp="1"/>
          </p:cNvSpPr>
          <p:nvPr>
            <p:ph type="title"/>
          </p:nvPr>
        </p:nvSpPr>
        <p:spPr>
          <a:xfrm>
            <a:off x="4572000" y="156798"/>
            <a:ext cx="5409210" cy="573338"/>
          </a:xfrm>
        </p:spPr>
        <p:txBody>
          <a:bodyPr>
            <a:normAutofit fontScale="90000"/>
          </a:bodyPr>
          <a:lstStyle/>
          <a:p>
            <a:r>
              <a:rPr lang="fr-FR" dirty="0">
                <a:solidFill>
                  <a:schemeClr val="accent1">
                    <a:lumMod val="75000"/>
                  </a:schemeClr>
                </a:solidFill>
              </a:rPr>
              <a:t>La sécurité</a:t>
            </a:r>
          </a:p>
        </p:txBody>
      </p:sp>
      <p:sp>
        <p:nvSpPr>
          <p:cNvPr id="6" name="ZoneTexte 5">
            <a:extLst>
              <a:ext uri="{FF2B5EF4-FFF2-40B4-BE49-F238E27FC236}">
                <a16:creationId xmlns:a16="http://schemas.microsoft.com/office/drawing/2014/main" id="{EC26B303-3A4C-3B4B-A89B-EECB05F92956}"/>
              </a:ext>
            </a:extLst>
          </p:cNvPr>
          <p:cNvSpPr txBox="1"/>
          <p:nvPr/>
        </p:nvSpPr>
        <p:spPr>
          <a:xfrm>
            <a:off x="84116" y="730136"/>
            <a:ext cx="12023767" cy="5909310"/>
          </a:xfrm>
          <a:prstGeom prst="rect">
            <a:avLst/>
          </a:prstGeom>
          <a:noFill/>
        </p:spPr>
        <p:txBody>
          <a:bodyPr wrap="square" rtlCol="0">
            <a:spAutoFit/>
          </a:bodyPr>
          <a:lstStyle/>
          <a:p>
            <a:r>
              <a:rPr lang="fr-FR" dirty="0"/>
              <a:t>-Les atteintes à la protection des données sur les applications web sont courantes et se produisent même dans les grandes entreprises.</a:t>
            </a:r>
          </a:p>
          <a:p>
            <a:r>
              <a:rPr lang="fr-FR" dirty="0"/>
              <a:t>-Une attaque sur une application web peut faire perdre à une entreprise beaucoup d'argent et sa réputation.</a:t>
            </a:r>
          </a:p>
          <a:p>
            <a:r>
              <a:rPr lang="fr-FR" dirty="0"/>
              <a:t>-le </a:t>
            </a:r>
            <a:r>
              <a:rPr lang="fr-FR" b="1" dirty="0"/>
              <a:t>règlement général sur la protection des données (RGPD) </a:t>
            </a:r>
            <a:r>
              <a:rPr lang="fr-FR" dirty="0"/>
              <a:t>donne un cadre et L’organisme </a:t>
            </a:r>
            <a:r>
              <a:rPr lang="fr-FR" b="1" dirty="0"/>
              <a:t>« Open Web Application Security Project » (OWASP)</a:t>
            </a:r>
            <a:r>
              <a:rPr lang="fr-FR" dirty="0"/>
              <a:t> donne des recommandations pour faire face aux principaux risques de Sécurité.</a:t>
            </a:r>
          </a:p>
          <a:p>
            <a:endParaRPr lang="fr-FR" dirty="0"/>
          </a:p>
          <a:p>
            <a:r>
              <a:rPr lang="fr-FR" dirty="0"/>
              <a:t>Pour se prémunir des risques liés à la sécurité et pour protéger nos utilisateurs, j’ai mis en place les dispositifs suivants :</a:t>
            </a:r>
          </a:p>
          <a:p>
            <a:endParaRPr lang="fr-FR" dirty="0"/>
          </a:p>
          <a:p>
            <a:r>
              <a:rPr lang="fr-FR" dirty="0"/>
              <a:t>-</a:t>
            </a:r>
            <a:r>
              <a:rPr lang="fr-FR" dirty="0">
                <a:solidFill>
                  <a:srgbClr val="0070C0"/>
                </a:solidFill>
              </a:rPr>
              <a:t> Model de validation du mot de passe </a:t>
            </a:r>
            <a:r>
              <a:rPr lang="fr-FR" dirty="0"/>
              <a:t>: Mise en place de critère stricts (entre 8 et 10 caractères. Au moins 1 Majuscule et 1 chiffre) </a:t>
            </a:r>
          </a:p>
          <a:p>
            <a:endParaRPr lang="fr-FR" dirty="0"/>
          </a:p>
          <a:p>
            <a:r>
              <a:rPr lang="fr-FR" dirty="0"/>
              <a:t>-</a:t>
            </a:r>
            <a:r>
              <a:rPr lang="fr-FR" dirty="0">
                <a:solidFill>
                  <a:srgbClr val="0070C0"/>
                </a:solidFill>
              </a:rPr>
              <a:t>Bcrypt</a:t>
            </a:r>
            <a:r>
              <a:rPr lang="fr-FR" dirty="0"/>
              <a:t> : Fonction de Hachage adaptative pour le mot de passe, c'est-à-dire que l'on peut augmenter le nombre d'itérations pour la rendre plus sécurisée. Ainsi elle continue à être résistante aux attaques par force brute, malgré l'augmentation de la puissance de calcul.</a:t>
            </a:r>
          </a:p>
          <a:p>
            <a:endParaRPr lang="fr-FR" dirty="0"/>
          </a:p>
          <a:p>
            <a:r>
              <a:rPr lang="fr-FR" dirty="0"/>
              <a:t>- </a:t>
            </a:r>
            <a:r>
              <a:rPr lang="fr-FR" dirty="0">
                <a:solidFill>
                  <a:srgbClr val="0070C0"/>
                </a:solidFill>
              </a:rPr>
              <a:t>Sanitizer</a:t>
            </a:r>
            <a:r>
              <a:rPr lang="fr-FR" dirty="0"/>
              <a:t> : plug-in qui contrôle les inputs des utilisateurs afin d’éviter les injections de code malveillant dans la BDD.</a:t>
            </a:r>
          </a:p>
          <a:p>
            <a:endParaRPr lang="fr-FR" dirty="0"/>
          </a:p>
          <a:p>
            <a:r>
              <a:rPr lang="fr-FR" dirty="0"/>
              <a:t>- </a:t>
            </a:r>
            <a:r>
              <a:rPr lang="fr-FR" dirty="0">
                <a:solidFill>
                  <a:srgbClr val="0070C0"/>
                </a:solidFill>
              </a:rPr>
              <a:t>Express-rate-</a:t>
            </a:r>
            <a:r>
              <a:rPr lang="fr-FR" dirty="0" err="1">
                <a:solidFill>
                  <a:srgbClr val="0070C0"/>
                </a:solidFill>
              </a:rPr>
              <a:t>limit</a:t>
            </a:r>
            <a:r>
              <a:rPr lang="fr-FR" dirty="0"/>
              <a:t> : Protection contre les attaques par force brute en déterminant un nombre de requêtes maximum sur une période de temps prédéterminée.</a:t>
            </a:r>
          </a:p>
          <a:p>
            <a:endParaRPr lang="fr-FR" dirty="0"/>
          </a:p>
          <a:p>
            <a:endParaRPr lang="fr-FR" dirty="0"/>
          </a:p>
        </p:txBody>
      </p:sp>
    </p:spTree>
    <p:extLst>
      <p:ext uri="{BB962C8B-B14F-4D97-AF65-F5344CB8AC3E}">
        <p14:creationId xmlns:p14="http://schemas.microsoft.com/office/powerpoint/2010/main" val="61127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DCA31D-3B67-504B-BB00-DDDC526E4814}"/>
              </a:ext>
            </a:extLst>
          </p:cNvPr>
          <p:cNvSpPr>
            <a:spLocks noGrp="1"/>
          </p:cNvSpPr>
          <p:nvPr>
            <p:ph type="title"/>
          </p:nvPr>
        </p:nvSpPr>
        <p:spPr>
          <a:xfrm>
            <a:off x="4572000" y="156798"/>
            <a:ext cx="5409210" cy="573338"/>
          </a:xfrm>
        </p:spPr>
        <p:txBody>
          <a:bodyPr>
            <a:normAutofit fontScale="90000"/>
          </a:bodyPr>
          <a:lstStyle/>
          <a:p>
            <a:r>
              <a:rPr lang="fr-FR" dirty="0">
                <a:solidFill>
                  <a:schemeClr val="accent1">
                    <a:lumMod val="75000"/>
                  </a:schemeClr>
                </a:solidFill>
              </a:rPr>
              <a:t>La sécurité (suite)</a:t>
            </a:r>
          </a:p>
        </p:txBody>
      </p:sp>
      <p:sp>
        <p:nvSpPr>
          <p:cNvPr id="6" name="ZoneTexte 5">
            <a:extLst>
              <a:ext uri="{FF2B5EF4-FFF2-40B4-BE49-F238E27FC236}">
                <a16:creationId xmlns:a16="http://schemas.microsoft.com/office/drawing/2014/main" id="{EC26B303-3A4C-3B4B-A89B-EECB05F92956}"/>
              </a:ext>
            </a:extLst>
          </p:cNvPr>
          <p:cNvSpPr txBox="1"/>
          <p:nvPr/>
        </p:nvSpPr>
        <p:spPr>
          <a:xfrm>
            <a:off x="83125" y="831490"/>
            <a:ext cx="12023767" cy="4247317"/>
          </a:xfrm>
          <a:prstGeom prst="rect">
            <a:avLst/>
          </a:prstGeom>
          <a:noFill/>
        </p:spPr>
        <p:txBody>
          <a:bodyPr wrap="square" rtlCol="0">
            <a:spAutoFit/>
          </a:bodyPr>
          <a:lstStyle/>
          <a:p>
            <a:endParaRPr lang="fr-FR" dirty="0"/>
          </a:p>
          <a:p>
            <a:r>
              <a:rPr lang="fr-FR" dirty="0"/>
              <a:t>-</a:t>
            </a:r>
            <a:r>
              <a:rPr lang="fr-FR" dirty="0">
                <a:solidFill>
                  <a:srgbClr val="0070C0"/>
                </a:solidFill>
              </a:rPr>
              <a:t> Token d'authentification </a:t>
            </a:r>
            <a:r>
              <a:rPr lang="fr-FR" dirty="0"/>
              <a:t>: Permet aux utilisateurs de ne se connecter qu'une seule fois à leur compte. Au moment de se connecter, ils recevront leur token et le renverront automatiquement à chaque requête par la suite. Ceci permettra au back-end de vérifier que la requête est authentifiée (comparaison de l’ID de la requête et de l’ID contenu dans le token après décodage).</a:t>
            </a:r>
          </a:p>
          <a:p>
            <a:pPr marL="285750" indent="-285750">
              <a:buFontTx/>
              <a:buChar char="-"/>
            </a:pPr>
            <a:endParaRPr lang="fr-FR" dirty="0"/>
          </a:p>
          <a:p>
            <a:r>
              <a:rPr lang="fr-FR" dirty="0"/>
              <a:t>- </a:t>
            </a:r>
            <a:r>
              <a:rPr lang="fr-FR" dirty="0">
                <a:solidFill>
                  <a:srgbClr val="0070C0"/>
                </a:solidFill>
              </a:rPr>
              <a:t>Helmet</a:t>
            </a:r>
            <a:r>
              <a:rPr lang="fr-FR" dirty="0"/>
              <a:t> : Solution préconisée pour </a:t>
            </a:r>
            <a:r>
              <a:rPr lang="fr-FR" dirty="0" err="1"/>
              <a:t>Express.js</a:t>
            </a:r>
            <a:r>
              <a:rPr lang="fr-FR" dirty="0"/>
              <a:t> afin de protéger son application des vulnérabilités les plus courantes. Il sécurise les requêtes HTTP, les en-têtes, empêche le détournement de clics et ajoute une protection contre les attaques XSS (Les failles XSS permettent aux attaquants d'exécuter des scripts dans le navigateur de la victime, ce qui peut détourner des sessions utilisateur, altérer des sites web ou rediriger l'utilisateur vers un site malveillant.)</a:t>
            </a:r>
          </a:p>
          <a:p>
            <a:endParaRPr lang="fr-FR" dirty="0"/>
          </a:p>
          <a:p>
            <a:r>
              <a:rPr lang="fr-FR" dirty="0"/>
              <a:t>- </a:t>
            </a:r>
            <a:r>
              <a:rPr lang="fr-FR" dirty="0">
                <a:solidFill>
                  <a:srgbClr val="0070C0"/>
                </a:solidFill>
              </a:rPr>
              <a:t>Unique - Validator</a:t>
            </a:r>
            <a:r>
              <a:rPr lang="fr-FR" dirty="0"/>
              <a:t> : plug-in qui s'assure que deux utilisateurs ne peuvent partager la même adresse e-mail.</a:t>
            </a:r>
          </a:p>
          <a:p>
            <a:pPr marL="285750" indent="-285750">
              <a:buFontTx/>
              <a:buChar char="-"/>
            </a:pPr>
            <a:endParaRPr lang="fr-FR" dirty="0"/>
          </a:p>
          <a:p>
            <a:endParaRPr lang="fr-FR" dirty="0"/>
          </a:p>
          <a:p>
            <a:endParaRPr lang="fr-FR" dirty="0"/>
          </a:p>
        </p:txBody>
      </p:sp>
    </p:spTree>
    <p:extLst>
      <p:ext uri="{BB962C8B-B14F-4D97-AF65-F5344CB8AC3E}">
        <p14:creationId xmlns:p14="http://schemas.microsoft.com/office/powerpoint/2010/main" val="348351864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2281</TotalTime>
  <Words>595</Words>
  <Application>Microsoft Macintosh PowerPoint</Application>
  <PresentationFormat>Grand écran</PresentationFormat>
  <Paragraphs>40</Paragraphs>
  <Slides>3</Slides>
  <Notes>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vt:i4>
      </vt:variant>
    </vt:vector>
  </HeadingPairs>
  <TitlesOfParts>
    <vt:vector size="8" baseType="lpstr">
      <vt:lpstr>Arial</vt:lpstr>
      <vt:lpstr>Avenir Book</vt:lpstr>
      <vt:lpstr>Calibri</vt:lpstr>
      <vt:lpstr>Calibri Light</vt:lpstr>
      <vt:lpstr>Thème Office</vt:lpstr>
      <vt:lpstr>Projet 6 – Développeur Web – So Pekocko</vt:lpstr>
      <vt:lpstr>La sécurité</vt:lpstr>
      <vt:lpstr>La sécurité (suite)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40211</dc:creator>
  <cp:lastModifiedBy>Microsoft Office User</cp:lastModifiedBy>
  <cp:revision>72</cp:revision>
  <dcterms:created xsi:type="dcterms:W3CDTF">2021-02-22T16:11:31Z</dcterms:created>
  <dcterms:modified xsi:type="dcterms:W3CDTF">2021-07-05T20:16:51Z</dcterms:modified>
</cp:coreProperties>
</file>