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51E08-DCDA-4B3E-95B7-CE9B91C13308}">
  <a:tblStyle styleId="{3E851E08-DCDA-4B3E-95B7-CE9B91C13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0cf0c1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0cf0c1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0cf0c17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f0cf0c1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a58728b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0a58728b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a58728b1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a58728b1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d45900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d45900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f0cf0c17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f0cf0c17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f0cf0c17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f0cf0c1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f0cf0c17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f0cf0c17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0a58728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0a58728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0a58728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0a58728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f0cf0c1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f0cf0c1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f0cf0c1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f0cf0c1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a58728b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a58728b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a58728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a58728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0a58728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0a58728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0a58728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0a58728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0a58728b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0a58728b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0a58728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0a58728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f0cf0c17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f0cf0c1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a58728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a58728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0a58728b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0a58728b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2d45900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2d45900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f0cf0c1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f0cf0c1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d45900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d45900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0a58728b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0a58728b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2d459000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2d459000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f0cf0c17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f0cf0c17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0a58728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0a58728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2d459000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2d459000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2d45900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2d45900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2d45900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2d45900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0a58728b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0a58728b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0cf0c17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0cf0c1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0cf0c1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f0cf0c1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d459000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d459000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a58728b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a58728b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0cf0c17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f0cf0c1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0cf0c1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0cf0c1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371650"/>
            <a:ext cx="38988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503101" y="1371650"/>
            <a:ext cx="42189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506325" y="4723475"/>
            <a:ext cx="6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5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25200" y="1371650"/>
            <a:ext cx="41469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" name="Google Shape;45;p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CCCC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anticipez la consommation électrique de bâtiments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Olivier Legrand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Parcours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P4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T</a:t>
            </a:r>
            <a:r>
              <a:rPr lang="fr" sz="1600"/>
              <a:t>rès grande dispersion et non-gaussianité des données: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log10 sur les cibles TotalGHGEmissions et SiteEnergyUse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standardisation des prédicteurs (sur jeu d’entraînement seulement)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76" y="2136449"/>
            <a:ext cx="4903450" cy="23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520" y="2136450"/>
            <a:ext cx="1961304" cy="235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50" y="2136453"/>
            <a:ext cx="1961301" cy="235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4075525" y="3253050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110475" y="4492900"/>
            <a:ext cx="87525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Très grande dispersion et non-gaussianité des données: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log10 sur les cibles TotalGHGEmissions et SiteEnergyUse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standardisation des prédicteurs (sur jeu d’entraînement seulement)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 sur le groupe de variables ‘GFA’ très corrélées entre elles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00"/>
              <a:t>Feature engineering</a:t>
            </a:r>
            <a:endParaRPr sz="22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" y="2326825"/>
            <a:ext cx="3539200" cy="23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Feature engineering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30069" l="0" r="0" t="0"/>
          <a:stretch/>
        </p:blipFill>
        <p:spPr>
          <a:xfrm>
            <a:off x="4506467" y="2326825"/>
            <a:ext cx="4027935" cy="28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Très grande dispersion et non-gaussianité des données: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log10 sur les cibles TotalGHGEmissions et SiteEnergyUse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standardisation des prédicteurs (sur jeu d’entraînement seulement)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 sur le groupe de variables ‘GFA’ très corrélées entre elles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Création des variables Energy_ratio, NaturalGas_ratio, Steam_ratio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Feature engineering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" y="2822648"/>
            <a:ext cx="9143998" cy="175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172" name="Google Shape;172;p2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25196" y="120960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Très grande dispersion et non-gaussianité des données: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log10 sur les cibles TotalGHGEmissions et SiteEnergyUse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standardisation des prédicteurs (sur jeu d’entraînement seulement)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 sur le groupe de variables ‘GFA’ très corrélées entre elles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Création des variables Energy_ratio, NaturalGas_ratio, Steam_ratio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One-hot encoding des variables catégorielles, puis réduction du nombre de modalités: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 par groupements basés sur des seuils de population et/ou règles métiers et/ou des considérations portant sur les dépendances entre les cibles et les diverses modalités.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YearBuilt groupé en deux catégories: avant 1980, après 1980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Structure générale des modèles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Baseline: Régression linéaire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Régression polynomiale avec Lasso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K-NN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Comparaison des modèles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ENERGYSTARScore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des modèles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23600" y="1211350"/>
            <a:ext cx="82968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Modèle: pipeline de prétraitement + estimateur.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Pipeline de prétraitement: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Standardisation des variables et 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one-hot encoding des variables catégorielles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optionnel: Transformation des features pour la régression polynomiale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Estimateurs: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Régression Linéaire: 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Régression Polynomiale: PolynomialFeatures + </a:t>
            </a:r>
            <a:r>
              <a:rPr lang="fr"/>
              <a:t>Lasso pour réduire la complexité du modèle polynomial,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KNN,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RandomForest pour réduire la complexité et prédire.</a:t>
            </a:r>
            <a:endParaRPr/>
          </a:p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générale des modèles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On écarte ‘DataYear’ (SEU) ou ‘DataYear’ et ThirdLargestPropertyUseType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Pipeline: Standardisation, PCA, One-hot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Méthode: validation croisée 5 folds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sp>
        <p:nvSpPr>
          <p:cNvPr id="200" name="Google Shape;200;p29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351550" y="15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2746000"/>
                <a:gridCol w="2746000"/>
                <a:gridCol w="3126300"/>
              </a:tblGrid>
              <a:tr h="64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0.59 +/- 0.01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0.65 +/- 0.1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R2 (test)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0.56 +/- 0.04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0.62 +/- 0.04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9"/>
          <p:cNvSpPr txBox="1"/>
          <p:nvPr/>
        </p:nvSpPr>
        <p:spPr>
          <a:xfrm>
            <a:off x="224600" y="3562725"/>
            <a:ext cx="887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Le modèle semble stable, mais le score indique un possible sous-apprentissage. Régression polynomiale pour prendre en compte les interactions entre variables.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Principaux prédicteurs: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sp>
        <p:nvSpPr>
          <p:cNvPr id="210" name="Google Shape;210;p30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25" y="762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</a:t>
            </a:r>
            <a:r>
              <a:rPr lang="fr" sz="1600"/>
              <a:t>On écarte ‘DataYear’, ‘ThirdLargestPropertyUseType’, ‘BuildingType’  car risque de surapprentissage.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Modèle exploré seulement sur la cible SiteEnergyUse.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Pipeline: </a:t>
            </a:r>
            <a:r>
              <a:rPr lang="fr" sz="1600"/>
              <a:t>Standardisation, PCA, One-hot encoding, PolynomialFeatures de degré 2, Lasso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Méthode: GridSearch (5 folds) sur le set d’entraînement pour l’évaluation de alpha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Interprétation de la problématique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23600" y="1080250"/>
            <a:ext cx="82968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Seattle energy benchmarking, pour les années 2015 et 2016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Identification des cibles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Emissions GES: TotalGHGEmissions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Consommation d’énergie totale: SiteEnergyUse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Prédiction de la consommation totale d’énergie et d’émissions de GES à partir des caractéristiques de bâtiments: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Ground floor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number of buildings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building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Largest property use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etc. 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Evaluation de l’ENERGYSTARScore comme prédicteur des émissions de GES: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 cherchera à évaluer si ce prédicteur est fortement associé aux émissions de 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 cherchera à évaluer l’impact de cet indicateur dans la qualité des prédictions.</a:t>
            </a:r>
            <a:endParaRPr/>
          </a:p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24" name="Google Shape;224;p32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11916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SiteEnergyUSe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60684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TotalGHGEmissions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01250"/>
            <a:ext cx="4011064" cy="320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864" y="1401250"/>
            <a:ext cx="4011064" cy="320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35" name="Google Shape;235;p33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graphicFrame>
        <p:nvGraphicFramePr>
          <p:cNvPr id="236" name="Google Shape;236;p33"/>
          <p:cNvGraphicFramePr/>
          <p:nvPr/>
        </p:nvGraphicFramePr>
        <p:xfrm>
          <a:off x="1797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2746000"/>
                <a:gridCol w="2746000"/>
                <a:gridCol w="312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alpha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0.00717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0.00717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0.65 +/- 0.01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0.730 +/- 0.002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R2 (test)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0.59 +/- 0.03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0.705 +/-  0.012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33"/>
          <p:cNvSpPr txBox="1"/>
          <p:nvPr/>
        </p:nvSpPr>
        <p:spPr>
          <a:xfrm>
            <a:off x="224600" y="3715125"/>
            <a:ext cx="887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Amélioration par rapport à la régression linéaire. Toujours en sous-apprentissage. Pour aller plus loin: knn, randomforest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Principaux prédicteurs: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Prise en compte des interactions.</a:t>
            </a:r>
            <a:endParaRPr/>
          </a:p>
        </p:txBody>
      </p:sp>
      <p:sp>
        <p:nvSpPr>
          <p:cNvPr id="245" name="Google Shape;245;p3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51" y="424750"/>
            <a:ext cx="4566574" cy="45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k-NearestNeighbors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Jeu de données: </a:t>
            </a:r>
            <a:r>
              <a:rPr lang="fr"/>
              <a:t>On écarte ‘DataYear’, ‘ThirdLargestPropertyUseType’, ‘BuildingType’  (SEU), et ‘DataYear’, ‘ThirdLargestPropertyUseType’, ‘YearBuilt’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Pipeline: </a:t>
            </a:r>
            <a:r>
              <a:rPr lang="fr"/>
              <a:t>Standardisation, PCA, One-hot encoding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fr"/>
              <a:t>Méthode: GridSearch pour la détermination du nombre optimal de p.p. voisins</a:t>
            </a:r>
            <a:endParaRPr/>
          </a:p>
        </p:txBody>
      </p:sp>
      <p:sp>
        <p:nvSpPr>
          <p:cNvPr id="253" name="Google Shape;253;p3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k-NearestNeighbors</a:t>
            </a:r>
            <a:endParaRPr/>
          </a:p>
        </p:txBody>
      </p:sp>
      <p:sp>
        <p:nvSpPr>
          <p:cNvPr id="259" name="Google Shape;259;p3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k-NN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0" y="1442963"/>
            <a:ext cx="3712549" cy="30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320" y="1451013"/>
            <a:ext cx="3712549" cy="30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1916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SiteEnergyUSe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60684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TotalGHGEmissions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k-NearestNeighbors</a:t>
            </a:r>
            <a:endParaRPr/>
          </a:p>
        </p:txBody>
      </p:sp>
      <p:sp>
        <p:nvSpPr>
          <p:cNvPr id="270" name="Google Shape;270;p3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k-NN</a:t>
            </a:r>
            <a:endParaRPr/>
          </a:p>
        </p:txBody>
      </p:sp>
      <p:graphicFrame>
        <p:nvGraphicFramePr>
          <p:cNvPr id="271" name="Google Shape;271;p37"/>
          <p:cNvGraphicFramePr/>
          <p:nvPr/>
        </p:nvGraphicFramePr>
        <p:xfrm>
          <a:off x="354300" y="13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2746000"/>
                <a:gridCol w="2746000"/>
                <a:gridCol w="312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n_neighbors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 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0.783 +/- 0.002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0.816 +/- 0.004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 R2 (test)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0.675 +/- 0.02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0.724 +/- 0.018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Même jeu de données que pour la régression linéaire simple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Pipeline: </a:t>
            </a:r>
            <a:r>
              <a:rPr lang="fr" sz="1600"/>
              <a:t>Standardisation, PCA, One-hot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Méthode: GridSearch pour déterminer les valeurs optimales de max_features, max_depth et n_estimators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fr" sz="1600"/>
              <a:t>+ On utilise deux méthodes (feature permutation et feature importance) pour évaluer l’importance des différents prédicteurs et créer un modèle plus simple.</a:t>
            </a:r>
            <a:endParaRPr sz="1600"/>
          </a:p>
        </p:txBody>
      </p:sp>
      <p:sp>
        <p:nvSpPr>
          <p:cNvPr id="279" name="Google Shape;279;p38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  <p:sp>
        <p:nvSpPr>
          <p:cNvPr id="285" name="Google Shape;285;p39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Random Forest</a:t>
            </a:r>
            <a:endParaRPr/>
          </a:p>
        </p:txBody>
      </p:sp>
      <p:graphicFrame>
        <p:nvGraphicFramePr>
          <p:cNvPr id="286" name="Google Shape;286;p39"/>
          <p:cNvGraphicFramePr/>
          <p:nvPr/>
        </p:nvGraphicFramePr>
        <p:xfrm>
          <a:off x="349000" y="12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2746000"/>
                <a:gridCol w="2746000"/>
                <a:gridCol w="312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n_estimators, max_depth, max_features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500, ‘None’, ‘sqrt’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500, ‘None’, ‘auto’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 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0.971 +/- 0.000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0.975 +/- 0.001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 R2 (test)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0.790 +/- 0.023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0.816 +/- 0.027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importance avec Random Forest</a:t>
            </a:r>
            <a:endParaRPr/>
          </a:p>
        </p:txBody>
      </p:sp>
      <p:sp>
        <p:nvSpPr>
          <p:cNvPr id="292" name="Google Shape;292;p40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Random Forest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75" y="1338050"/>
            <a:ext cx="6630374" cy="33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0" y="1590725"/>
            <a:ext cx="261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x0: BuildingType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x1: PrimaryPropertyType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x2: LargestPropertyUseType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x3: SecondLargestPropertyUseType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modèles</a:t>
            </a:r>
            <a:endParaRPr/>
          </a:p>
        </p:txBody>
      </p:sp>
      <p:sp>
        <p:nvSpPr>
          <p:cNvPr id="301" name="Google Shape;301;p41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Comparaisons des modèles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575"/>
            <a:ext cx="4789356" cy="319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25" y="1290575"/>
            <a:ext cx="4789350" cy="31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23600" y="1211350"/>
            <a:ext cx="82968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Plusieurs problématiques associées au jeu de données: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potentielle fuite de données → On s’ empêchera d’utiliser toutes les variables “dérivées” (Intensity).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pas de données issues des relevés annuels, mais possibilité d’utiliser les nature et proportion d’énergie utilisées → on devra créer de nouvelles variables, mais ne pas utiliser Electricity, NaturalGas, SteamUse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Comment les variables liées au permis d’exploitation commerciale sont-elles associées aux grandeurs cibles? Type et importance des corrélations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Exploiter également les associations entre les variables catégorielles et les variables cibles.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fr" sz="1600"/>
              <a:t>Envisager d’utiliser une prédiction sur une des cibles pour prédire l’autre.</a:t>
            </a:r>
            <a:endParaRPr sz="1600"/>
          </a:p>
        </p:txBody>
      </p:sp>
      <p:sp>
        <p:nvSpPr>
          <p:cNvPr id="89" name="Google Shape;89;p1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modèles</a:t>
            </a:r>
            <a:endParaRPr/>
          </a:p>
        </p:txBody>
      </p:sp>
      <p:sp>
        <p:nvSpPr>
          <p:cNvPr id="309" name="Google Shape;309;p42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Comparaisons des modèles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575"/>
            <a:ext cx="4789356" cy="319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25" y="1290575"/>
            <a:ext cx="4789350" cy="3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/>
          <p:nvPr/>
        </p:nvSpPr>
        <p:spPr>
          <a:xfrm>
            <a:off x="-100" y="3510850"/>
            <a:ext cx="9144000" cy="104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Pertinence d’ENERGYSTARScore pour la prédiction de TotalGHGEmissions</a:t>
            </a:r>
            <a:endParaRPr/>
          </a:p>
        </p:txBody>
      </p:sp>
      <p:sp>
        <p:nvSpPr>
          <p:cNvPr id="318" name="Google Shape;318;p43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ENERGYSTARScore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25" y="1350325"/>
            <a:ext cx="4043326" cy="269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50" y="1350325"/>
            <a:ext cx="4043327" cy="269554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423600" y="4045875"/>
            <a:ext cx="82968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→ Corrélation présente, mais faible entre ENERGYSTARScore et TotalGHGEmissions. Evaluation réalisée par la comparaison de  la qualité des prédictions avec et sans ESS.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Pertinence d’ENERGYSTARScore pour la prédiction de TotalGHGEmissions</a:t>
            </a:r>
            <a:endParaRPr/>
          </a:p>
        </p:txBody>
      </p:sp>
      <p:sp>
        <p:nvSpPr>
          <p:cNvPr id="327" name="Google Shape;327;p44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ENERGYSTARScore</a:t>
            </a:r>
            <a:endParaRPr/>
          </a:p>
        </p:txBody>
      </p:sp>
      <p:graphicFrame>
        <p:nvGraphicFramePr>
          <p:cNvPr id="328" name="Google Shape;328;p44"/>
          <p:cNvGraphicFramePr/>
          <p:nvPr/>
        </p:nvGraphicFramePr>
        <p:xfrm>
          <a:off x="4463900" y="14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2111700"/>
                <a:gridCol w="24041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jeu de données complet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 +/- 0.02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 Jeu de données restreint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0.88 +/- 0.02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 Prise en compte d’ENERGYSTARScore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0.92 +/- 0.01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425200" y="1371650"/>
            <a:ext cx="38988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 trois cas: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prédiction s’appuyant sur le jeu de données complet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prédiction s’appuyant sur le jeu de données restreint aux seuls individus pour lesquels ENERGYSTARScore est renseigné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fr"/>
              <a:t>ENERGYSTARScore inclus dans l’ensemble des prédicteurs.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</a:t>
            </a:r>
            <a:endParaRPr/>
          </a:p>
        </p:txBody>
      </p:sp>
      <p:sp>
        <p:nvSpPr>
          <p:cNvPr id="335" name="Google Shape;335;p4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Modèle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Pistes d’amélioration (1): Sélection des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Pistes d’amélioration (2): modèles séquentiel vs non-séquentiel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Sélection des inputs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PCA, normalisation, Onehot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Prédictions avec </a:t>
            </a:r>
            <a:r>
              <a:rPr b="1" lang="fr" sz="1600">
                <a:solidFill>
                  <a:srgbClr val="0944A1"/>
                </a:solidFill>
              </a:rPr>
              <a:t>RandomForest </a:t>
            </a:r>
            <a:endParaRPr b="1" sz="1600">
              <a:solidFill>
                <a:srgbClr val="0944A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600"/>
              <a:t>Pistes d’améliorations: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fr" sz="1600"/>
              <a:t>Sélection des features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fr" sz="1600"/>
              <a:t>Modèle séquentiel vs modèle non-séquentiel</a:t>
            </a:r>
            <a:endParaRPr sz="1600"/>
          </a:p>
        </p:txBody>
      </p:sp>
      <p:sp>
        <p:nvSpPr>
          <p:cNvPr id="343" name="Google Shape;343;p4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 - Améliorations (1): Sélection des features</a:t>
            </a:r>
            <a:endParaRPr/>
          </a:p>
        </p:txBody>
      </p:sp>
      <p:sp>
        <p:nvSpPr>
          <p:cNvPr id="349" name="Google Shape;349;p47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Pistes d’amélioration (1): Sélection des features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277900" y="1371650"/>
            <a:ext cx="38988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features pour lesquelles feature importance &gt; 2.5%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Amélioration du temps d’entraînement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Perte de performance maîtrisée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166" y="1211350"/>
            <a:ext cx="5015608" cy="33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 - Améliorations (1): Sélection des features</a:t>
            </a:r>
            <a:endParaRPr/>
          </a:p>
        </p:txBody>
      </p:sp>
      <p:sp>
        <p:nvSpPr>
          <p:cNvPr id="357" name="Google Shape;357;p48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fr"/>
              <a:t>Pistes d’amélioration (1): Sélection des features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2975"/>
            <a:ext cx="4213849" cy="280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277900" y="1371650"/>
            <a:ext cx="38988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features pour lesquelles feature importance &gt; 2.5%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Amélioration du temps d’entraînement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Perte de performance maîtrisée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Meilleure interprétabilité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lang="fr"/>
              <a:t>Modèle final - Améliorations (2): modèle séquentiel vs non-séquentiel</a:t>
            </a:r>
            <a:endParaRPr/>
          </a:p>
        </p:txBody>
      </p:sp>
      <p:sp>
        <p:nvSpPr>
          <p:cNvPr id="365" name="Google Shape;365;p49"/>
          <p:cNvSpPr txBox="1"/>
          <p:nvPr>
            <p:ph idx="4294967295" type="body"/>
          </p:nvPr>
        </p:nvSpPr>
        <p:spPr>
          <a:xfrm>
            <a:off x="423600" y="13637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600">
                <a:solidFill>
                  <a:srgbClr val="0944A1"/>
                </a:solidFill>
              </a:rPr>
              <a:t>Modèle </a:t>
            </a:r>
            <a:r>
              <a:rPr b="1" lang="fr" sz="1600">
                <a:solidFill>
                  <a:srgbClr val="0944A1"/>
                </a:solidFill>
              </a:rPr>
              <a:t>séquentiel:</a:t>
            </a:r>
            <a:endParaRPr b="1" sz="1600">
              <a:solidFill>
                <a:srgbClr val="0944A1"/>
              </a:solidFill>
            </a:endParaRPr>
          </a:p>
        </p:txBody>
      </p:sp>
      <p:sp>
        <p:nvSpPr>
          <p:cNvPr id="366" name="Google Shape;366;p49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Pistes d’amélioration (2): modèles séquentiel vs non-séquentiel</a:t>
            </a:r>
            <a:endParaRPr/>
          </a:p>
        </p:txBody>
      </p:sp>
      <p:grpSp>
        <p:nvGrpSpPr>
          <p:cNvPr id="367" name="Google Shape;367;p49"/>
          <p:cNvGrpSpPr/>
          <p:nvPr/>
        </p:nvGrpSpPr>
        <p:grpSpPr>
          <a:xfrm>
            <a:off x="533400" y="1824775"/>
            <a:ext cx="2152457" cy="958474"/>
            <a:chOff x="0" y="1189998"/>
            <a:chExt cx="2726700" cy="3482827"/>
          </a:xfrm>
        </p:grpSpPr>
        <p:sp>
          <p:nvSpPr>
            <p:cNvPr id="368" name="Google Shape;368;p49"/>
            <p:cNvSpPr/>
            <p:nvPr/>
          </p:nvSpPr>
          <p:spPr>
            <a:xfrm>
              <a:off x="0" y="1189998"/>
              <a:ext cx="2726700" cy="8826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Jeu de données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49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jeu de données avec sélection des features “à la main”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49"/>
          <p:cNvGrpSpPr/>
          <p:nvPr/>
        </p:nvGrpSpPr>
        <p:grpSpPr>
          <a:xfrm>
            <a:off x="2587905" y="1824727"/>
            <a:ext cx="1656928" cy="958532"/>
            <a:chOff x="2263425" y="1189788"/>
            <a:chExt cx="2541300" cy="3483037"/>
          </a:xfrm>
        </p:grpSpPr>
        <p:sp>
          <p:nvSpPr>
            <p:cNvPr id="371" name="Google Shape;371;p49"/>
            <p:cNvSpPr/>
            <p:nvPr/>
          </p:nvSpPr>
          <p:spPr>
            <a:xfrm>
              <a:off x="2263425" y="1189788"/>
              <a:ext cx="2541300" cy="8826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49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" name="Google Shape;373;p49"/>
          <p:cNvGrpSpPr/>
          <p:nvPr/>
        </p:nvGrpSpPr>
        <p:grpSpPr>
          <a:xfrm>
            <a:off x="4168624" y="1824725"/>
            <a:ext cx="1952070" cy="958506"/>
            <a:chOff x="4246033" y="1189870"/>
            <a:chExt cx="2150567" cy="3482944"/>
          </a:xfrm>
        </p:grpSpPr>
        <p:sp>
          <p:nvSpPr>
            <p:cNvPr id="374" name="Google Shape;374;p49"/>
            <p:cNvSpPr/>
            <p:nvPr/>
          </p:nvSpPr>
          <p:spPr>
            <a:xfrm>
              <a:off x="4246033" y="1189870"/>
              <a:ext cx="2150400" cy="8826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Prédiction SEU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49"/>
            <p:cNvSpPr txBox="1"/>
            <p:nvPr/>
          </p:nvSpPr>
          <p:spPr>
            <a:xfrm>
              <a:off x="4684200" y="2057114"/>
              <a:ext cx="1712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prédictions sur train/test = 50/50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6" name="Google Shape;376;p49"/>
          <p:cNvGrpSpPr/>
          <p:nvPr/>
        </p:nvGrpSpPr>
        <p:grpSpPr>
          <a:xfrm>
            <a:off x="6034836" y="1824726"/>
            <a:ext cx="2611828" cy="958539"/>
            <a:chOff x="6060956" y="1189788"/>
            <a:chExt cx="2674135" cy="3483064"/>
          </a:xfrm>
        </p:grpSpPr>
        <p:sp>
          <p:nvSpPr>
            <p:cNvPr id="377" name="Google Shape;377;p49"/>
            <p:cNvSpPr/>
            <p:nvPr/>
          </p:nvSpPr>
          <p:spPr>
            <a:xfrm>
              <a:off x="6060956" y="1189788"/>
              <a:ext cx="2541300" cy="8826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Prédiction GHG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49"/>
            <p:cNvSpPr txBox="1"/>
            <p:nvPr/>
          </p:nvSpPr>
          <p:spPr>
            <a:xfrm>
              <a:off x="6193791" y="2057152"/>
              <a:ext cx="2541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Prédiction de TotalGHGEmissions avec Random Forest, à partir des prédictions de SiteEnergyUse: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validation croisée 3 folds sur ‘test’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9" name="Google Shape;379;p49"/>
          <p:cNvSpPr txBox="1"/>
          <p:nvPr>
            <p:ph idx="4294967295" type="body"/>
          </p:nvPr>
        </p:nvSpPr>
        <p:spPr>
          <a:xfrm>
            <a:off x="-2385925" y="477413"/>
            <a:ext cx="82968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/>
              <a:t>Modèle séquentiel:</a:t>
            </a:r>
            <a:endParaRPr sz="1600"/>
          </a:p>
        </p:txBody>
      </p:sp>
      <p:grpSp>
        <p:nvGrpSpPr>
          <p:cNvPr id="380" name="Google Shape;380;p49"/>
          <p:cNvGrpSpPr/>
          <p:nvPr/>
        </p:nvGrpSpPr>
        <p:grpSpPr>
          <a:xfrm>
            <a:off x="533263" y="3701476"/>
            <a:ext cx="2152735" cy="1130169"/>
            <a:chOff x="0" y="1190024"/>
            <a:chExt cx="2766300" cy="3482801"/>
          </a:xfrm>
        </p:grpSpPr>
        <p:sp>
          <p:nvSpPr>
            <p:cNvPr id="381" name="Google Shape;381;p49"/>
            <p:cNvSpPr/>
            <p:nvPr/>
          </p:nvSpPr>
          <p:spPr>
            <a:xfrm>
              <a:off x="0" y="1190024"/>
              <a:ext cx="2766300" cy="7434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Jeu de données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49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fr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jeu de données complet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49"/>
          <p:cNvGrpSpPr/>
          <p:nvPr/>
        </p:nvGrpSpPr>
        <p:grpSpPr>
          <a:xfrm>
            <a:off x="2609640" y="3701463"/>
            <a:ext cx="2872431" cy="1130251"/>
            <a:chOff x="2350083" y="1189788"/>
            <a:chExt cx="2541300" cy="3483055"/>
          </a:xfrm>
        </p:grpSpPr>
        <p:sp>
          <p:nvSpPr>
            <p:cNvPr id="384" name="Google Shape;384;p49"/>
            <p:cNvSpPr/>
            <p:nvPr/>
          </p:nvSpPr>
          <p:spPr>
            <a:xfrm>
              <a:off x="2350083" y="1189788"/>
              <a:ext cx="2541300" cy="7434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49"/>
            <p:cNvSpPr txBox="1"/>
            <p:nvPr/>
          </p:nvSpPr>
          <p:spPr>
            <a:xfrm>
              <a:off x="2355955" y="2057143"/>
              <a:ext cx="237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PCA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standardisation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One-hot encoding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6" name="Google Shape;386;p49"/>
          <p:cNvGrpSpPr/>
          <p:nvPr/>
        </p:nvGrpSpPr>
        <p:grpSpPr>
          <a:xfrm>
            <a:off x="6623514" y="3468968"/>
            <a:ext cx="1977640" cy="1301926"/>
            <a:chOff x="4329975" y="660725"/>
            <a:chExt cx="2541300" cy="4012100"/>
          </a:xfrm>
        </p:grpSpPr>
        <p:sp>
          <p:nvSpPr>
            <p:cNvPr id="387" name="Google Shape;387;p49"/>
            <p:cNvSpPr/>
            <p:nvPr/>
          </p:nvSpPr>
          <p:spPr>
            <a:xfrm>
              <a:off x="4329975" y="660725"/>
              <a:ext cx="2541300" cy="7434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Prédiction SEU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49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49"/>
          <p:cNvGrpSpPr/>
          <p:nvPr/>
        </p:nvGrpSpPr>
        <p:grpSpPr>
          <a:xfrm>
            <a:off x="6630757" y="3888535"/>
            <a:ext cx="1977640" cy="1130246"/>
            <a:chOff x="6701550" y="1189788"/>
            <a:chExt cx="2541300" cy="3483037"/>
          </a:xfrm>
        </p:grpSpPr>
        <p:sp>
          <p:nvSpPr>
            <p:cNvPr id="390" name="Google Shape;390;p49"/>
            <p:cNvSpPr/>
            <p:nvPr/>
          </p:nvSpPr>
          <p:spPr>
            <a:xfrm>
              <a:off x="6701550" y="1189788"/>
              <a:ext cx="2541300" cy="7434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Prédiction GHG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49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fr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validation croisée 5 folds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92" name="Google Shape;392;p49"/>
          <p:cNvCxnSpPr>
            <a:stCxn id="384" idx="3"/>
            <a:endCxn id="387" idx="1"/>
          </p:cNvCxnSpPr>
          <p:nvPr/>
        </p:nvCxnSpPr>
        <p:spPr>
          <a:xfrm flipH="1" rot="10800000">
            <a:off x="5482071" y="3589580"/>
            <a:ext cx="1262100" cy="232500"/>
          </a:xfrm>
          <a:prstGeom prst="bentConnector3">
            <a:avLst>
              <a:gd fmla="val 4522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9"/>
          <p:cNvCxnSpPr>
            <a:stCxn id="384" idx="3"/>
            <a:endCxn id="390" idx="1"/>
          </p:cNvCxnSpPr>
          <p:nvPr/>
        </p:nvCxnSpPr>
        <p:spPr>
          <a:xfrm>
            <a:off x="5482071" y="3822080"/>
            <a:ext cx="1269300" cy="187200"/>
          </a:xfrm>
          <a:prstGeom prst="bentConnector3">
            <a:avLst>
              <a:gd fmla="val 4524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9"/>
          <p:cNvSpPr txBox="1"/>
          <p:nvPr>
            <p:ph idx="4294967295" type="body"/>
          </p:nvPr>
        </p:nvSpPr>
        <p:spPr>
          <a:xfrm>
            <a:off x="423600" y="32687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600">
                <a:solidFill>
                  <a:srgbClr val="0944A1"/>
                </a:solidFill>
              </a:rPr>
              <a:t>Modèle non-séquentiel:</a:t>
            </a:r>
            <a:endParaRPr b="1" sz="1600">
              <a:solidFill>
                <a:srgbClr val="0944A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Résultats finaux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0" name="Google Shape;400;p50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finaux</a:t>
            </a:r>
            <a:endParaRPr/>
          </a:p>
        </p:txBody>
      </p:sp>
      <p:graphicFrame>
        <p:nvGraphicFramePr>
          <p:cNvPr id="401" name="Google Shape;401;p50"/>
          <p:cNvGraphicFramePr/>
          <p:nvPr/>
        </p:nvGraphicFramePr>
        <p:xfrm>
          <a:off x="291363" y="12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1637075"/>
                <a:gridCol w="1967200"/>
                <a:gridCol w="2449975"/>
                <a:gridCol w="2507025"/>
              </a:tblGrid>
              <a:tr h="37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EnergyStarScore</a:t>
                      </a:r>
                      <a:endParaRPr b="1"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Modèle séquentiel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sans ESS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0.82 +/- 0.09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0.82 +/- 0.02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avec ESS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0.90 +/- 0.04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0.92 +/- 0.01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Modèle non-séquentiel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sans ESS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0.84 +/- 0.03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0.85 +/- 0.02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81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avec ESS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0.91 +/- 0.01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0.92 +/- 0.03</a:t>
                      </a:r>
                      <a:endParaRPr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02" name="Google Shape;402;p50"/>
          <p:cNvSpPr txBox="1"/>
          <p:nvPr/>
        </p:nvSpPr>
        <p:spPr>
          <a:xfrm>
            <a:off x="154025" y="3520125"/>
            <a:ext cx="70707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Prendre en compte ENERGYSTARScore permet d'améliorer les prédictions, à la fois par la mise à l'écart d'éléments introduisant du bruit dans le modèle et la prise en compte d'une variable corrélée avec la cible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Les résultats sur chaque modèle sont équivalents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Nettoyage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Analyse exploratoire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Feature Engineering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23600" y="1058950"/>
            <a:ext cx="82968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fr" sz="1700"/>
              <a:t>Fusion des deux tables: </a:t>
            </a:r>
            <a:endParaRPr b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Transformation de la colonne Location en 6 colonnes: Address, ZipCode, Latitude, Longitude, State, City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fr" sz="1700"/>
              <a:t>Sélection des colonnes pertinentes:</a:t>
            </a:r>
            <a:endParaRPr b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Variables du permis d’exploitation: GFA (PropertyGFAs, LargestPropertyUseTypeGFAs) NumberofFloors/Building, PrimaryPropertyType, LargestPropertyType (and Second-, Third-), DataYear, YearBuilt + Electricity, NaturalGas, Steam, OtherFuelUse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fr" sz="1700"/>
              <a:t>Traitement des valeurs manquantes:</a:t>
            </a:r>
            <a:endParaRPr b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SecondLargestPropertyUseType: on remplace par “None”, car l’absence de valeur est cohérente, mais la présence de NaN peut empêcher certains traitements numériques.  Idem pour ThirdLargest</a:t>
            </a:r>
            <a:r>
              <a:rPr lang="fr"/>
              <a:t>PropertyUseType</a:t>
            </a:r>
            <a:r>
              <a:rPr lang="f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lang="fr"/>
              <a:t>Pour les variables quantitatives, on supprime les lignes incomplètement renseignées - sauf pour ENERGYSTARScore: trop de valeurs manquantes. </a:t>
            </a:r>
            <a:endParaRPr sz="1700"/>
          </a:p>
        </p:txBody>
      </p:sp>
      <p:sp>
        <p:nvSpPr>
          <p:cNvPr id="101" name="Google Shape;101;p1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</a:t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(1)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423600" y="1058950"/>
            <a:ext cx="82968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Traitement des outliers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Utilisation de la colonne ‘Outliers’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Sélection des individus pour lesquels SEU, GHG,  NumberofBuildings &gt; 0; 0 &lt; Number</a:t>
            </a:r>
            <a:r>
              <a:rPr lang="fr" sz="1400"/>
              <a:t>ofFloors &lt; 80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Correction des valeurs négatives de PropertyGFABuilding(s)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Utilisation de la relation linéaire entre SEU et SEUIntensity</a:t>
            </a:r>
            <a:endParaRPr sz="1400"/>
          </a:p>
        </p:txBody>
      </p:sp>
      <p:sp>
        <p:nvSpPr>
          <p:cNvPr id="108" name="Google Shape;108;p18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</a:t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(2)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48591" t="0"/>
          <a:stretch/>
        </p:blipFill>
        <p:spPr>
          <a:xfrm>
            <a:off x="834750" y="2571750"/>
            <a:ext cx="2820311" cy="256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51042" r="0" t="0"/>
          <a:stretch/>
        </p:blipFill>
        <p:spPr>
          <a:xfrm>
            <a:off x="4217469" y="2581111"/>
            <a:ext cx="2685783" cy="256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43725" y="1070550"/>
            <a:ext cx="4328400" cy="365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Distributions des variables quantitatives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Non-gaussiennes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Grandes dispersions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Grandes différences d’échelles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/>
              <a:t>Corrélations importantes pour certains groupes de variables</a:t>
            </a:r>
            <a:endParaRPr sz="16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98% pour PropertyGFATotal, PropertyGFABuilding(s)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97% pour PropertyGFATotal, LargestPropertyUseTypeGFA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78% pour PropertyGFATotal, SecondLargestPropertyUseTypeGFA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94% pour Electricity et SiteEnergyUse, -92% pour Electricity et NaturalGas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➔"/>
            </a:pPr>
            <a:r>
              <a:rPr lang="fr" sz="1200"/>
              <a:t>89 % pour SiteEnergyUse et TotalGHGEmissions</a:t>
            </a:r>
            <a:endParaRPr sz="1200"/>
          </a:p>
        </p:txBody>
      </p:sp>
      <p:sp>
        <p:nvSpPr>
          <p:cNvPr id="118" name="Google Shape;118;p19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75" y="2942578"/>
            <a:ext cx="2305998" cy="153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300" y="2942576"/>
            <a:ext cx="2305998" cy="153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302" y="1104148"/>
            <a:ext cx="2305998" cy="15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775" y="1104148"/>
            <a:ext cx="2305998" cy="153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425200" y="1015175"/>
            <a:ext cx="82968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des v</a:t>
            </a:r>
            <a:r>
              <a:rPr lang="fr"/>
              <a:t>ariables catégorielles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Grand nombre de modalités pour chaque variable (DataYear: 2 modalités, mais LargestPropertyUseType:53 et YearBuilt: 112 par exemple)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Grand nombre de modalités presque vides: source potentielle de bruit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fr" sz="1400"/>
              <a:t>Corrélations: ANOVA</a:t>
            </a:r>
            <a:endParaRPr sz="1400"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756000" y="2326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{3E851E08-DCDA-4B3E-95B7-CE9B91C13308}</a:tableStyleId>
              </a:tblPr>
              <a:tblGrid>
                <a:gridCol w="3443450"/>
                <a:gridCol w="1651025"/>
                <a:gridCol w="2002150"/>
              </a:tblGrid>
              <a:tr h="3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η</a:t>
                      </a:r>
                      <a:r>
                        <a:rPr b="1" baseline="30000" lang="fr">
                          <a:solidFill>
                            <a:schemeClr val="lt1"/>
                          </a:solidFill>
                        </a:rPr>
                        <a:t>2</a:t>
                      </a:r>
                      <a:endParaRPr b="1" baseline="30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hMerge="1"/>
              </a:tr>
              <a:tr h="3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PrimaryPropertyType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0.077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0.056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LargestPropertyUseType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0.060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0.067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SecondLargestPropertyUseType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0.042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0.019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BuildingType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0.023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0.013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YearBuilt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0.023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0.007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23596" y="12113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Corrélations et associations</a:t>
            </a:r>
            <a:endParaRPr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Intéressant d’envisager une PCA sur les variables quantitatives corrélées aux cibles, et très corrélées entre elles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ANOVA → mise à l’écart des v. catégorielles non associées, ou dont l’effet est très faible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ENERGYSTARScore très peu corrélée aux cibles et aux autres variables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TotalGHGEmissions et SiteEnergyUse très corrélées entre elles, SiteEnergyUSe plus corrélée aux autres variables que TotalGHGEmissions: modèle séquentiel vs modèle non-séquentiel</a:t>
            </a:r>
            <a:endParaRPr sz="1600"/>
          </a:p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C_P4">
  <a:themeElements>
    <a:clrScheme name="Swiss">
      <a:dk1>
        <a:srgbClr val="1155CC"/>
      </a:dk1>
      <a:lt1>
        <a:srgbClr val="FFFFFF"/>
      </a:lt1>
      <a:dk2>
        <a:srgbClr val="000000"/>
      </a:dk2>
      <a:lt2>
        <a:srgbClr val="757575"/>
      </a:lt2>
      <a:accent1>
        <a:srgbClr val="1155CC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