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5B3E72-7AEE-4289-B409-1740E67FE7FF}">
  <a:tblStyle styleId="{C25B3E72-7AEE-4289-B409-1740E67FE7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6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5.xml"/><Relationship Id="rId43" Type="http://schemas.openxmlformats.org/officeDocument/2006/relationships/font" Target="fonts/Raleway-italic.fntdata"/><Relationship Id="rId24" Type="http://schemas.openxmlformats.org/officeDocument/2006/relationships/slide" Target="slides/slide18.xml"/><Relationship Id="rId46" Type="http://schemas.openxmlformats.org/officeDocument/2006/relationships/font" Target="fonts/Lato-bold.fntdata"/><Relationship Id="rId23" Type="http://schemas.openxmlformats.org/officeDocument/2006/relationships/slide" Target="slides/slide17.xml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Lato-boldItalic.fntdata"/><Relationship Id="rId25" Type="http://schemas.openxmlformats.org/officeDocument/2006/relationships/slide" Target="slides/slide19.xml"/><Relationship Id="rId47" Type="http://schemas.openxmlformats.org/officeDocument/2006/relationships/font" Target="fonts/La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f0cf0c17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f0cf0c17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f0cf0c17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f0cf0c17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0a58728b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0a58728b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f0cf0c17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f0cf0c17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f0cf0c17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f0cf0c17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f0cf0c17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f0cf0c17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0a58728b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0a58728b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0a58728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0a58728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f0cf0c17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f0cf0c17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0a58728b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0a58728b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0a58728b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0a58728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f0cf0c17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f0cf0c17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0a58728b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0a58728b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0a58728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0a58728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0a58728b1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0a58728b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0a58728b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0a58728b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f0cf0c17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f0cf0c17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0a58728b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0a58728b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0a58728b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0a58728b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0a58728b1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0a58728b1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0a58728b1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0a58728b1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f0cf0c17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f0cf0c17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f0cf0c17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f0cf0c17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f0cf0c17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f0cf0c17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0a58728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0a58728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0a58728b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0a58728b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0a58728b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0a58728b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0a58728b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0a58728b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f0cf0c17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f0cf0c17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f0cf0c17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f0cf0c17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f0cf0c17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f0cf0c17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0a58728b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0a58728b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f0cf0c17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f0cf0c17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f0cf0c17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f0cf0c17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25196" y="13716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25200" y="1371650"/>
            <a:ext cx="3898800" cy="3002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503101" y="1371650"/>
            <a:ext cx="4218900" cy="3002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2506325" y="4723475"/>
            <a:ext cx="62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38;p5"/>
          <p:cNvSpPr txBox="1"/>
          <p:nvPr>
            <p:ph idx="3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25200" y="1371650"/>
            <a:ext cx="41469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CCCCCC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anticipez la consommation électrique de bâtiments</a:t>
            </a:r>
            <a:endParaRPr/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Soutenance Olivier Legrand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Parcours Data Scientist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P4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engineering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25200" y="1091375"/>
            <a:ext cx="82968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</a:t>
            </a:r>
            <a:r>
              <a:rPr lang="fr"/>
              <a:t>rès grande dispersion et non-gaussianité des données: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log10 sur les cibles TotalGHGEmissions et SiteEnergyUse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standardisation des prédicteurs (sur jeu d’entraînement seulement)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076" y="2136449"/>
            <a:ext cx="4903450" cy="23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520" y="2136450"/>
            <a:ext cx="1961304" cy="235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250" y="2136453"/>
            <a:ext cx="1961301" cy="2353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4075525" y="3253050"/>
            <a:ext cx="518700" cy="22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engineering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25200" y="1091375"/>
            <a:ext cx="82968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Très grande dispersion et non-gaussianité des données: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log10 sur les cibles TotalGHGEmissions et SiteEnergyUse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standardisation des prédicteurs (sur jeu d’entraînement seulement)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PCA sur le groupe de variables ‘GFA’ très corrélées entre elles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Création des variables Energy_ratio, NaturalGas_ratio, Steam_ratio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One-hot encoding des variables catégorielles, puis réduction du nombre de modalités: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 par groupements basés sur des seuils de population et/ou règles métiers et/ou des considérations portant sur les dépendances entre les cibles et les diverses modalités.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YearBuilt groupé en deux catégories: avant 1980, après 1980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des modèles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25200" y="1102175"/>
            <a:ext cx="82968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/>
              <a:t>Modèle: pipeline de prétraitement + estimateur.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Pipeline de prétraitement: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Standardisation des variables et PCA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one-hot encoding des variables catégorielles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optionnel: Transformation des features pour la régression polynomiale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Estimateurs: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Régression Linéaire,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KNN,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Lasso pour réduire la complexité du modèle polynomial,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RandomForest pour réduire la complexité et prédire.</a:t>
            </a:r>
            <a:endParaRPr/>
          </a:p>
        </p:txBody>
      </p:sp>
      <p:sp>
        <p:nvSpPr>
          <p:cNvPr id="169" name="Google Shape;169;p25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Baseline: régression linéaire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425196" y="13716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Jeu de données: On écarte ‘DataYear’ (SEU) ou ‘DataYear’ et ThirdLargestPropertyUseType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Pipeline: Standardisation, PCA, One-hot encoding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Méthode: validation croisée 5 folds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Baseline: régression linéaire</a:t>
            </a:r>
            <a:endParaRPr/>
          </a:p>
        </p:txBody>
      </p:sp>
      <p:sp>
        <p:nvSpPr>
          <p:cNvPr id="182" name="Google Shape;182;p27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27"/>
          <p:cNvGraphicFramePr/>
          <p:nvPr/>
        </p:nvGraphicFramePr>
        <p:xfrm>
          <a:off x="351550" y="157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{C25B3E72-7AEE-4289-B409-1740E67FE7FF}</a:tableStyleId>
              </a:tblPr>
              <a:tblGrid>
                <a:gridCol w="2746000"/>
                <a:gridCol w="2746000"/>
                <a:gridCol w="3126300"/>
              </a:tblGrid>
              <a:tr h="644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SiteEnergyUse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TotalGHGEmissions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5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R2 (entraînement)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0.59 +/- 0.01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0.65 +/- 0.1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R2 (test)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0.56 +/- 0.04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0.62 +/- 0.04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27"/>
          <p:cNvSpPr txBox="1"/>
          <p:nvPr/>
        </p:nvSpPr>
        <p:spPr>
          <a:xfrm>
            <a:off x="224600" y="3562725"/>
            <a:ext cx="8872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Le modèle semble stable, mais le score indique un possible sous-apprentissage. Régression polynomiale pour prendre en compte les interactions entre variables.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425196" y="13716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Principaux prédicteurs: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Baseline: régression linéaire</a:t>
            </a:r>
            <a:endParaRPr/>
          </a:p>
        </p:txBody>
      </p:sp>
      <p:sp>
        <p:nvSpPr>
          <p:cNvPr id="191" name="Google Shape;191;p28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225" y="7620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polynomiale avec lasso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425196" y="13716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Jeu de données: </a:t>
            </a:r>
            <a:r>
              <a:rPr lang="fr" sz="1600"/>
              <a:t>On écarte ‘DataYear’, ‘ThirdLargestPropertyUseType’, ‘BuildingType’  car risque de surapprentissage.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Modèle exploré seulement sur la cible SiteEnergyUse.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Pipeline: </a:t>
            </a:r>
            <a:r>
              <a:rPr lang="fr" sz="1600"/>
              <a:t>Standardisation, PCA, One-hot encoding, PolynomialFeatures de degré 2, Lasso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Méthode: GridSearch (5 folds) sur le set d’entraînement pour l’évaluation de alpha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polynomiale avec lasso</a:t>
            </a:r>
            <a:endParaRPr/>
          </a:p>
        </p:txBody>
      </p:sp>
      <p:sp>
        <p:nvSpPr>
          <p:cNvPr id="205" name="Google Shape;205;p30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1191650" y="1229650"/>
            <a:ext cx="1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SiteEnergyUSe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6068450" y="1229650"/>
            <a:ext cx="1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TotalGHGEmissions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01250"/>
            <a:ext cx="4011064" cy="320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864" y="1401250"/>
            <a:ext cx="4011064" cy="320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polynomiale avec lasso</a:t>
            </a:r>
            <a:endParaRPr/>
          </a:p>
        </p:txBody>
      </p:sp>
      <p:sp>
        <p:nvSpPr>
          <p:cNvPr id="215" name="Google Shape;215;p31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" name="Google Shape;216;p31"/>
          <p:cNvGraphicFramePr/>
          <p:nvPr/>
        </p:nvGraphicFramePr>
        <p:xfrm>
          <a:off x="17970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{C25B3E72-7AEE-4289-B409-1740E67FE7FF}</a:tableStyleId>
              </a:tblPr>
              <a:tblGrid>
                <a:gridCol w="2746000"/>
                <a:gridCol w="2746000"/>
                <a:gridCol w="31263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SiteEnergyUse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TotalGHGEmissions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alpha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0.00717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0.00717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R2 (entraînement)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0.65 +/- 0.01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0.730 +/- 0.002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6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R2 (test)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0.59 +/- 0.03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0.705 +/-  0.012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31"/>
          <p:cNvSpPr txBox="1"/>
          <p:nvPr/>
        </p:nvSpPr>
        <p:spPr>
          <a:xfrm>
            <a:off x="224600" y="3715125"/>
            <a:ext cx="8872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Amélioration par rapport à la régression linéaire. Toujours en sous-apprentissage. Pour aller plus loin: knn, randomforest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425200" y="1026550"/>
            <a:ext cx="82968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Prédiction de la consommation totale d’énergie et d’émissions de GES à partir des caractéristiques de bâtiments: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Ground floor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number of buildings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building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Largest property use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etc.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Evaluation de l’ENERGYSTARScore comme prédicteur des émissions de 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On cherchera à évaluer si ce prédicteur est fortement associé aux émissions de 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On cherchera à évaluer l’impact de cet indicateur dans la qualité des prédictions.</a:t>
            </a:r>
            <a:endParaRPr/>
          </a:p>
        </p:txBody>
      </p:sp>
      <p:sp>
        <p:nvSpPr>
          <p:cNvPr id="85" name="Google Shape;85;p14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polynomiale avec lasso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425198" y="1371650"/>
            <a:ext cx="344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Principaux prédicteurs: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→ Prise en compte des interactions.</a:t>
            </a:r>
            <a:endParaRPr/>
          </a:p>
        </p:txBody>
      </p:sp>
      <p:sp>
        <p:nvSpPr>
          <p:cNvPr id="224" name="Google Shape;224;p32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951" y="424750"/>
            <a:ext cx="4566574" cy="456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k-NearestNeighbors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425196" y="13716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Jeu de données: </a:t>
            </a:r>
            <a:r>
              <a:rPr lang="fr"/>
              <a:t>On écarte ‘DataYear’, ‘ThirdLargestPropertyUseType’, ‘BuildingType’  (SEU), et ‘DataYear’, ‘ThirdLargestPropertyUseType’, ‘YearBuilt’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Pipeline: </a:t>
            </a:r>
            <a:r>
              <a:rPr lang="fr"/>
              <a:t>Standardisation, PCA, One-hot encoding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fr"/>
              <a:t>Méthode: GridSearch pour la détermination du nombre optimal de p.p. voisins</a:t>
            </a:r>
            <a:endParaRPr/>
          </a:p>
        </p:txBody>
      </p:sp>
      <p:sp>
        <p:nvSpPr>
          <p:cNvPr id="232" name="Google Shape;232;p33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k-NearestNeighbors</a:t>
            </a:r>
            <a:endParaRPr/>
          </a:p>
        </p:txBody>
      </p:sp>
      <p:sp>
        <p:nvSpPr>
          <p:cNvPr id="238" name="Google Shape;238;p34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20" y="1442963"/>
            <a:ext cx="3712549" cy="30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320" y="1451013"/>
            <a:ext cx="3712549" cy="30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/>
        </p:nvSpPr>
        <p:spPr>
          <a:xfrm>
            <a:off x="1191650" y="1229650"/>
            <a:ext cx="1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SiteEnergyUSe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6068450" y="1229650"/>
            <a:ext cx="1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TotalGHGEmissions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k-NearestNeighbors</a:t>
            </a:r>
            <a:endParaRPr/>
          </a:p>
        </p:txBody>
      </p:sp>
      <p:sp>
        <p:nvSpPr>
          <p:cNvPr id="248" name="Google Shape;248;p35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9" name="Google Shape;249;p35"/>
          <p:cNvGraphicFramePr/>
          <p:nvPr/>
        </p:nvGraphicFramePr>
        <p:xfrm>
          <a:off x="354300" y="13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{C25B3E72-7AEE-4289-B409-1740E67FE7FF}</a:tableStyleId>
              </a:tblPr>
              <a:tblGrid>
                <a:gridCol w="2746000"/>
                <a:gridCol w="2746000"/>
                <a:gridCol w="31263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SiteEnergyUse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TotalGHGEmissions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n_neighbors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 R2 (entraînement)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0.783 +/- 0.002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0.816 +/- 0.004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6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 R2 (test)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0.675 +/- 0.02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0.724 +/- 0.018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Réduction de la complexité avec RandomForest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425196" y="13716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Jeu de données: Même jeu de données que pour la régression linéaire simple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Pipeline: </a:t>
            </a:r>
            <a:r>
              <a:rPr lang="fr" sz="1600"/>
              <a:t>Standardisation, PCA, One-hot encoding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Méthode: GridSearch pour déterminer les valeurs optimales de max_features, max_depth et n_estimators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fr" sz="1600"/>
              <a:t>+ On utilise deux méthodes (feature permutation et feature importance) pour évaluer l’importance des différents prédicteurs et créer un modèle plus simple.</a:t>
            </a:r>
            <a:endParaRPr sz="1600"/>
          </a:p>
        </p:txBody>
      </p:sp>
      <p:sp>
        <p:nvSpPr>
          <p:cNvPr id="256" name="Google Shape;256;p36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Réduction de la complexité avec RandomForest</a:t>
            </a:r>
            <a:endParaRPr/>
          </a:p>
        </p:txBody>
      </p:sp>
      <p:sp>
        <p:nvSpPr>
          <p:cNvPr id="262" name="Google Shape;262;p37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3" name="Google Shape;263;p37"/>
          <p:cNvGraphicFramePr/>
          <p:nvPr/>
        </p:nvGraphicFramePr>
        <p:xfrm>
          <a:off x="349000" y="126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{C25B3E72-7AEE-4289-B409-1740E67FE7FF}</a:tableStyleId>
              </a:tblPr>
              <a:tblGrid>
                <a:gridCol w="2746000"/>
                <a:gridCol w="2746000"/>
                <a:gridCol w="31263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SiteEnergyUse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TotalGHGEmissions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n_estimators, max_depth, max_features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500, ‘None’, ‘sqrt’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500, ‘None’, ‘auto’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 R2 (entraînement)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0.971 +/- 0.000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</a:rPr>
                        <a:t>0.975 +/- 0.001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6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 R2 (test)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0.790 +/- 0.023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0.816 +/- 0.027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Réduction de la complexité avec RandomForest</a:t>
            </a:r>
            <a:endParaRPr/>
          </a:p>
        </p:txBody>
      </p:sp>
      <p:sp>
        <p:nvSpPr>
          <p:cNvPr id="269" name="Google Shape;269;p38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975" y="1338050"/>
            <a:ext cx="6630374" cy="331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/>
        </p:nvSpPr>
        <p:spPr>
          <a:xfrm>
            <a:off x="0" y="1590725"/>
            <a:ext cx="261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x0: BuildingType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x1: PrimaryPropertyType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x2: LargestPropertyUseType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x3: SecondLargestPropertyUseType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Réduction de la complexité avec RandomForest</a:t>
            </a:r>
            <a:endParaRPr/>
          </a:p>
        </p:txBody>
      </p:sp>
      <p:sp>
        <p:nvSpPr>
          <p:cNvPr id="277" name="Google Shape;277;p39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425196" y="13716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Sélection des variables dont l’importance ≥ 3%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Variables sélectionnées: 'Electricity_ratio' → 'x3_group_1' (8 variables sur 21)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Score (GHGEmissions): 0.84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→ perte de performance maîtrisée avec la sélection.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De plus: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→ moindre temps de calcul</a:t>
            </a:r>
            <a:endParaRPr sz="16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/>
              <a:t>→ amélioration de l’interprétabilité.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Pertinence d’ENERGYSTARScore pour la prédiction de TotalGHGEmissions</a:t>
            </a:r>
            <a:endParaRPr/>
          </a:p>
        </p:txBody>
      </p:sp>
      <p:sp>
        <p:nvSpPr>
          <p:cNvPr id="284" name="Google Shape;284;p40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725" y="1350325"/>
            <a:ext cx="4043326" cy="269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50" y="1350325"/>
            <a:ext cx="4043327" cy="269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final</a:t>
            </a:r>
            <a:endParaRPr/>
          </a:p>
        </p:txBody>
      </p:sp>
      <p:sp>
        <p:nvSpPr>
          <p:cNvPr id="292" name="Google Shape;292;p4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25196" y="13716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Jeu de données: Seattle energy benchmarking, pour les années 2015 et 2016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Identification des cibles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Emissions GES: TotalGHGEmissions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Consommation d’énergie totale: SiteEnergyUse</a:t>
            </a:r>
            <a:endParaRPr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Interprétation</a:t>
            </a:r>
            <a:endParaRPr/>
          </a:p>
        </p:txBody>
      </p:sp>
      <p:sp>
        <p:nvSpPr>
          <p:cNvPr id="92" name="Google Shape;92;p15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des modèles</a:t>
            </a:r>
            <a:endParaRPr/>
          </a:p>
        </p:txBody>
      </p:sp>
      <p:sp>
        <p:nvSpPr>
          <p:cNvPr id="299" name="Google Shape;299;p42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5" y="1160123"/>
            <a:ext cx="4505523" cy="3002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323" y="1211350"/>
            <a:ext cx="4428677" cy="295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final</a:t>
            </a:r>
            <a:endParaRPr/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425196" y="13716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Sélection des inputs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PCA, normalisation, Onehot encoding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Prédiction de SiteEnergyUse avec RandomForest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Deux modèles: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Prédiction de TotalGHGEmissions avec Random Forest, à partir des prédictions de SiteEnergyUse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Prédictions de SiteEnergyUse et TotalGHGEmissions en parallèle</a:t>
            </a:r>
            <a:endParaRPr/>
          </a:p>
        </p:txBody>
      </p:sp>
      <p:sp>
        <p:nvSpPr>
          <p:cNvPr id="308" name="Google Shape;308;p43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</a:t>
            </a:r>
            <a:r>
              <a:rPr lang="fr"/>
              <a:t> Modèle séquentiel</a:t>
            </a:r>
            <a:endParaRPr/>
          </a:p>
        </p:txBody>
      </p:sp>
      <p:sp>
        <p:nvSpPr>
          <p:cNvPr id="314" name="Google Shape;314;p44"/>
          <p:cNvSpPr txBox="1"/>
          <p:nvPr>
            <p:ph idx="1" type="body"/>
          </p:nvPr>
        </p:nvSpPr>
        <p:spPr>
          <a:xfrm>
            <a:off x="425196" y="13716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Sélection des inputs: jeu de données complet (pas de sélection des features)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PCA, normalisation, One-hot encoding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Prédiction de SiteEnergyUse avec RandomForest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scoring sur train/test = 80/20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prédictions sur train1/test1 = 50/50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Prédiction de TotalGHGEmissions avec Random Forest, à partir des prédictions de SiteEnergyUse (train2/test2: 80/20 *(test1))</a:t>
            </a:r>
            <a:endParaRPr sz="1600"/>
          </a:p>
        </p:txBody>
      </p:sp>
      <p:sp>
        <p:nvSpPr>
          <p:cNvPr id="315" name="Google Shape;315;p44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</a:t>
            </a:r>
            <a:r>
              <a:rPr lang="fr"/>
              <a:t> Modèle non séquentiel</a:t>
            </a:r>
            <a:endParaRPr/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425196" y="1371650"/>
            <a:ext cx="829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Sélection des inputs:  jeux de données complets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PCA, normalisation, On-ehot encoding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Réduction de la complexité avec SelectFromModel et RandomForest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Prédiction de SiteEnergyUse avec RandomForest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fr" sz="1600"/>
              <a:t>Prédiction de TotalGHGEmissions avec Random Forest</a:t>
            </a:r>
            <a:endParaRPr sz="1600"/>
          </a:p>
        </p:txBody>
      </p:sp>
      <p:sp>
        <p:nvSpPr>
          <p:cNvPr id="322" name="Google Shape;322;p45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Réduction de la complexité avec RandomForest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8" name="Google Shape;328;p46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9" name="Google Shape;329;p46"/>
          <p:cNvGraphicFramePr/>
          <p:nvPr/>
        </p:nvGraphicFramePr>
        <p:xfrm>
          <a:off x="699450" y="15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{C25B3E72-7AEE-4289-B409-1740E67FE7FF}</a:tableStyleId>
              </a:tblPr>
              <a:tblGrid>
                <a:gridCol w="2082475"/>
                <a:gridCol w="2082475"/>
                <a:gridCol w="2370875"/>
              </a:tblGrid>
              <a:tr h="513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SiteEnergyUse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TotalGHGEmissions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Modèle séquentiel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0.83 +/- 0.09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0.84 +/- 0.02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Modèle non-séquentiel</a:t>
                      </a:r>
                      <a:endParaRPr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0.83 +/- 0.01</a:t>
                      </a:r>
                      <a:endParaRPr b="1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C4587"/>
                          </a:solidFill>
                        </a:rPr>
                        <a:t>0.83 +/- 0.02</a:t>
                      </a:r>
                      <a:endParaRPr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330" name="Google Shape;330;p46"/>
          <p:cNvSpPr txBox="1"/>
          <p:nvPr/>
        </p:nvSpPr>
        <p:spPr>
          <a:xfrm>
            <a:off x="611225" y="3672525"/>
            <a:ext cx="707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→ Résultats très similaires. Modèle non-séquentiel plus stable, performances sur chaque variable indépendantes.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Pistes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25200" y="1089650"/>
            <a:ext cx="8296800" cy="3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Plusieurs problématiques associées au jeu de données: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potentielle fuite de données → On s’ empêchera d’utiliser toutes les variables “dérivées” (Intensity).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pas de données issues des relevés annuels, mais possibilité d’utiliser les nature et proportion d’énergie utilisées → on devra créer de nouvelles variables, mais ne pas utiliser Electricity, NaturalGas, SteamUse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Comment les variables liées au permis d’exploitation commerciale sont-elles associées aux grandeurs cibles? Type et importance des corrélations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Exploiter également les associations entre les variables catégorielles et les variables cibles.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Envisager d’utiliser une prédiction sur une des cibles pour prédire l’autre.</a:t>
            </a:r>
            <a:endParaRPr/>
          </a:p>
        </p:txBody>
      </p:sp>
      <p:sp>
        <p:nvSpPr>
          <p:cNvPr id="99" name="Google Shape;99;p16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</a:t>
            </a:r>
            <a:endParaRPr/>
          </a:p>
        </p:txBody>
      </p:sp>
      <p:sp>
        <p:nvSpPr>
          <p:cNvPr id="105" name="Google Shape;10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25200" y="1371650"/>
            <a:ext cx="8296800" cy="3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/>
              <a:t>Fusion des deux tables: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Transformation de la colonne Location en 6 colonnes: Address, ZipCode, Latitude, Longitude, State, City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/>
              <a:t>Sélection des colonnes pertinentes: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Variables du permis d’exploitation: GFA (PropertyGFAs, LargestPropertyUseTypeGFAs) NumberofFloors/Building, PrimaryPropertyType, LargestPropertyType (and Second-, Third-), DataYear, YearBuilt + Electricity, NaturalGas, Steam, OtherFuelUse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/>
              <a:t>Traitement des valeurs manquantes: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SecondLargestPropertyUseType: on remplace par “None”, car l’absence de valeur est cohérente, mais la présence de NaN peut empêcher certains traitements numériques.  Idem pour ThirdLargest</a:t>
            </a:r>
            <a:r>
              <a:rPr lang="fr"/>
              <a:t>PropertyUseType</a:t>
            </a:r>
            <a:r>
              <a:rPr lang="fr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Pour les variables quantitatives, on supprime les lignes incomplètement renseignées - sauf pour ENERGYSTARScore: trop de valeurs manquantes. </a:t>
            </a:r>
            <a:endParaRPr/>
          </a:p>
        </p:txBody>
      </p:sp>
      <p:sp>
        <p:nvSpPr>
          <p:cNvPr id="111" name="Google Shape;111;p18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</a:t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43725" y="1070550"/>
            <a:ext cx="4328400" cy="3409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75"/>
              <a:t>Distribution des variables quantitatives</a:t>
            </a:r>
            <a:endParaRPr sz="1775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Non-gaussiennes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Grandes dispersions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Grandes différences d’échelles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/>
              <a:t>Corrélations importantes pour certains groupes de variables: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98% pour PropertyGFATotal, PropertyGFABuilding(s)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97% pour PropertyGFATotal, LargestPropertyUseTypeGFA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78% pour PropertyGFATotal, SecondLargestPropertyUseTypeGFA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94% pour Electricity et SiteEnergyUse, -92% pour Electricity et NaturalGas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89 % pour SiteEnergyUse et TotalGHGEmissions</a:t>
            </a:r>
            <a:endParaRPr sz="1200"/>
          </a:p>
        </p:txBody>
      </p:sp>
      <p:sp>
        <p:nvSpPr>
          <p:cNvPr id="119" name="Google Shape;119;p19"/>
          <p:cNvSpPr txBox="1"/>
          <p:nvPr>
            <p:ph idx="3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775" y="2942578"/>
            <a:ext cx="2305998" cy="153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8300" y="2942576"/>
            <a:ext cx="2305998" cy="153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8302" y="1104148"/>
            <a:ext cx="2305998" cy="153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1775" y="1104148"/>
            <a:ext cx="2305998" cy="153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</a:t>
            </a:r>
            <a:endParaRPr/>
          </a:p>
        </p:txBody>
      </p:sp>
      <p:sp>
        <p:nvSpPr>
          <p:cNvPr id="129" name="Google Shape;129;p20"/>
          <p:cNvSpPr txBox="1"/>
          <p:nvPr>
            <p:ph idx="4294967295" type="body"/>
          </p:nvPr>
        </p:nvSpPr>
        <p:spPr>
          <a:xfrm>
            <a:off x="425200" y="1015175"/>
            <a:ext cx="82968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des v</a:t>
            </a:r>
            <a:r>
              <a:rPr lang="fr"/>
              <a:t>ariables catégorielles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Grand nombre de modalités pour chaque variable (DataYear: 2 modalités, mais LargestPropertyUseType:53 et YearBuilt: 112 par exemple)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Grand nombre de modalités presque vides: source potentielle de bruit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fr" sz="1400"/>
              <a:t>Corrélations: ANOVA</a:t>
            </a:r>
            <a:endParaRPr sz="1400"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756000" y="2326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{C25B3E72-7AEE-4289-B409-1740E67FE7FF}</a:tableStyleId>
              </a:tblPr>
              <a:tblGrid>
                <a:gridCol w="3443450"/>
                <a:gridCol w="1651025"/>
                <a:gridCol w="2002150"/>
              </a:tblGrid>
              <a:tr h="35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η</a:t>
                      </a:r>
                      <a:r>
                        <a:rPr b="1" baseline="30000" lang="fr">
                          <a:solidFill>
                            <a:schemeClr val="lt1"/>
                          </a:solidFill>
                        </a:rPr>
                        <a:t>2</a:t>
                      </a:r>
                      <a:endParaRPr b="1" baseline="30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 hMerge="1"/>
              </a:tr>
              <a:tr h="35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SiteEnergyUse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TotalGHGEmissions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PrimaryPropertyType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0.077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0.056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LargestPropertyUseType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0.060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0.067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SecondLargestPropertyUseType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0.042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0.019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BuildingType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0.023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0.013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2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YearBuilt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0.023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1C4587"/>
                          </a:solidFill>
                        </a:rPr>
                        <a:t>0.007</a:t>
                      </a:r>
                      <a:endParaRPr b="1" sz="12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25200" y="575950"/>
            <a:ext cx="82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25200" y="1091375"/>
            <a:ext cx="82968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Corrélations et associations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Intéressant d’envisager une PCA sur les variables quantitatives corrélées aux cibles, et très corrélées entre elles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ANOVA → mise à l’écart des v. catégorielles non associées, ou dont l’effet est très faible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ENERGYSTARScore très peu corrélée aux cibles et aux autres variables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TotalGHGEmissions et SiteEnergyUse très corrélées entre elles, SiteEnergyUSe plus corrélée aux autres variables que TotalGHGEmissions: modèle séquentiel vs modèle non-séquentiel</a:t>
            </a:r>
            <a:endParaRPr/>
          </a:p>
        </p:txBody>
      </p:sp>
      <p:sp>
        <p:nvSpPr>
          <p:cNvPr id="137" name="Google Shape;137;p21"/>
          <p:cNvSpPr txBox="1"/>
          <p:nvPr>
            <p:ph idx="2" type="title"/>
          </p:nvPr>
        </p:nvSpPr>
        <p:spPr>
          <a:xfrm>
            <a:off x="2478800" y="41325"/>
            <a:ext cx="6244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C_P4">
  <a:themeElements>
    <a:clrScheme name="Swiss">
      <a:dk1>
        <a:srgbClr val="1155CC"/>
      </a:dk1>
      <a:lt1>
        <a:srgbClr val="FFFFFF"/>
      </a:lt1>
      <a:dk2>
        <a:srgbClr val="000000"/>
      </a:dk2>
      <a:lt2>
        <a:srgbClr val="757575"/>
      </a:lt2>
      <a:accent1>
        <a:srgbClr val="1155CC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