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aleway"/>
      <p:regular r:id="rId48"/>
      <p:bold r:id="rId49"/>
      <p:italic r:id="rId50"/>
      <p:boldItalic r:id="rId51"/>
    </p:embeddedFont>
    <p:embeddedFont>
      <p:font typeface="Roboto"/>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7A7C21-64C1-434D-B828-A21053236277}">
  <a:tblStyle styleId="{587A7C21-64C1-434D-B828-A210532362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slide" Target="slides/slide41.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0cf0c17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0cf0c17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Durant cette présentation, je vais montrer le travail effectué à partir de données issues de la banque de données de la ville de Seattle pour prédire la consommation et les émissions de gaz à effet de serre de bâtiments.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4ec32962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4ec32962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s’appuyant sur ces constatations, on décide de réaliser les traitements suivants:</a:t>
            </a:r>
            <a:endParaRPr/>
          </a:p>
          <a:p>
            <a:pPr indent="-298450" lvl="0" marL="457200" rtl="0" algn="l">
              <a:spcBef>
                <a:spcPts val="0"/>
              </a:spcBef>
              <a:spcAft>
                <a:spcPts val="0"/>
              </a:spcAft>
              <a:buSzPts val="1100"/>
              <a:buChar char="-"/>
            </a:pPr>
            <a:r>
              <a:rPr lang="fr"/>
              <a:t>log10 sur les cibles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ec32962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ec3296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En s’appuyant sur ces constatations, on décide de réaliser les traitements suivants:</a:t>
            </a:r>
            <a:endParaRPr>
              <a:solidFill>
                <a:schemeClr val="dk1"/>
              </a:solidFill>
            </a:endParaRPr>
          </a:p>
          <a:p>
            <a:pPr indent="-298450" lvl="0" marL="457200" rtl="0" algn="l">
              <a:spcBef>
                <a:spcPts val="0"/>
              </a:spcBef>
              <a:spcAft>
                <a:spcPts val="0"/>
              </a:spcAft>
              <a:buClr>
                <a:schemeClr val="dk1"/>
              </a:buClr>
              <a:buSzPts val="1100"/>
              <a:buChar char="-"/>
            </a:pPr>
            <a:r>
              <a:rPr lang="fr">
                <a:solidFill>
                  <a:schemeClr val="dk1"/>
                </a:solidFill>
              </a:rPr>
              <a:t>log10 sur les cibles</a:t>
            </a:r>
            <a:endParaRPr>
              <a:solidFill>
                <a:schemeClr val="dk1"/>
              </a:solidFill>
            </a:endParaRPr>
          </a:p>
          <a:p>
            <a:pPr indent="-298450" lvl="0" marL="457200" rtl="0" algn="l">
              <a:spcBef>
                <a:spcPts val="0"/>
              </a:spcBef>
              <a:spcAft>
                <a:spcPts val="0"/>
              </a:spcAft>
              <a:buClr>
                <a:schemeClr val="dk1"/>
              </a:buClr>
              <a:buSzPts val="1100"/>
              <a:buChar char="-"/>
            </a:pPr>
            <a:r>
              <a:rPr lang="fr"/>
              <a:t>Création des variables renseignant sur la nature et proportion des sources d’énergie utilisées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ec32962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4ec32962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rgbClr val="1155CC"/>
                </a:solidFill>
              </a:rPr>
              <a:t>En s’appuyant sur ces constatations, on décide de réaliser les traitements suivants:</a:t>
            </a:r>
            <a:endParaRPr>
              <a:solidFill>
                <a:srgbClr val="1155CC"/>
              </a:solidFill>
            </a:endParaRPr>
          </a:p>
          <a:p>
            <a:pPr indent="-298450" lvl="0" marL="457200" rtl="0" algn="l">
              <a:spcBef>
                <a:spcPts val="0"/>
              </a:spcBef>
              <a:spcAft>
                <a:spcPts val="0"/>
              </a:spcAft>
              <a:buClr>
                <a:srgbClr val="1155CC"/>
              </a:buClr>
              <a:buSzPts val="1100"/>
              <a:buChar char="-"/>
            </a:pPr>
            <a:r>
              <a:rPr lang="fr">
                <a:solidFill>
                  <a:srgbClr val="1155CC"/>
                </a:solidFill>
              </a:rPr>
              <a:t>log10 sur les cibles</a:t>
            </a:r>
            <a:endParaRPr>
              <a:solidFill>
                <a:srgbClr val="1155CC"/>
              </a:solidFill>
            </a:endParaRPr>
          </a:p>
          <a:p>
            <a:pPr indent="-298450" lvl="0" marL="457200" rtl="0" algn="l">
              <a:spcBef>
                <a:spcPts val="0"/>
              </a:spcBef>
              <a:spcAft>
                <a:spcPts val="0"/>
              </a:spcAft>
              <a:buClr>
                <a:srgbClr val="1155CC"/>
              </a:buClr>
              <a:buSzPts val="1100"/>
              <a:buChar char="-"/>
            </a:pPr>
            <a:r>
              <a:rPr lang="fr">
                <a:solidFill>
                  <a:schemeClr val="dk1"/>
                </a:solidFill>
              </a:rPr>
              <a:t>Création des variables renseignant sur la nature et proportion des sources d’énergie utilisées</a:t>
            </a:r>
            <a:endParaRPr>
              <a:solidFill>
                <a:schemeClr val="dk1"/>
              </a:solidFill>
            </a:endParaRPr>
          </a:p>
          <a:p>
            <a:pPr indent="-298450" lvl="0" marL="457200" rtl="0" algn="l">
              <a:spcBef>
                <a:spcPts val="0"/>
              </a:spcBef>
              <a:spcAft>
                <a:spcPts val="0"/>
              </a:spcAft>
              <a:buClr>
                <a:schemeClr val="dk1"/>
              </a:buClr>
              <a:buSzPts val="1100"/>
              <a:buChar char="-"/>
            </a:pPr>
            <a:r>
              <a:rPr lang="fr">
                <a:solidFill>
                  <a:schemeClr val="dk1"/>
                </a:solidFill>
              </a:rPr>
              <a:t>ACP sur les v. quantitatives continues très corrélées entre elles (variable renseignant sur les surfaces d’utilisation)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4ec32962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4ec32962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les variables catégorielles, on:</a:t>
            </a:r>
            <a:endParaRPr/>
          </a:p>
          <a:p>
            <a:pPr indent="-298450" lvl="0" marL="457200" rtl="0" algn="l">
              <a:spcBef>
                <a:spcPts val="0"/>
              </a:spcBef>
              <a:spcAft>
                <a:spcPts val="0"/>
              </a:spcAft>
              <a:buSzPts val="1100"/>
              <a:buChar char="-"/>
            </a:pPr>
            <a:r>
              <a:rPr lang="fr"/>
              <a:t>on réduit drastiquement le nombre de modalités en imposant que toutes les modalités comprenant moins de 1% de jeu de données total soient fusionnées</a:t>
            </a:r>
            <a:endParaRPr/>
          </a:p>
          <a:p>
            <a:pPr indent="-298450" lvl="0" marL="457200" rtl="0" algn="l">
              <a:spcBef>
                <a:spcPts val="0"/>
              </a:spcBef>
              <a:spcAft>
                <a:spcPts val="0"/>
              </a:spcAft>
              <a:buSzPts val="1100"/>
              <a:buChar char="-"/>
            </a:pPr>
            <a:r>
              <a:rPr lang="fr"/>
              <a:t>On fusionne les catégories restantes lorsque deux catégories ont par exemple, des moyennes et medianes semblables</a:t>
            </a:r>
            <a:endParaRPr/>
          </a:p>
          <a:p>
            <a:pPr indent="-298450" lvl="0" marL="457200" rtl="0" algn="l">
              <a:spcBef>
                <a:spcPts val="0"/>
              </a:spcBef>
              <a:spcAft>
                <a:spcPts val="0"/>
              </a:spcAft>
              <a:buSzPts val="1100"/>
              <a:buChar char="-"/>
            </a:pPr>
            <a:r>
              <a:rPr lang="fr"/>
              <a:t>Dans le cas de YearBuilt, on regroupe toutes les modalités en deux modalités: avant 1980 et après 1980</a:t>
            </a:r>
            <a:endParaRPr/>
          </a:p>
          <a:p>
            <a:pPr indent="-298450" lvl="0" marL="457200" rtl="0" algn="l">
              <a:spcBef>
                <a:spcPts val="0"/>
              </a:spcBef>
              <a:spcAft>
                <a:spcPts val="0"/>
              </a:spcAft>
              <a:buSzPts val="1100"/>
              <a:buChar char="-"/>
            </a:pPr>
            <a:r>
              <a:rPr lang="fr"/>
              <a:t>On realisé un encodage one-hot sur le jeu de données ainsi transformé</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4ec32962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4ec32962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finir, on précise que certaines de ces transformations sont réalisées en amont, d’autre sont intégrées au pipeline - c’est le cas par exemple, lorsque la transformation dépend de coefficients ‘appris’ sur le jeu d’entraînement.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f0cf0c17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f0cf0c1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f0cf0c17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f0cf0c17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jeu de données est prêt à servir pour réaliser les prédictions.</a:t>
            </a:r>
            <a:endParaRPr/>
          </a:p>
          <a:p>
            <a:pPr indent="0" lvl="0" marL="0" rtl="0" algn="l">
              <a:spcBef>
                <a:spcPts val="0"/>
              </a:spcBef>
              <a:spcAft>
                <a:spcPts val="0"/>
              </a:spcAft>
              <a:buNone/>
            </a:pPr>
            <a:r>
              <a:rPr lang="fr"/>
              <a:t>Chaque modèle peut être représenté par un pipeline qui comporte les étapes suivantes:</a:t>
            </a:r>
            <a:endParaRPr/>
          </a:p>
          <a:p>
            <a:pPr indent="0" lvl="0" marL="0" rtl="0" algn="l">
              <a:spcBef>
                <a:spcPts val="0"/>
              </a:spcBef>
              <a:spcAft>
                <a:spcPts val="0"/>
              </a:spcAft>
              <a:buNone/>
            </a:pPr>
            <a:r>
              <a:rPr lang="fr"/>
              <a:t>Les estimateurs choisis sont les suivants: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f0cf0c17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f0cf0c17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Premier modèle exploré: régression linéaire, notre baseline. </a:t>
            </a:r>
            <a:endParaRPr/>
          </a:p>
          <a:p>
            <a:pPr indent="-298450" lvl="0" marL="457200" rtl="0" algn="l">
              <a:spcBef>
                <a:spcPts val="0"/>
              </a:spcBef>
              <a:spcAft>
                <a:spcPts val="0"/>
              </a:spcAft>
              <a:buSzPts val="1100"/>
              <a:buChar char="-"/>
            </a:pPr>
            <a:r>
              <a:rPr lang="fr"/>
              <a:t>On utilise le jeu de données duquel on a retiré les v. catégorielles non corrélées aux cibles (DataYear dans le cas de SEU, DataYear et ThirdLargestPropertyUseType dans le cas de TGHGE).</a:t>
            </a:r>
            <a:endParaRPr/>
          </a:p>
          <a:p>
            <a:pPr indent="-298450" lvl="0" marL="457200" rtl="0" algn="l">
              <a:spcBef>
                <a:spcPts val="0"/>
              </a:spcBef>
              <a:spcAft>
                <a:spcPts val="0"/>
              </a:spcAft>
              <a:buSzPts val="1100"/>
              <a:buChar char="-"/>
            </a:pPr>
            <a:r>
              <a:rPr lang="fr"/>
              <a:t>Pas d’hyperparamètre à optimiser: simple v. croisée 5 folds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0a58728b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0a58728b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lire la diapo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0a58728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0a58728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Interprétation grâce à la régression linéaire: l’importance accordée à chaque variable vue à travers le coefficient qui lui est assigné. </a:t>
            </a:r>
            <a:endParaRPr/>
          </a:p>
          <a:p>
            <a:pPr indent="0" lvl="0" marL="0" rtl="0" algn="l">
              <a:spcBef>
                <a:spcPts val="0"/>
              </a:spcBef>
              <a:spcAft>
                <a:spcPts val="0"/>
              </a:spcAft>
              <a:buNone/>
            </a:pPr>
            <a:r>
              <a:rPr lang="fr"/>
              <a:t>Il faut faire attention toutefois au fait que l’importance réelle d’une variable n’est pas seulement donnée par son coefficient, mais plutôt par le rapport de son coefficient et de l’ecart-type associé à la détermination de ce coefficient. En particulier, on verra qu’à BT_campus est associé une importance bcp plus faible si on utilise d’autre méthodes, ce qui peut être relié au fait que cette modalité concerne très peu d’individus, mais ces individus ont des valeurs de SEU et TGHGE très différentes, ce qui entraîne une plus grande incertitude sur l’estimation de sa valeur “vraie”.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f0cf0c17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f0cf0c17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cherchera plus particulièrement à réaliser des prédictions sur deux variables présentes dans le dataset: SEU et TGHGE. De plus, ces prédictions ne  peuvent que dépendre de variables permis d’exploitation commerciale: on s’appuiera donc sur les variables renseignant sur la surface au sol, au type de bâtiment, ses utilisations (principale et secondaires), son nombre d’étages, et également si pour une propriété donnée le nombre de bâtiments qu’il faut considérer. Il est aussi demandé de réaliser une évaluation de la pertinence de la variable ENERGYSTARScore pour réaliser des prédictions sur TGHGE. On s’attachera donc à évaluer si ce préicteur est fortement associé aux GES, et on évaluera l’impact de cet indicateur dans la qualité des prédictions.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f0cf0c1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f0cf0c1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modéliser de possibles interactions entre les variables.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0a58728b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0a58728b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Optimisation de l’hyperparamètre alpha - coefficient de régularisation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0a58728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0a58728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amélioration / régression linéaire. Le modèle capte au maximum 70% de la variance sur le jeu d’entraînement, et les prédictions sont elles correctes à 60%/70%</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0a58728b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0a58728b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ce qui concerne l’interprétation du modèle, importance encore donnée par la valeur du coefficient. Cette fois, les coefficients sont cohérents avec les résultats de l’analyse exploratoire, grâce à la régularisation lasso notamment.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0a58728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0a58728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souhaite s’affranchir des hypothèses impliquées dans les régressions linéaires. Premier modèle qu’on explore dans ce sens: kNN. kNN va réaliser des prédictions en se basant sur les plus proches voisins (au sens de la distance euclidienne). L’hyperparamètre à optimiser est le nombre de voisins à prendre en compte.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0a58728b1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0a58728b1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Optimisation du nombre de plus proches voisins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0a58728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0a58728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Nette amélioration à la fois en entraînement et en test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f0cf0c17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f0cf0c17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Dernier modèle qu’on explore: Random Forest. On souhaite utiliser la puissance d’une méthode ensembliste, qui permet d’augmenter la complexité tout en minimisant l’overfitting. Random Forest possède de plus une méthode “feature_importance” qu’on va utiliser pour évaluer l’importance des features et permettre d’interpréter les résultats.</a:t>
            </a:r>
            <a:endParaRPr/>
          </a:p>
          <a:p>
            <a:pPr indent="0" lvl="0" marL="0" rtl="0" algn="l">
              <a:spcBef>
                <a:spcPts val="0"/>
              </a:spcBef>
              <a:spcAft>
                <a:spcPts val="0"/>
              </a:spcAft>
              <a:buNone/>
            </a:pPr>
            <a:r>
              <a:rPr lang="fr"/>
              <a:t>Random Forest repose sur la combinaisons d’arbres de décisions construits sur des sous-ensembles du jeu de données. Les hyperparamètres qu’on cherche à optimiser ici sont:</a:t>
            </a:r>
            <a:endParaRPr/>
          </a:p>
          <a:p>
            <a:pPr indent="-298450" lvl="0" marL="457200" rtl="0" algn="l">
              <a:spcBef>
                <a:spcPts val="0"/>
              </a:spcBef>
              <a:spcAft>
                <a:spcPts val="0"/>
              </a:spcAft>
              <a:buSzPts val="1100"/>
              <a:buChar char="-"/>
            </a:pPr>
            <a:r>
              <a:rPr lang="fr"/>
              <a:t>la profondeur maximale de chaque arbre - </a:t>
            </a:r>
            <a:endParaRPr/>
          </a:p>
          <a:p>
            <a:pPr indent="-298450" lvl="0" marL="457200" rtl="0" algn="l">
              <a:spcBef>
                <a:spcPts val="0"/>
              </a:spcBef>
              <a:spcAft>
                <a:spcPts val="0"/>
              </a:spcAft>
              <a:buSzPts val="1100"/>
              <a:buChar char="-"/>
            </a:pPr>
            <a:r>
              <a:rPr lang="fr"/>
              <a:t>Le nombre d’arbres à moyenner</a:t>
            </a:r>
            <a:endParaRPr/>
          </a:p>
          <a:p>
            <a:pPr indent="-298450" lvl="0" marL="457200" rtl="0" algn="l">
              <a:spcBef>
                <a:spcPts val="0"/>
              </a:spcBef>
              <a:spcAft>
                <a:spcPts val="0"/>
              </a:spcAft>
              <a:buSzPts val="1100"/>
              <a:buChar char="-"/>
            </a:pPr>
            <a:r>
              <a:rPr lang="fr"/>
              <a:t>Le nombre de features à considérer lors de la création d’un nouveau noeud: lors de la construction d’un arbre, l’algorithme passe en revue un certain nombre de variables pour trouver la meilleure séparation. Ces variables sont tirées aleatoirement parmi l’ensemble des variables de départ.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4ec32962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4ec32962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4ec32962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4ec32962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0cf0c17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0cf0c17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réaliser ces prédictions, on cherchera à mieux comprendre notre jeu de données, c’est-à-dire qu’on cherchera à identifier:</a:t>
            </a:r>
            <a:endParaRPr/>
          </a:p>
          <a:p>
            <a:pPr indent="-298450" lvl="0" marL="457200" rtl="0" algn="l">
              <a:spcBef>
                <a:spcPts val="0"/>
              </a:spcBef>
              <a:spcAft>
                <a:spcPts val="0"/>
              </a:spcAft>
              <a:buSzPts val="1100"/>
              <a:buChar char="-"/>
            </a:pPr>
            <a:r>
              <a:rPr lang="fr"/>
              <a:t>les variables pouvant entraîner une fuite de données, de façon à les écarter</a:t>
            </a:r>
            <a:endParaRPr/>
          </a:p>
          <a:p>
            <a:pPr indent="-298450" lvl="0" marL="457200" rtl="0" algn="l">
              <a:spcBef>
                <a:spcPts val="0"/>
              </a:spcBef>
              <a:spcAft>
                <a:spcPts val="0"/>
              </a:spcAft>
              <a:buSzPts val="1100"/>
              <a:buChar char="-"/>
            </a:pPr>
            <a:r>
              <a:rPr lang="fr"/>
              <a:t>les variables les plus intéressantes pour réaliser les prédictions, celles qui sont le plus corrélées. </a:t>
            </a:r>
            <a:endParaRPr/>
          </a:p>
          <a:p>
            <a:pPr indent="-298450" lvl="0" marL="457200" rtl="0" algn="l">
              <a:spcBef>
                <a:spcPts val="0"/>
              </a:spcBef>
              <a:spcAft>
                <a:spcPts val="0"/>
              </a:spcAft>
              <a:buSzPts val="1100"/>
              <a:buChar char="-"/>
            </a:pPr>
            <a:r>
              <a:rPr lang="fr"/>
              <a:t>les variables qu’on peut transformer de façon à optimiser les prédictions.</a:t>
            </a:r>
            <a:endParaRPr/>
          </a:p>
          <a:p>
            <a:pPr indent="0" lvl="0" marL="0" rtl="0" algn="l">
              <a:spcBef>
                <a:spcPts val="0"/>
              </a:spcBef>
              <a:spcAft>
                <a:spcPts val="0"/>
              </a:spcAft>
              <a:buNone/>
            </a:pPr>
            <a:r>
              <a:rPr lang="fr"/>
              <a:t>On envisagera également la possibilité d’utiliser les prédictions sur une des cibles comme prédicteur pour l”autre cible.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ls suite, je vais commencer par présenter l’analyse exploratoire du jeu de données qui permettra de mettre en place un feature engineering adapté.</a:t>
            </a:r>
            <a:endParaRPr/>
          </a:p>
          <a:p>
            <a:pPr indent="0" lvl="0" marL="0" rtl="0" algn="l">
              <a:spcBef>
                <a:spcPts val="0"/>
              </a:spcBef>
              <a:spcAft>
                <a:spcPts val="0"/>
              </a:spcAft>
              <a:buNone/>
            </a:pPr>
            <a:r>
              <a:rPr lang="fr"/>
              <a:t>Puis j’exposerai les modèles testés, et commenterai brièvement les résultats obtenus. Après comparaison de ces résultats, je serai en mesure de choisir un modèle en particulier - le plus performant. </a:t>
            </a:r>
            <a:endParaRPr/>
          </a:p>
          <a:p>
            <a:pPr indent="0" lvl="0" marL="0" rtl="0" algn="l">
              <a:spcBef>
                <a:spcPts val="0"/>
              </a:spcBef>
              <a:spcAft>
                <a:spcPts val="0"/>
              </a:spcAft>
              <a:buNone/>
            </a:pPr>
            <a:r>
              <a:rPr lang="fr"/>
              <a:t>Enfin, je présenterai deux pistes d’améliorations, et j’aurai l’occasion à ce moment de discuter de la pertinence d’ENERGYSTARSCore.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0a58728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0a58728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Meilleurs scores obtenus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0a58728b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0a58728b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Feature importance et permutation importance. </a:t>
            </a:r>
            <a:endParaRPr/>
          </a:p>
          <a:p>
            <a:pPr indent="0" lvl="0" marL="0" rtl="0" algn="l">
              <a:spcBef>
                <a:spcPts val="0"/>
              </a:spcBef>
              <a:spcAft>
                <a:spcPts val="0"/>
              </a:spcAft>
              <a:buNone/>
            </a:pPr>
            <a:r>
              <a:rPr lang="fr"/>
              <a:t>permutation importance: regarde la baisse du score R2 lorsqu’un variable est “randomisée”. Plus la baisse est importante, plus l’importance est grande</a:t>
            </a:r>
            <a:endParaRPr/>
          </a:p>
          <a:p>
            <a:pPr indent="0" lvl="0" marL="0" rtl="0" algn="l">
              <a:spcBef>
                <a:spcPts val="0"/>
              </a:spcBef>
              <a:spcAft>
                <a:spcPts val="0"/>
              </a:spcAft>
              <a:buNone/>
            </a:pPr>
            <a:r>
              <a:rPr lang="fr"/>
              <a:t>feature importance: s’appuie sur la réduction de l’erreur quadratique moyenne associée à la prise en compte de chaque variable. </a:t>
            </a:r>
            <a:endParaRPr/>
          </a:p>
          <a:p>
            <a:pPr indent="0" lvl="0" marL="0" rtl="0" algn="l">
              <a:spcBef>
                <a:spcPts val="0"/>
              </a:spcBef>
              <a:spcAft>
                <a:spcPts val="0"/>
              </a:spcAft>
              <a:buNone/>
            </a:pPr>
            <a:r>
              <a:rPr lang="fr"/>
              <a:t>Les deux méthodes donnent des résultats tout à fait comparables, ce qui est bon signe.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2d459000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2d459000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peut maintenant résumer les résultats obtenus. On affiche également les temps d’entraînement et de test (en proportion du temps d’entraînement/test maximum observé).</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2d459000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2d459000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Random Forest possède la meilleure performance en prédiction, mais la plus mauvaise en temps d’entrainement/test. Néanmoins, il n’y a pas d’exigence concernant le temps de calcul de l’estimateur, mais on souhaite que les prédictions soient les meilleures possibles: on choisit quand même cet estimateur comme référence.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0a58728b1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0a58728b1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sur ce modèle, on évalue maintenant ENERGYSTARScore. Comme mentionné durant l’analyse exploratoire, ENERGYSTARScore n’est pas très fortement corrélée à TGHGE.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2d459000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2d459000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évalue l’impact de cette variable sur le score en prédiction.</a:t>
            </a:r>
            <a:endParaRPr/>
          </a:p>
          <a:p>
            <a:pPr indent="0" lvl="0" marL="0" rtl="0" algn="l">
              <a:spcBef>
                <a:spcPts val="0"/>
              </a:spcBef>
              <a:spcAft>
                <a:spcPts val="0"/>
              </a:spcAft>
              <a:buNone/>
            </a:pPr>
            <a:r>
              <a:rPr lang="fr"/>
              <a:t>Comme il y a un certain nombre d’éléments pour lesquels ESS n’est pas renseignée, on doit considérer un jeu “nettoyé” de ces éléments pour effectuer les prédictions. On compare donc trois situtations:</a:t>
            </a:r>
            <a:endParaRPr/>
          </a:p>
          <a:p>
            <a:pPr indent="-298450" lvl="0" marL="457200" rtl="0" algn="l">
              <a:spcBef>
                <a:spcPts val="0"/>
              </a:spcBef>
              <a:spcAft>
                <a:spcPts val="0"/>
              </a:spcAft>
              <a:buSzPts val="1100"/>
              <a:buChar char="-"/>
            </a:pPr>
            <a:r>
              <a:rPr lang="fr"/>
              <a:t>le jeu complet</a:t>
            </a:r>
            <a:endParaRPr/>
          </a:p>
          <a:p>
            <a:pPr indent="-298450" lvl="0" marL="457200" rtl="0" algn="l">
              <a:spcBef>
                <a:spcPts val="0"/>
              </a:spcBef>
              <a:spcAft>
                <a:spcPts val="0"/>
              </a:spcAft>
              <a:buSzPts val="1100"/>
              <a:buChar char="-"/>
            </a:pPr>
            <a:r>
              <a:rPr lang="fr"/>
              <a:t>le jeu restreint (sans ESS)</a:t>
            </a:r>
            <a:endParaRPr/>
          </a:p>
          <a:p>
            <a:pPr indent="-298450" lvl="0" marL="457200" rtl="0" algn="l">
              <a:spcBef>
                <a:spcPts val="0"/>
              </a:spcBef>
              <a:spcAft>
                <a:spcPts val="0"/>
              </a:spcAft>
              <a:buSzPts val="1100"/>
              <a:buChar char="-"/>
            </a:pPr>
            <a:r>
              <a:rPr lang="fr"/>
              <a:t>le jeu restreint avec ESS</a:t>
            </a:r>
            <a:endParaRPr/>
          </a:p>
          <a:p>
            <a:pPr indent="0" lvl="0" marL="0" rtl="0" algn="l">
              <a:spcBef>
                <a:spcPts val="0"/>
              </a:spcBef>
              <a:spcAft>
                <a:spcPts val="0"/>
              </a:spcAft>
              <a:buNone/>
            </a:pPr>
            <a:r>
              <a:rPr lang="fr"/>
              <a:t>Si on prend en compte cette variable, on obtient bien une amélioration des scores. Cette amélioration doit être vue comme l’effet à la fois du filtrage opéré sur les individus, et l’inclusion d’un prédicteur supplémentaire.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considérera donc les situations avec et sans ESS, car elles correspondent à des situations différentes.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f0cf0c17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f0cf0c17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0a58728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0a58728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Finalement, on utilise Random Forest. On propose plusieurs axes d’améliorations:</a:t>
            </a:r>
            <a:endParaRPr/>
          </a:p>
          <a:p>
            <a:pPr indent="-298450" lvl="0" marL="457200" rtl="0" algn="l">
              <a:spcBef>
                <a:spcPts val="0"/>
              </a:spcBef>
              <a:spcAft>
                <a:spcPts val="0"/>
              </a:spcAft>
              <a:buSzPts val="1100"/>
              <a:buChar char="-"/>
            </a:pPr>
            <a:r>
              <a:rPr lang="fr"/>
              <a:t>sélectionner des features: ceci devrait rendre le modèle plus interprétable et plus “léger” (temps de calcul)</a:t>
            </a:r>
            <a:endParaRPr/>
          </a:p>
          <a:p>
            <a:pPr indent="-298450" lvl="0" marL="457200" rtl="0" algn="l">
              <a:spcBef>
                <a:spcPts val="0"/>
              </a:spcBef>
              <a:spcAft>
                <a:spcPts val="0"/>
              </a:spcAft>
              <a:buSzPts val="1100"/>
              <a:buChar char="-"/>
            </a:pPr>
            <a:r>
              <a:rPr lang="fr"/>
              <a:t>utiliser une cible pour prédire l’autre, ou prédire les deux cibles en parallèle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2d459000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2d459000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2d459000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2d459000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f0cf0c17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f0cf0c1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2d459000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2d459000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0a58728b1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0a58728b1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f0cf0c17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f0cf0c17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Deux tables: 2015 et 2016. Fusion des deux tables → transformations sur les colonnes de la table 2015. </a:t>
            </a:r>
            <a:endParaRPr/>
          </a:p>
          <a:p>
            <a:pPr indent="0" lvl="0" marL="0" rtl="0" algn="l">
              <a:spcBef>
                <a:spcPts val="0"/>
              </a:spcBef>
              <a:spcAft>
                <a:spcPts val="0"/>
              </a:spcAft>
              <a:buNone/>
            </a:pPr>
            <a:r>
              <a:rPr lang="fr"/>
              <a:t>On sélectionne ensuite les colonnes respectant les contraintes énoncées précédemment. </a:t>
            </a:r>
            <a:endParaRPr/>
          </a:p>
          <a:p>
            <a:pPr indent="0" lvl="0" marL="0" rtl="0" algn="l">
              <a:spcBef>
                <a:spcPts val="0"/>
              </a:spcBef>
              <a:spcAft>
                <a:spcPts val="0"/>
              </a:spcAft>
              <a:buNone/>
            </a:pPr>
            <a:r>
              <a:rPr lang="fr"/>
              <a:t>Traitement de valeurs manquantes: None, 0</a:t>
            </a:r>
            <a:endParaRPr/>
          </a:p>
          <a:p>
            <a:pPr indent="0" lvl="0" marL="0" rtl="0" algn="l">
              <a:spcBef>
                <a:spcPts val="0"/>
              </a:spcBef>
              <a:spcAft>
                <a:spcPts val="0"/>
              </a:spcAft>
              <a:buNone/>
            </a:pPr>
            <a:r>
              <a:rPr lang="fr"/>
              <a:t>Energystarscore: laisse telle qu’elle.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2d459000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2d459000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 méthodes pour le traitement des outliers:</a:t>
            </a:r>
            <a:endParaRPr/>
          </a:p>
          <a:p>
            <a:pPr indent="-298450" lvl="0" marL="457200" rtl="0" algn="l">
              <a:spcBef>
                <a:spcPts val="0"/>
              </a:spcBef>
              <a:spcAft>
                <a:spcPts val="0"/>
              </a:spcAft>
              <a:buSzPts val="1100"/>
              <a:buChar char="-"/>
            </a:pPr>
            <a:r>
              <a:rPr lang="fr"/>
              <a:t>la colonne ‘Outlier’</a:t>
            </a:r>
            <a:endParaRPr/>
          </a:p>
          <a:p>
            <a:pPr indent="-298450" lvl="0" marL="457200" rtl="0" algn="l">
              <a:spcBef>
                <a:spcPts val="0"/>
              </a:spcBef>
              <a:spcAft>
                <a:spcPts val="0"/>
              </a:spcAft>
              <a:buSzPts val="1100"/>
              <a:buChar char="-"/>
            </a:pPr>
            <a:r>
              <a:rPr lang="fr"/>
              <a:t>Traitement des valeurs aberrantes ‘à la main’</a:t>
            </a:r>
            <a:endParaRPr/>
          </a:p>
          <a:p>
            <a:pPr indent="-298450" lvl="0" marL="457200" rtl="0" algn="l">
              <a:spcBef>
                <a:spcPts val="0"/>
              </a:spcBef>
              <a:spcAft>
                <a:spcPts val="0"/>
              </a:spcAft>
              <a:buSzPts val="1100"/>
              <a:buChar char="-"/>
            </a:pPr>
            <a:r>
              <a:rPr lang="fr"/>
              <a:t>Relation linéaire entre SEU et SEUI</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ec32962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4ec32962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
            </a:r>
            <a:r>
              <a:rPr lang="fr"/>
              <a:t>eux groupes de variables: quantitatives et catégorielles.</a:t>
            </a:r>
            <a:endParaRPr/>
          </a:p>
          <a:p>
            <a:pPr indent="0" lvl="0" marL="0" rtl="0" algn="l">
              <a:spcBef>
                <a:spcPts val="0"/>
              </a:spcBef>
              <a:spcAft>
                <a:spcPts val="0"/>
              </a:spcAft>
              <a:buNone/>
            </a:pPr>
            <a:r>
              <a:rPr lang="fr"/>
              <a:t>Les variables quantitatives suivent toutes des distributions non-gaussiennes, elles sont très dispersées et prennent des valeurs dans des échelles très différentes d’une variable à l’autre. Par ailleurs, on remarque que certaines variables sont particulièrement corrélées entre elles.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4ec32962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4ec32962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ce qui concerne les variables catégorielles:</a:t>
            </a:r>
            <a:endParaRPr/>
          </a:p>
          <a:p>
            <a:pPr indent="-298450" lvl="0" marL="457200" rtl="0" algn="l">
              <a:spcBef>
                <a:spcPts val="0"/>
              </a:spcBef>
              <a:spcAft>
                <a:spcPts val="0"/>
              </a:spcAft>
              <a:buSzPts val="1100"/>
              <a:buChar char="-"/>
            </a:pPr>
            <a:r>
              <a:rPr lang="fr"/>
              <a:t>gd nombre de modalités</a:t>
            </a:r>
            <a:endParaRPr/>
          </a:p>
          <a:p>
            <a:pPr indent="-298450" lvl="0" marL="457200" rtl="0" algn="l">
              <a:spcBef>
                <a:spcPts val="0"/>
              </a:spcBef>
              <a:spcAft>
                <a:spcPts val="0"/>
              </a:spcAft>
              <a:buSzPts val="1100"/>
              <a:buChar char="-"/>
            </a:pPr>
            <a:r>
              <a:rPr lang="fr"/>
              <a:t>modalités presque vides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4ec32962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4ec32962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Corrélation des v. catégorielles: ANOVA. DataYear et ThirdLargestPropertyUseType non-associées avec la cible.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sp>
        <p:nvSpPr>
          <p:cNvPr id="12" name="Google Shape;12;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 name="Google Shape;13;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7" name="Google Shape;67;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7" name="Google Shape;17;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19" name="Google Shape;19;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2477724" y="415650"/>
            <a:ext cx="6244200" cy="0"/>
          </a:xfrm>
          <a:prstGeom prst="straightConnector1">
            <a:avLst/>
          </a:prstGeom>
          <a:noFill/>
          <a:ln cap="flat" cmpd="sng" w="38100">
            <a:solidFill>
              <a:schemeClr val="accent1"/>
            </a:solidFill>
            <a:prstDash val="solid"/>
            <a:round/>
            <a:headEnd len="sm" w="sm" type="none"/>
            <a:tailEnd len="sm" w="sm" type="none"/>
          </a:ln>
        </p:spPr>
      </p:cxnSp>
      <p:cxnSp>
        <p:nvCxnSpPr>
          <p:cNvPr id="22" name="Google Shape;22;p4"/>
          <p:cNvCxnSpPr/>
          <p:nvPr/>
        </p:nvCxnSpPr>
        <p:spPr>
          <a:xfrm>
            <a:off x="2477724" y="4740000"/>
            <a:ext cx="6244200" cy="0"/>
          </a:xfrm>
          <a:prstGeom prst="straightConnector1">
            <a:avLst/>
          </a:prstGeom>
          <a:noFill/>
          <a:ln cap="flat" cmpd="sng" w="19050">
            <a:solidFill>
              <a:schemeClr val="accent1"/>
            </a:solidFill>
            <a:prstDash val="solid"/>
            <a:round/>
            <a:headEnd len="sm" w="sm" type="none"/>
            <a:tailEnd len="sm" w="sm" type="none"/>
          </a:ln>
        </p:spPr>
      </p:cxnSp>
      <p:sp>
        <p:nvSpPr>
          <p:cNvPr id="23" name="Google Shape;23;p4"/>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sz="2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26" name="Google Shape;26;p4"/>
          <p:cNvSpPr txBox="1"/>
          <p:nvPr>
            <p:ph idx="2" type="title"/>
          </p:nvPr>
        </p:nvSpPr>
        <p:spPr>
          <a:xfrm>
            <a:off x="2478800" y="41325"/>
            <a:ext cx="6244200" cy="303000"/>
          </a:xfrm>
          <a:prstGeom prst="rect">
            <a:avLst/>
          </a:prstGeom>
        </p:spPr>
        <p:txBody>
          <a:bodyPr anchorCtr="0" anchor="t" bIns="91425" lIns="91425" spcFirstLastPara="1" rIns="91425" wrap="square" tIns="91425">
            <a:normAutofit/>
          </a:bodyPr>
          <a:lstStyle>
            <a:lvl1pPr lvl="0" algn="r">
              <a:spcBef>
                <a:spcPts val="0"/>
              </a:spcBef>
              <a:spcAft>
                <a:spcPts val="0"/>
              </a:spcAft>
              <a:buSzPts val="1400"/>
              <a:buNone/>
              <a:defRPr b="0" sz="1400">
                <a:latin typeface="Lato"/>
                <a:ea typeface="Lato"/>
                <a:cs typeface="Lato"/>
                <a:sym typeface="Lato"/>
              </a:defRPr>
            </a:lvl1pPr>
            <a:lvl2pPr lvl="1" algn="r">
              <a:spcBef>
                <a:spcPts val="0"/>
              </a:spcBef>
              <a:spcAft>
                <a:spcPts val="0"/>
              </a:spcAft>
              <a:buSzPts val="3000"/>
              <a:buNone/>
              <a:defRPr>
                <a:latin typeface="Lato"/>
                <a:ea typeface="Lato"/>
                <a:cs typeface="Lato"/>
                <a:sym typeface="Lato"/>
              </a:defRPr>
            </a:lvl2pPr>
            <a:lvl3pPr lvl="2" algn="r">
              <a:spcBef>
                <a:spcPts val="0"/>
              </a:spcBef>
              <a:spcAft>
                <a:spcPts val="0"/>
              </a:spcAft>
              <a:buSzPts val="3000"/>
              <a:buNone/>
              <a:defRPr>
                <a:latin typeface="Lato"/>
                <a:ea typeface="Lato"/>
                <a:cs typeface="Lato"/>
                <a:sym typeface="Lato"/>
              </a:defRPr>
            </a:lvl3pPr>
            <a:lvl4pPr lvl="3" algn="r">
              <a:spcBef>
                <a:spcPts val="0"/>
              </a:spcBef>
              <a:spcAft>
                <a:spcPts val="0"/>
              </a:spcAft>
              <a:buSzPts val="3000"/>
              <a:buNone/>
              <a:defRPr>
                <a:latin typeface="Lato"/>
                <a:ea typeface="Lato"/>
                <a:cs typeface="Lato"/>
                <a:sym typeface="Lato"/>
              </a:defRPr>
            </a:lvl4pPr>
            <a:lvl5pPr lvl="4" algn="r">
              <a:spcBef>
                <a:spcPts val="0"/>
              </a:spcBef>
              <a:spcAft>
                <a:spcPts val="0"/>
              </a:spcAft>
              <a:buSzPts val="3000"/>
              <a:buNone/>
              <a:defRPr>
                <a:latin typeface="Lato"/>
                <a:ea typeface="Lato"/>
                <a:cs typeface="Lato"/>
                <a:sym typeface="Lato"/>
              </a:defRPr>
            </a:lvl5pPr>
            <a:lvl6pPr lvl="5" algn="r">
              <a:spcBef>
                <a:spcPts val="0"/>
              </a:spcBef>
              <a:spcAft>
                <a:spcPts val="0"/>
              </a:spcAft>
              <a:buSzPts val="3000"/>
              <a:buNone/>
              <a:defRPr>
                <a:latin typeface="Lato"/>
                <a:ea typeface="Lato"/>
                <a:cs typeface="Lato"/>
                <a:sym typeface="Lato"/>
              </a:defRPr>
            </a:lvl6pPr>
            <a:lvl7pPr lvl="6" algn="r">
              <a:spcBef>
                <a:spcPts val="0"/>
              </a:spcBef>
              <a:spcAft>
                <a:spcPts val="0"/>
              </a:spcAft>
              <a:buSzPts val="3000"/>
              <a:buNone/>
              <a:defRPr>
                <a:latin typeface="Lato"/>
                <a:ea typeface="Lato"/>
                <a:cs typeface="Lato"/>
                <a:sym typeface="Lato"/>
              </a:defRPr>
            </a:lvl7pPr>
            <a:lvl8pPr lvl="7" algn="r">
              <a:spcBef>
                <a:spcPts val="0"/>
              </a:spcBef>
              <a:spcAft>
                <a:spcPts val="0"/>
              </a:spcAft>
              <a:buSzPts val="3000"/>
              <a:buNone/>
              <a:defRPr>
                <a:latin typeface="Lato"/>
                <a:ea typeface="Lato"/>
                <a:cs typeface="Lato"/>
                <a:sym typeface="Lato"/>
              </a:defRPr>
            </a:lvl8pPr>
            <a:lvl9pPr lvl="8" algn="r">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cap="flat" cmpd="sng" w="38100">
            <a:solidFill>
              <a:schemeClr val="accent1"/>
            </a:solidFill>
            <a:prstDash val="solid"/>
            <a:round/>
            <a:headEnd len="sm" w="sm" type="none"/>
            <a:tailEnd len="sm" w="sm" type="none"/>
          </a:ln>
        </p:spPr>
      </p:cxnSp>
      <p:cxnSp>
        <p:nvCxnSpPr>
          <p:cNvPr id="29" name="Google Shape;29;p5"/>
          <p:cNvCxnSpPr/>
          <p:nvPr/>
        </p:nvCxnSpPr>
        <p:spPr>
          <a:xfrm>
            <a:off x="2477724" y="4740000"/>
            <a:ext cx="6244200" cy="0"/>
          </a:xfrm>
          <a:prstGeom prst="straightConnector1">
            <a:avLst/>
          </a:prstGeom>
          <a:noFill/>
          <a:ln cap="flat" cmpd="sng" w="19050">
            <a:solidFill>
              <a:schemeClr val="accent1"/>
            </a:solidFill>
            <a:prstDash val="solid"/>
            <a:round/>
            <a:headEnd len="sm" w="sm" type="none"/>
            <a:tailEnd len="sm" w="sm" type="none"/>
          </a:ln>
        </p:spPr>
      </p:cxnSp>
      <p:sp>
        <p:nvSpPr>
          <p:cNvPr id="30" name="Google Shape;30;p5"/>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31" name="Google Shape;31;p5"/>
          <p:cNvSpPr txBox="1"/>
          <p:nvPr>
            <p:ph idx="1" type="body"/>
          </p:nvPr>
        </p:nvSpPr>
        <p:spPr>
          <a:xfrm>
            <a:off x="425200" y="1371650"/>
            <a:ext cx="3898800" cy="3002400"/>
          </a:xfrm>
          <a:prstGeom prst="rect">
            <a:avLst/>
          </a:prstGeom>
        </p:spPr>
        <p:txBody>
          <a:bodyPr anchorCtr="0" anchor="t" bIns="91425" lIns="0" spcFirstLastPara="1" rIns="0"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503101" y="1371650"/>
            <a:ext cx="4218900" cy="3002400"/>
          </a:xfrm>
          <a:prstGeom prst="rect">
            <a:avLst/>
          </a:prstGeom>
        </p:spPr>
        <p:txBody>
          <a:bodyPr anchorCtr="0" anchor="t" bIns="91425" lIns="0" spcFirstLastPara="1" rIns="0"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34" name="Google Shape;34;p5"/>
          <p:cNvSpPr txBox="1"/>
          <p:nvPr/>
        </p:nvSpPr>
        <p:spPr>
          <a:xfrm>
            <a:off x="2506325" y="4723475"/>
            <a:ext cx="624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 name="Google Shape;35;p5"/>
          <p:cNvSpPr txBox="1"/>
          <p:nvPr>
            <p:ph idx="3" type="title"/>
          </p:nvPr>
        </p:nvSpPr>
        <p:spPr>
          <a:xfrm>
            <a:off x="2478800" y="41325"/>
            <a:ext cx="6244200" cy="303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400"/>
              <a:buNone/>
              <a:defRPr b="0" sz="1400">
                <a:latin typeface="Lato"/>
                <a:ea typeface="Lato"/>
                <a:cs typeface="Lato"/>
                <a:sym typeface="Lato"/>
              </a:defRPr>
            </a:lvl1pPr>
            <a:lvl2pPr lvl="1" rtl="0" algn="r">
              <a:spcBef>
                <a:spcPts val="0"/>
              </a:spcBef>
              <a:spcAft>
                <a:spcPts val="0"/>
              </a:spcAft>
              <a:buSzPts val="3000"/>
              <a:buNone/>
              <a:defRPr>
                <a:latin typeface="Lato"/>
                <a:ea typeface="Lato"/>
                <a:cs typeface="Lato"/>
                <a:sym typeface="Lato"/>
              </a:defRPr>
            </a:lvl2pPr>
            <a:lvl3pPr lvl="2" rtl="0" algn="r">
              <a:spcBef>
                <a:spcPts val="0"/>
              </a:spcBef>
              <a:spcAft>
                <a:spcPts val="0"/>
              </a:spcAft>
              <a:buSzPts val="3000"/>
              <a:buNone/>
              <a:defRPr>
                <a:latin typeface="Lato"/>
                <a:ea typeface="Lato"/>
                <a:cs typeface="Lato"/>
                <a:sym typeface="Lato"/>
              </a:defRPr>
            </a:lvl3pPr>
            <a:lvl4pPr lvl="3" rtl="0" algn="r">
              <a:spcBef>
                <a:spcPts val="0"/>
              </a:spcBef>
              <a:spcAft>
                <a:spcPts val="0"/>
              </a:spcAft>
              <a:buSzPts val="3000"/>
              <a:buNone/>
              <a:defRPr>
                <a:latin typeface="Lato"/>
                <a:ea typeface="Lato"/>
                <a:cs typeface="Lato"/>
                <a:sym typeface="Lato"/>
              </a:defRPr>
            </a:lvl4pPr>
            <a:lvl5pPr lvl="4" rtl="0" algn="r">
              <a:spcBef>
                <a:spcPts val="0"/>
              </a:spcBef>
              <a:spcAft>
                <a:spcPts val="0"/>
              </a:spcAft>
              <a:buSzPts val="3000"/>
              <a:buNone/>
              <a:defRPr>
                <a:latin typeface="Lato"/>
                <a:ea typeface="Lato"/>
                <a:cs typeface="Lato"/>
                <a:sym typeface="Lato"/>
              </a:defRPr>
            </a:lvl5pPr>
            <a:lvl6pPr lvl="5" rtl="0" algn="r">
              <a:spcBef>
                <a:spcPts val="0"/>
              </a:spcBef>
              <a:spcAft>
                <a:spcPts val="0"/>
              </a:spcAft>
              <a:buSzPts val="3000"/>
              <a:buNone/>
              <a:defRPr>
                <a:latin typeface="Lato"/>
                <a:ea typeface="Lato"/>
                <a:cs typeface="Lato"/>
                <a:sym typeface="Lato"/>
              </a:defRPr>
            </a:lvl6pPr>
            <a:lvl7pPr lvl="6" rtl="0" algn="r">
              <a:spcBef>
                <a:spcPts val="0"/>
              </a:spcBef>
              <a:spcAft>
                <a:spcPts val="0"/>
              </a:spcAft>
              <a:buSzPts val="3000"/>
              <a:buNone/>
              <a:defRPr>
                <a:latin typeface="Lato"/>
                <a:ea typeface="Lato"/>
                <a:cs typeface="Lato"/>
                <a:sym typeface="Lato"/>
              </a:defRPr>
            </a:lvl7pPr>
            <a:lvl8pPr lvl="7" rtl="0" algn="r">
              <a:spcBef>
                <a:spcPts val="0"/>
              </a:spcBef>
              <a:spcAft>
                <a:spcPts val="0"/>
              </a:spcAft>
              <a:buSzPts val="3000"/>
              <a:buNone/>
              <a:defRPr>
                <a:latin typeface="Lato"/>
                <a:ea typeface="Lato"/>
                <a:cs typeface="Lato"/>
                <a:sym typeface="Lato"/>
              </a:defRPr>
            </a:lvl8pPr>
            <a:lvl9pPr lvl="8" rtl="0" algn="r">
              <a:spcBef>
                <a:spcPts val="0"/>
              </a:spcBef>
              <a:spcAft>
                <a:spcPts val="0"/>
              </a:spcAft>
              <a:buSzPts val="3000"/>
              <a:buNone/>
              <a:defRPr>
                <a:latin typeface="Lato"/>
                <a:ea typeface="Lato"/>
                <a:cs typeface="Lato"/>
                <a:sym typeface="Lato"/>
              </a:defRPr>
            </a:lvl9pPr>
          </a:lstStyle>
          <a:p/>
        </p:txBody>
      </p:sp>
    </p:spTree>
  </p:cSld>
  <p:clrMapOvr>
    <a:masterClrMapping/>
  </p:clrMapOvr>
  <p:extLst>
    <p:ext uri="{DCECCB84-F9BA-43D5-87BE-67443E8EF086}">
      <p15:sldGuideLst>
        <p15:guide id="1" orient="horz" pos="162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38" name="Google Shape;38;p6"/>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cxnSp>
        <p:nvCxnSpPr>
          <p:cNvPr id="39" name="Google Shape;39;p6"/>
          <p:cNvCxnSpPr/>
          <p:nvPr/>
        </p:nvCxnSpPr>
        <p:spPr>
          <a:xfrm>
            <a:off x="2477724" y="415650"/>
            <a:ext cx="6244200" cy="0"/>
          </a:xfrm>
          <a:prstGeom prst="straightConnector1">
            <a:avLst/>
          </a:prstGeom>
          <a:noFill/>
          <a:ln cap="flat" cmpd="sng" w="38100">
            <a:solidFill>
              <a:schemeClr val="accent1"/>
            </a:solidFill>
            <a:prstDash val="solid"/>
            <a:round/>
            <a:headEnd len="sm" w="sm" type="none"/>
            <a:tailEnd len="sm" w="sm" type="none"/>
          </a:ln>
        </p:spPr>
      </p:cxnSp>
      <p:sp>
        <p:nvSpPr>
          <p:cNvPr id="40" name="Google Shape;40;p6"/>
          <p:cNvSpPr txBox="1"/>
          <p:nvPr>
            <p:ph idx="2" type="title"/>
          </p:nvPr>
        </p:nvSpPr>
        <p:spPr>
          <a:xfrm>
            <a:off x="2478800" y="41325"/>
            <a:ext cx="6244200" cy="303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400"/>
              <a:buNone/>
              <a:defRPr b="0" sz="1400">
                <a:latin typeface="Lato"/>
                <a:ea typeface="Lato"/>
                <a:cs typeface="Lato"/>
                <a:sym typeface="Lato"/>
              </a:defRPr>
            </a:lvl1pPr>
            <a:lvl2pPr lvl="1" rtl="0" algn="r">
              <a:spcBef>
                <a:spcPts val="0"/>
              </a:spcBef>
              <a:spcAft>
                <a:spcPts val="0"/>
              </a:spcAft>
              <a:buSzPts val="3000"/>
              <a:buNone/>
              <a:defRPr>
                <a:latin typeface="Lato"/>
                <a:ea typeface="Lato"/>
                <a:cs typeface="Lato"/>
                <a:sym typeface="Lato"/>
              </a:defRPr>
            </a:lvl2pPr>
            <a:lvl3pPr lvl="2" rtl="0" algn="r">
              <a:spcBef>
                <a:spcPts val="0"/>
              </a:spcBef>
              <a:spcAft>
                <a:spcPts val="0"/>
              </a:spcAft>
              <a:buSzPts val="3000"/>
              <a:buNone/>
              <a:defRPr>
                <a:latin typeface="Lato"/>
                <a:ea typeface="Lato"/>
                <a:cs typeface="Lato"/>
                <a:sym typeface="Lato"/>
              </a:defRPr>
            </a:lvl3pPr>
            <a:lvl4pPr lvl="3" rtl="0" algn="r">
              <a:spcBef>
                <a:spcPts val="0"/>
              </a:spcBef>
              <a:spcAft>
                <a:spcPts val="0"/>
              </a:spcAft>
              <a:buSzPts val="3000"/>
              <a:buNone/>
              <a:defRPr>
                <a:latin typeface="Lato"/>
                <a:ea typeface="Lato"/>
                <a:cs typeface="Lato"/>
                <a:sym typeface="Lato"/>
              </a:defRPr>
            </a:lvl4pPr>
            <a:lvl5pPr lvl="4" rtl="0" algn="r">
              <a:spcBef>
                <a:spcPts val="0"/>
              </a:spcBef>
              <a:spcAft>
                <a:spcPts val="0"/>
              </a:spcAft>
              <a:buSzPts val="3000"/>
              <a:buNone/>
              <a:defRPr>
                <a:latin typeface="Lato"/>
                <a:ea typeface="Lato"/>
                <a:cs typeface="Lato"/>
                <a:sym typeface="Lato"/>
              </a:defRPr>
            </a:lvl5pPr>
            <a:lvl6pPr lvl="5" rtl="0" algn="r">
              <a:spcBef>
                <a:spcPts val="0"/>
              </a:spcBef>
              <a:spcAft>
                <a:spcPts val="0"/>
              </a:spcAft>
              <a:buSzPts val="3000"/>
              <a:buNone/>
              <a:defRPr>
                <a:latin typeface="Lato"/>
                <a:ea typeface="Lato"/>
                <a:cs typeface="Lato"/>
                <a:sym typeface="Lato"/>
              </a:defRPr>
            </a:lvl6pPr>
            <a:lvl7pPr lvl="6" rtl="0" algn="r">
              <a:spcBef>
                <a:spcPts val="0"/>
              </a:spcBef>
              <a:spcAft>
                <a:spcPts val="0"/>
              </a:spcAft>
              <a:buSzPts val="3000"/>
              <a:buNone/>
              <a:defRPr>
                <a:latin typeface="Lato"/>
                <a:ea typeface="Lato"/>
                <a:cs typeface="Lato"/>
                <a:sym typeface="Lato"/>
              </a:defRPr>
            </a:lvl7pPr>
            <a:lvl8pPr lvl="7" rtl="0" algn="r">
              <a:spcBef>
                <a:spcPts val="0"/>
              </a:spcBef>
              <a:spcAft>
                <a:spcPts val="0"/>
              </a:spcAft>
              <a:buSzPts val="3000"/>
              <a:buNone/>
              <a:defRPr>
                <a:latin typeface="Lato"/>
                <a:ea typeface="Lato"/>
                <a:cs typeface="Lato"/>
                <a:sym typeface="Lato"/>
              </a:defRPr>
            </a:lvl8pPr>
            <a:lvl9pPr lvl="8" rtl="0" algn="r">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idx="1" type="body"/>
          </p:nvPr>
        </p:nvSpPr>
        <p:spPr>
          <a:xfrm>
            <a:off x="425200" y="1371650"/>
            <a:ext cx="4146900" cy="33171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44" name="Google Shape;44;p7"/>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5" name="Google Shape;45;p7"/>
          <p:cNvSpPr txBox="1"/>
          <p:nvPr>
            <p:ph idx="2" type="title"/>
          </p:nvPr>
        </p:nvSpPr>
        <p:spPr>
          <a:xfrm>
            <a:off x="2478800" y="41325"/>
            <a:ext cx="6244200" cy="303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400"/>
              <a:buNone/>
              <a:defRPr b="0" sz="1400">
                <a:latin typeface="Lato"/>
                <a:ea typeface="Lato"/>
                <a:cs typeface="Lato"/>
                <a:sym typeface="Lato"/>
              </a:defRPr>
            </a:lvl1pPr>
            <a:lvl2pPr lvl="1" rtl="0" algn="r">
              <a:spcBef>
                <a:spcPts val="0"/>
              </a:spcBef>
              <a:spcAft>
                <a:spcPts val="0"/>
              </a:spcAft>
              <a:buSzPts val="3000"/>
              <a:buNone/>
              <a:defRPr>
                <a:latin typeface="Lato"/>
                <a:ea typeface="Lato"/>
                <a:cs typeface="Lato"/>
                <a:sym typeface="Lato"/>
              </a:defRPr>
            </a:lvl2pPr>
            <a:lvl3pPr lvl="2" rtl="0" algn="r">
              <a:spcBef>
                <a:spcPts val="0"/>
              </a:spcBef>
              <a:spcAft>
                <a:spcPts val="0"/>
              </a:spcAft>
              <a:buSzPts val="3000"/>
              <a:buNone/>
              <a:defRPr>
                <a:latin typeface="Lato"/>
                <a:ea typeface="Lato"/>
                <a:cs typeface="Lato"/>
                <a:sym typeface="Lato"/>
              </a:defRPr>
            </a:lvl3pPr>
            <a:lvl4pPr lvl="3" rtl="0" algn="r">
              <a:spcBef>
                <a:spcPts val="0"/>
              </a:spcBef>
              <a:spcAft>
                <a:spcPts val="0"/>
              </a:spcAft>
              <a:buSzPts val="3000"/>
              <a:buNone/>
              <a:defRPr>
                <a:latin typeface="Lato"/>
                <a:ea typeface="Lato"/>
                <a:cs typeface="Lato"/>
                <a:sym typeface="Lato"/>
              </a:defRPr>
            </a:lvl4pPr>
            <a:lvl5pPr lvl="4" rtl="0" algn="r">
              <a:spcBef>
                <a:spcPts val="0"/>
              </a:spcBef>
              <a:spcAft>
                <a:spcPts val="0"/>
              </a:spcAft>
              <a:buSzPts val="3000"/>
              <a:buNone/>
              <a:defRPr>
                <a:latin typeface="Lato"/>
                <a:ea typeface="Lato"/>
                <a:cs typeface="Lato"/>
                <a:sym typeface="Lato"/>
              </a:defRPr>
            </a:lvl5pPr>
            <a:lvl6pPr lvl="5" rtl="0" algn="r">
              <a:spcBef>
                <a:spcPts val="0"/>
              </a:spcBef>
              <a:spcAft>
                <a:spcPts val="0"/>
              </a:spcAft>
              <a:buSzPts val="3000"/>
              <a:buNone/>
              <a:defRPr>
                <a:latin typeface="Lato"/>
                <a:ea typeface="Lato"/>
                <a:cs typeface="Lato"/>
                <a:sym typeface="Lato"/>
              </a:defRPr>
            </a:lvl6pPr>
            <a:lvl7pPr lvl="6" rtl="0" algn="r">
              <a:spcBef>
                <a:spcPts val="0"/>
              </a:spcBef>
              <a:spcAft>
                <a:spcPts val="0"/>
              </a:spcAft>
              <a:buSzPts val="3000"/>
              <a:buNone/>
              <a:defRPr>
                <a:latin typeface="Lato"/>
                <a:ea typeface="Lato"/>
                <a:cs typeface="Lato"/>
                <a:sym typeface="Lato"/>
              </a:defRPr>
            </a:lvl7pPr>
            <a:lvl8pPr lvl="7" rtl="0" algn="r">
              <a:spcBef>
                <a:spcPts val="0"/>
              </a:spcBef>
              <a:spcAft>
                <a:spcPts val="0"/>
              </a:spcAft>
              <a:buSzPts val="3000"/>
              <a:buNone/>
              <a:defRPr>
                <a:latin typeface="Lato"/>
                <a:ea typeface="Lato"/>
                <a:cs typeface="Lato"/>
                <a:sym typeface="Lato"/>
              </a:defRPr>
            </a:lvl8pPr>
            <a:lvl9pPr lvl="8" rtl="0" algn="r">
              <a:spcBef>
                <a:spcPts val="0"/>
              </a:spcBef>
              <a:spcAft>
                <a:spcPts val="0"/>
              </a:spcAft>
              <a:buSzPts val="3000"/>
              <a:buNone/>
              <a:defRPr>
                <a:latin typeface="Lato"/>
                <a:ea typeface="Lato"/>
                <a:cs typeface="Lato"/>
                <a:sym typeface="Lato"/>
              </a:defRPr>
            </a:lvl9pPr>
          </a:lstStyle>
          <a:p/>
        </p:txBody>
      </p:sp>
      <p:cxnSp>
        <p:nvCxnSpPr>
          <p:cNvPr id="46" name="Google Shape;46;p7"/>
          <p:cNvCxnSpPr/>
          <p:nvPr/>
        </p:nvCxnSpPr>
        <p:spPr>
          <a:xfrm>
            <a:off x="2477724" y="415650"/>
            <a:ext cx="6244200" cy="0"/>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CCCCCC"/>
        </a:solidFill>
      </p:bgPr>
    </p:bg>
    <p:spTree>
      <p:nvGrpSpPr>
        <p:cNvPr id="47" name="Shape 47"/>
        <p:cNvGrpSpPr/>
        <p:nvPr/>
      </p:nvGrpSpPr>
      <p:grpSpPr>
        <a:xfrm>
          <a:off x="0" y="0"/>
          <a:ext cx="0" cy="0"/>
          <a:chOff x="0" y="0"/>
          <a:chExt cx="0" cy="0"/>
        </a:xfrm>
      </p:grpSpPr>
      <p:cxnSp>
        <p:nvCxnSpPr>
          <p:cNvPr id="48" name="Google Shape;48;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0" name="Google Shape;50;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4" name="Google Shape;54;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5" name="Google Shape;55;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7" name="Google Shape;57;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cxnSp>
        <p:nvCxnSpPr>
          <p:cNvPr id="59" name="Google Shape;59;p10"/>
          <p:cNvCxnSpPr/>
          <p:nvPr/>
        </p:nvCxnSpPr>
        <p:spPr>
          <a:xfrm>
            <a:off x="425200" y="4740000"/>
            <a:ext cx="8296800" cy="0"/>
          </a:xfrm>
          <a:prstGeom prst="straightConnector1">
            <a:avLst/>
          </a:prstGeom>
          <a:noFill/>
          <a:ln cap="flat" cmpd="sng" w="19050">
            <a:solidFill>
              <a:schemeClr val="accent1"/>
            </a:solidFill>
            <a:prstDash val="solid"/>
            <a:round/>
            <a:headEnd len="sm" w="sm" type="none"/>
            <a:tailEnd len="sm" w="sm" type="none"/>
          </a:ln>
        </p:spPr>
      </p:cxnSp>
      <p:sp>
        <p:nvSpPr>
          <p:cNvPr id="60" name="Google Shape;60;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1" name="Google Shape;61;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3" name="Shape 73"/>
        <p:cNvGrpSpPr/>
        <p:nvPr/>
      </p:nvGrpSpPr>
      <p:grpSpPr>
        <a:xfrm>
          <a:off x="0" y="0"/>
          <a:ext cx="0" cy="0"/>
          <a:chOff x="0" y="0"/>
          <a:chExt cx="0" cy="0"/>
        </a:xfrm>
      </p:grpSpPr>
      <p:sp>
        <p:nvSpPr>
          <p:cNvPr id="74" name="Google Shape;74;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anticipez la consommation électrique de bâtiments</a:t>
            </a:r>
            <a:endParaRPr/>
          </a:p>
        </p:txBody>
      </p:sp>
      <p:sp>
        <p:nvSpPr>
          <p:cNvPr id="75" name="Google Shape;75;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Soutenance Olivier Legrand</a:t>
            </a:r>
            <a:endParaRPr/>
          </a:p>
          <a:p>
            <a:pPr indent="0" lvl="0" marL="0" rtl="0" algn="l">
              <a:spcBef>
                <a:spcPts val="0"/>
              </a:spcBef>
              <a:spcAft>
                <a:spcPts val="0"/>
              </a:spcAft>
              <a:buNone/>
            </a:pPr>
            <a:r>
              <a:rPr lang="fr"/>
              <a:t>Parcours Data Scientist</a:t>
            </a:r>
            <a:endParaRPr/>
          </a:p>
          <a:p>
            <a:pPr indent="0" lvl="0" marL="0" rtl="0" algn="l">
              <a:spcBef>
                <a:spcPts val="0"/>
              </a:spcBef>
              <a:spcAft>
                <a:spcPts val="0"/>
              </a:spcAft>
              <a:buNone/>
            </a:pPr>
            <a:r>
              <a:rPr lang="fr"/>
              <a:t>Projet P4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Feature engineering</a:t>
            </a:r>
            <a:endParaRPr/>
          </a:p>
        </p:txBody>
      </p:sp>
      <p:sp>
        <p:nvSpPr>
          <p:cNvPr id="146" name="Google Shape;146;p22"/>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1C4587"/>
              </a:buClr>
              <a:buSzPts val="1400"/>
              <a:buAutoNum type="arabicPeriod"/>
            </a:pPr>
            <a:r>
              <a:rPr b="1" lang="fr" sz="1400">
                <a:solidFill>
                  <a:srgbClr val="1C4587"/>
                </a:solidFill>
              </a:rPr>
              <a:t>Variables quantitatives</a:t>
            </a:r>
            <a:endParaRPr b="1" sz="1400">
              <a:solidFill>
                <a:srgbClr val="1C4587"/>
              </a:solidFill>
            </a:endParaRPr>
          </a:p>
          <a:p>
            <a:pPr indent="-304800" lvl="1" marL="914400" rtl="0" algn="l">
              <a:lnSpc>
                <a:spcPct val="100000"/>
              </a:lnSpc>
              <a:spcBef>
                <a:spcPts val="0"/>
              </a:spcBef>
              <a:spcAft>
                <a:spcPts val="0"/>
              </a:spcAft>
              <a:buSzPts val="1200"/>
              <a:buAutoNum type="alphaLcPeriod"/>
            </a:pPr>
            <a:r>
              <a:rPr lang="fr" sz="1200"/>
              <a:t>log10 sur les cibles TotalGHGEmissions et SiteEnergyUse</a:t>
            </a:r>
            <a:endParaRPr b="1" sz="1400">
              <a:solidFill>
                <a:srgbClr val="1C4587"/>
              </a:solidFill>
            </a:endParaRPr>
          </a:p>
          <a:p>
            <a:pPr indent="0" lvl="0" marL="457200" rtl="0" algn="l">
              <a:spcBef>
                <a:spcPts val="1200"/>
              </a:spcBef>
              <a:spcAft>
                <a:spcPts val="1200"/>
              </a:spcAft>
              <a:buNone/>
            </a:pPr>
            <a:r>
              <a:t/>
            </a:r>
            <a:endParaRPr/>
          </a:p>
        </p:txBody>
      </p:sp>
      <p:sp>
        <p:nvSpPr>
          <p:cNvPr id="147" name="Google Shape;147;p22"/>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Feature engineering</a:t>
            </a:r>
            <a:endParaRPr/>
          </a:p>
        </p:txBody>
      </p:sp>
      <p:pic>
        <p:nvPicPr>
          <p:cNvPr id="148" name="Google Shape;148;p22"/>
          <p:cNvPicPr preferRelativeResize="0"/>
          <p:nvPr/>
        </p:nvPicPr>
        <p:blipFill>
          <a:blip r:embed="rId3">
            <a:alphaModFix/>
          </a:blip>
          <a:stretch>
            <a:fillRect/>
          </a:stretch>
        </p:blipFill>
        <p:spPr>
          <a:xfrm>
            <a:off x="4594076" y="2136449"/>
            <a:ext cx="4903450" cy="2353575"/>
          </a:xfrm>
          <a:prstGeom prst="rect">
            <a:avLst/>
          </a:prstGeom>
          <a:noFill/>
          <a:ln>
            <a:noFill/>
          </a:ln>
        </p:spPr>
      </p:pic>
      <p:pic>
        <p:nvPicPr>
          <p:cNvPr id="149" name="Google Shape;149;p22"/>
          <p:cNvPicPr preferRelativeResize="0"/>
          <p:nvPr/>
        </p:nvPicPr>
        <p:blipFill>
          <a:blip r:embed="rId4">
            <a:alphaModFix/>
          </a:blip>
          <a:stretch>
            <a:fillRect/>
          </a:stretch>
        </p:blipFill>
        <p:spPr>
          <a:xfrm>
            <a:off x="2000520" y="2136450"/>
            <a:ext cx="1961304" cy="2353576"/>
          </a:xfrm>
          <a:prstGeom prst="rect">
            <a:avLst/>
          </a:prstGeom>
          <a:noFill/>
          <a:ln>
            <a:noFill/>
          </a:ln>
        </p:spPr>
      </p:pic>
      <p:pic>
        <p:nvPicPr>
          <p:cNvPr id="150" name="Google Shape;150;p22"/>
          <p:cNvPicPr preferRelativeResize="0"/>
          <p:nvPr/>
        </p:nvPicPr>
        <p:blipFill>
          <a:blip r:embed="rId5">
            <a:alphaModFix/>
          </a:blip>
          <a:stretch>
            <a:fillRect/>
          </a:stretch>
        </p:blipFill>
        <p:spPr>
          <a:xfrm>
            <a:off x="120250" y="2136453"/>
            <a:ext cx="1961301" cy="2353561"/>
          </a:xfrm>
          <a:prstGeom prst="rect">
            <a:avLst/>
          </a:prstGeom>
          <a:noFill/>
          <a:ln>
            <a:noFill/>
          </a:ln>
        </p:spPr>
      </p:pic>
      <p:sp>
        <p:nvSpPr>
          <p:cNvPr id="151" name="Google Shape;151;p22"/>
          <p:cNvSpPr/>
          <p:nvPr/>
        </p:nvSpPr>
        <p:spPr>
          <a:xfrm>
            <a:off x="4075525" y="3253050"/>
            <a:ext cx="518700" cy="220800"/>
          </a:xfrm>
          <a:prstGeom prst="rightArrow">
            <a:avLst>
              <a:gd fmla="val 50000" name="adj1"/>
              <a:gd fmla="val 50000" name="adj2"/>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Feature engineering</a:t>
            </a:r>
            <a:endParaRPr/>
          </a:p>
        </p:txBody>
      </p:sp>
      <p:sp>
        <p:nvSpPr>
          <p:cNvPr id="157" name="Google Shape;157;p23"/>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1C4587"/>
              </a:buClr>
              <a:buSzPts val="1400"/>
              <a:buAutoNum type="arabicPeriod"/>
            </a:pPr>
            <a:r>
              <a:rPr b="1" lang="fr" sz="1400">
                <a:solidFill>
                  <a:srgbClr val="1C4587"/>
                </a:solidFill>
              </a:rPr>
              <a:t>Variables quantitatives</a:t>
            </a:r>
            <a:endParaRPr b="1" sz="1400">
              <a:solidFill>
                <a:srgbClr val="1C4587"/>
              </a:solidFill>
            </a:endParaRPr>
          </a:p>
          <a:p>
            <a:pPr indent="-304800" lvl="1" marL="914400" rtl="0" algn="l">
              <a:lnSpc>
                <a:spcPct val="100000"/>
              </a:lnSpc>
              <a:spcBef>
                <a:spcPts val="0"/>
              </a:spcBef>
              <a:spcAft>
                <a:spcPts val="0"/>
              </a:spcAft>
              <a:buSzPts val="1200"/>
              <a:buAutoNum type="alphaLcPeriod"/>
            </a:pPr>
            <a:r>
              <a:rPr lang="fr" sz="1200"/>
              <a:t>log10 sur les cibles TotalGHGEmissions et SiteEnergyUse</a:t>
            </a:r>
            <a:endParaRPr sz="1200"/>
          </a:p>
          <a:p>
            <a:pPr indent="-304800" lvl="1" marL="914400" rtl="0" algn="l">
              <a:lnSpc>
                <a:spcPct val="100000"/>
              </a:lnSpc>
              <a:spcBef>
                <a:spcPts val="1000"/>
              </a:spcBef>
              <a:spcAft>
                <a:spcPts val="0"/>
              </a:spcAft>
              <a:buSzPts val="1200"/>
              <a:buAutoNum type="alphaLcPeriod"/>
            </a:pPr>
            <a:r>
              <a:rPr lang="fr" sz="1200"/>
              <a:t>Création des variables Energy_ratio, NaturalGas_ratio, Steam_ratio</a:t>
            </a:r>
            <a:endParaRPr b="1" sz="1400">
              <a:solidFill>
                <a:srgbClr val="1C4587"/>
              </a:solidFill>
            </a:endParaRPr>
          </a:p>
          <a:p>
            <a:pPr indent="0" lvl="0" marL="457200" rtl="0" algn="l">
              <a:spcBef>
                <a:spcPts val="1000"/>
              </a:spcBef>
              <a:spcAft>
                <a:spcPts val="1200"/>
              </a:spcAft>
              <a:buNone/>
            </a:pPr>
            <a:r>
              <a:t/>
            </a:r>
            <a:endParaRPr/>
          </a:p>
        </p:txBody>
      </p:sp>
      <p:sp>
        <p:nvSpPr>
          <p:cNvPr id="158" name="Google Shape;158;p23"/>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Feature engineering</a:t>
            </a:r>
            <a:endParaRPr/>
          </a:p>
        </p:txBody>
      </p:sp>
      <p:pic>
        <p:nvPicPr>
          <p:cNvPr id="159" name="Google Shape;159;p23"/>
          <p:cNvPicPr preferRelativeResize="0"/>
          <p:nvPr/>
        </p:nvPicPr>
        <p:blipFill>
          <a:blip r:embed="rId3">
            <a:alphaModFix/>
          </a:blip>
          <a:stretch>
            <a:fillRect/>
          </a:stretch>
        </p:blipFill>
        <p:spPr>
          <a:xfrm>
            <a:off x="1450" y="2442098"/>
            <a:ext cx="9143998" cy="17569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Feature engineering</a:t>
            </a:r>
            <a:endParaRPr/>
          </a:p>
        </p:txBody>
      </p:sp>
      <p:sp>
        <p:nvSpPr>
          <p:cNvPr id="165" name="Google Shape;165;p24"/>
          <p:cNvSpPr txBox="1"/>
          <p:nvPr>
            <p:ph idx="4294967295"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1C4587"/>
              </a:buClr>
              <a:buSzPts val="1400"/>
              <a:buAutoNum type="arabicPeriod"/>
            </a:pPr>
            <a:r>
              <a:rPr b="1" lang="fr" sz="1400">
                <a:solidFill>
                  <a:srgbClr val="1C4587"/>
                </a:solidFill>
              </a:rPr>
              <a:t>Variables quantitatives</a:t>
            </a:r>
            <a:endParaRPr b="1" sz="1400">
              <a:solidFill>
                <a:srgbClr val="1C4587"/>
              </a:solidFill>
            </a:endParaRPr>
          </a:p>
          <a:p>
            <a:pPr indent="-304800" lvl="1" marL="914400" rtl="0" algn="l">
              <a:lnSpc>
                <a:spcPct val="100000"/>
              </a:lnSpc>
              <a:spcBef>
                <a:spcPts val="0"/>
              </a:spcBef>
              <a:spcAft>
                <a:spcPts val="0"/>
              </a:spcAft>
              <a:buSzPts val="1200"/>
              <a:buAutoNum type="alphaLcPeriod"/>
            </a:pPr>
            <a:r>
              <a:rPr lang="fr" sz="1200"/>
              <a:t>log10 sur les cibles TotalGHGEmissions et SiteEnergyUse</a:t>
            </a:r>
            <a:endParaRPr sz="1200"/>
          </a:p>
          <a:p>
            <a:pPr indent="-304800" lvl="1" marL="914400" rtl="0" algn="l">
              <a:lnSpc>
                <a:spcPct val="100000"/>
              </a:lnSpc>
              <a:spcBef>
                <a:spcPts val="1000"/>
              </a:spcBef>
              <a:spcAft>
                <a:spcPts val="0"/>
              </a:spcAft>
              <a:buSzPts val="1200"/>
              <a:buAutoNum type="alphaLcPeriod"/>
            </a:pPr>
            <a:r>
              <a:rPr lang="fr" sz="1200"/>
              <a:t>Création des variables Energy_ratio, NaturalGas_ratio, Steam_ratio</a:t>
            </a:r>
            <a:endParaRPr sz="1200"/>
          </a:p>
          <a:p>
            <a:pPr indent="-304800" lvl="1" marL="914400" rtl="0" algn="l">
              <a:lnSpc>
                <a:spcPct val="100000"/>
              </a:lnSpc>
              <a:spcBef>
                <a:spcPts val="1000"/>
              </a:spcBef>
              <a:spcAft>
                <a:spcPts val="0"/>
              </a:spcAft>
              <a:buSzPts val="1200"/>
              <a:buAutoNum type="alphaLcPeriod"/>
            </a:pPr>
            <a:r>
              <a:rPr lang="fr" sz="1200"/>
              <a:t>standardisation des prédicteurs (sur jeu d’entraînement seulement)</a:t>
            </a:r>
            <a:endParaRPr sz="1200"/>
          </a:p>
          <a:p>
            <a:pPr indent="-304800" lvl="1" marL="914400" rtl="0" algn="l">
              <a:lnSpc>
                <a:spcPct val="100000"/>
              </a:lnSpc>
              <a:spcBef>
                <a:spcPts val="1000"/>
              </a:spcBef>
              <a:spcAft>
                <a:spcPts val="0"/>
              </a:spcAft>
              <a:buSzPts val="1200"/>
              <a:buAutoNum type="alphaLcPeriod"/>
            </a:pPr>
            <a:r>
              <a:rPr lang="fr" sz="1200"/>
              <a:t>ACP sur les variables corrélées</a:t>
            </a:r>
            <a:endParaRPr sz="1200"/>
          </a:p>
          <a:p>
            <a:pPr indent="0" lvl="0" marL="0" rtl="0" algn="l">
              <a:lnSpc>
                <a:spcPct val="100000"/>
              </a:lnSpc>
              <a:spcBef>
                <a:spcPts val="1000"/>
              </a:spcBef>
              <a:spcAft>
                <a:spcPts val="0"/>
              </a:spcAft>
              <a:buNone/>
            </a:pPr>
            <a:r>
              <a:t/>
            </a:r>
            <a:endParaRPr b="1" sz="1400">
              <a:solidFill>
                <a:srgbClr val="1C4587"/>
              </a:solidFill>
            </a:endParaRPr>
          </a:p>
          <a:p>
            <a:pPr indent="0" lvl="0" marL="457200" rtl="0" algn="l">
              <a:spcBef>
                <a:spcPts val="0"/>
              </a:spcBef>
              <a:spcAft>
                <a:spcPts val="1200"/>
              </a:spcAft>
              <a:buNone/>
            </a:pPr>
            <a:r>
              <a:t/>
            </a:r>
            <a:endParaRPr/>
          </a:p>
        </p:txBody>
      </p:sp>
      <p:sp>
        <p:nvSpPr>
          <p:cNvPr id="166" name="Google Shape;166;p24"/>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Feature engineering</a:t>
            </a:r>
            <a:endParaRPr/>
          </a:p>
        </p:txBody>
      </p:sp>
      <p:pic>
        <p:nvPicPr>
          <p:cNvPr id="167" name="Google Shape;167;p24"/>
          <p:cNvPicPr preferRelativeResize="0"/>
          <p:nvPr/>
        </p:nvPicPr>
        <p:blipFill>
          <a:blip r:embed="rId3">
            <a:alphaModFix/>
          </a:blip>
          <a:stretch>
            <a:fillRect/>
          </a:stretch>
        </p:blipFill>
        <p:spPr>
          <a:xfrm>
            <a:off x="709425" y="2825075"/>
            <a:ext cx="3187498" cy="2124999"/>
          </a:xfrm>
          <a:prstGeom prst="rect">
            <a:avLst/>
          </a:prstGeom>
          <a:noFill/>
          <a:ln>
            <a:noFill/>
          </a:ln>
        </p:spPr>
      </p:pic>
      <p:pic>
        <p:nvPicPr>
          <p:cNvPr id="168" name="Google Shape;168;p24"/>
          <p:cNvPicPr preferRelativeResize="0"/>
          <p:nvPr/>
        </p:nvPicPr>
        <p:blipFill rotWithShape="1">
          <a:blip r:embed="rId4">
            <a:alphaModFix/>
          </a:blip>
          <a:srcRect b="30069" l="0" r="0" t="0"/>
          <a:stretch/>
        </p:blipFill>
        <p:spPr>
          <a:xfrm>
            <a:off x="4699375" y="2414125"/>
            <a:ext cx="4023624" cy="2813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Feature engineering</a:t>
            </a:r>
            <a:endParaRPr/>
          </a:p>
        </p:txBody>
      </p:sp>
      <p:sp>
        <p:nvSpPr>
          <p:cNvPr id="174" name="Google Shape;174;p25"/>
          <p:cNvSpPr txBox="1"/>
          <p:nvPr>
            <p:ph idx="1" type="body"/>
          </p:nvPr>
        </p:nvSpPr>
        <p:spPr>
          <a:xfrm>
            <a:off x="423600" y="1211350"/>
            <a:ext cx="8296800" cy="3490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1C4587"/>
              </a:buClr>
              <a:buSzPts val="1400"/>
              <a:buAutoNum type="arabicPeriod"/>
            </a:pPr>
            <a:r>
              <a:rPr b="1" lang="fr" sz="1400">
                <a:solidFill>
                  <a:srgbClr val="1C4587"/>
                </a:solidFill>
              </a:rPr>
              <a:t>Variables quantitatives</a:t>
            </a:r>
            <a:endParaRPr b="1" sz="1400">
              <a:solidFill>
                <a:srgbClr val="1C4587"/>
              </a:solidFill>
            </a:endParaRPr>
          </a:p>
          <a:p>
            <a:pPr indent="-304800" lvl="1" marL="914400" rtl="0" algn="l">
              <a:lnSpc>
                <a:spcPct val="100000"/>
              </a:lnSpc>
              <a:spcBef>
                <a:spcPts val="0"/>
              </a:spcBef>
              <a:spcAft>
                <a:spcPts val="0"/>
              </a:spcAft>
              <a:buSzPts val="1200"/>
              <a:buAutoNum type="alphaLcPeriod"/>
            </a:pPr>
            <a:r>
              <a:rPr lang="fr" sz="1200"/>
              <a:t>log10 sur les cibles TotalGHGEmissions et SiteEnergyUse</a:t>
            </a:r>
            <a:endParaRPr sz="1200"/>
          </a:p>
          <a:p>
            <a:pPr indent="-304800" lvl="1" marL="914400" rtl="0" algn="l">
              <a:lnSpc>
                <a:spcPct val="100000"/>
              </a:lnSpc>
              <a:spcBef>
                <a:spcPts val="1000"/>
              </a:spcBef>
              <a:spcAft>
                <a:spcPts val="0"/>
              </a:spcAft>
              <a:buSzPts val="1200"/>
              <a:buAutoNum type="alphaLcPeriod"/>
            </a:pPr>
            <a:r>
              <a:rPr lang="fr" sz="1200"/>
              <a:t>Création des variables Energy_ratio, NaturalGas_ratio, Steam_ratio</a:t>
            </a:r>
            <a:endParaRPr sz="1200"/>
          </a:p>
          <a:p>
            <a:pPr indent="-304800" lvl="1" marL="914400" rtl="0" algn="l">
              <a:lnSpc>
                <a:spcPct val="100000"/>
              </a:lnSpc>
              <a:spcBef>
                <a:spcPts val="1000"/>
              </a:spcBef>
              <a:spcAft>
                <a:spcPts val="0"/>
              </a:spcAft>
              <a:buSzPts val="1200"/>
              <a:buAutoNum type="alphaLcPeriod"/>
            </a:pPr>
            <a:r>
              <a:rPr lang="fr" sz="1200"/>
              <a:t>standardisation des prédicteurs (sur jeu d’entraînement seulement)</a:t>
            </a:r>
            <a:endParaRPr sz="1200"/>
          </a:p>
          <a:p>
            <a:pPr indent="-304800" lvl="1" marL="914400" rtl="0" algn="l">
              <a:lnSpc>
                <a:spcPct val="100000"/>
              </a:lnSpc>
              <a:spcBef>
                <a:spcPts val="1000"/>
              </a:spcBef>
              <a:spcAft>
                <a:spcPts val="0"/>
              </a:spcAft>
              <a:buSzPts val="1200"/>
              <a:buAutoNum type="alphaLcPeriod"/>
            </a:pPr>
            <a:r>
              <a:rPr lang="fr" sz="1200"/>
              <a:t>ACP sur les variables corrélées</a:t>
            </a:r>
            <a:endParaRPr sz="1200"/>
          </a:p>
          <a:p>
            <a:pPr indent="-317500" lvl="0" marL="457200" rtl="0" algn="l">
              <a:lnSpc>
                <a:spcPct val="100000"/>
              </a:lnSpc>
              <a:spcBef>
                <a:spcPts val="1000"/>
              </a:spcBef>
              <a:spcAft>
                <a:spcPts val="0"/>
              </a:spcAft>
              <a:buClr>
                <a:srgbClr val="1C4587"/>
              </a:buClr>
              <a:buSzPts val="1400"/>
              <a:buAutoNum type="arabicPeriod"/>
            </a:pPr>
            <a:r>
              <a:rPr b="1" lang="fr" sz="1400">
                <a:solidFill>
                  <a:srgbClr val="1C4587"/>
                </a:solidFill>
              </a:rPr>
              <a:t>Variables catégorielles</a:t>
            </a:r>
            <a:endParaRPr b="1" sz="1400">
              <a:solidFill>
                <a:srgbClr val="1C4587"/>
              </a:solidFill>
            </a:endParaRPr>
          </a:p>
          <a:p>
            <a:pPr indent="-304800" lvl="1" marL="914400" rtl="0" algn="l">
              <a:lnSpc>
                <a:spcPct val="100000"/>
              </a:lnSpc>
              <a:spcBef>
                <a:spcPts val="0"/>
              </a:spcBef>
              <a:spcAft>
                <a:spcPts val="0"/>
              </a:spcAft>
              <a:buSzPts val="1200"/>
              <a:buAutoNum type="alphaLcPeriod"/>
            </a:pPr>
            <a:r>
              <a:rPr lang="fr" sz="1200"/>
              <a:t>Réduction du nombre de modalités:  groupements basés sur des seuils de population et/ou règles métiers et/ou des considérations portant sur les dépendances entre les cibles et les diverses modalités.</a:t>
            </a:r>
            <a:endParaRPr sz="1200"/>
          </a:p>
          <a:p>
            <a:pPr indent="-304800" lvl="1" marL="914400" rtl="0" algn="l">
              <a:lnSpc>
                <a:spcPct val="100000"/>
              </a:lnSpc>
              <a:spcBef>
                <a:spcPts val="1000"/>
              </a:spcBef>
              <a:spcAft>
                <a:spcPts val="0"/>
              </a:spcAft>
              <a:buSzPts val="1200"/>
              <a:buAutoNum type="alphaLcPeriod"/>
            </a:pPr>
            <a:r>
              <a:rPr lang="fr" sz="1200"/>
              <a:t>YearBuilt groupé en deux catégories: avant 1980, après 1980 </a:t>
            </a:r>
            <a:endParaRPr sz="1200"/>
          </a:p>
          <a:p>
            <a:pPr indent="-304800" lvl="1" marL="914400" rtl="0" algn="l">
              <a:lnSpc>
                <a:spcPct val="100000"/>
              </a:lnSpc>
              <a:spcBef>
                <a:spcPts val="1000"/>
              </a:spcBef>
              <a:spcAft>
                <a:spcPts val="0"/>
              </a:spcAft>
              <a:buSzPts val="1200"/>
              <a:buAutoNum type="alphaLcPeriod"/>
            </a:pPr>
            <a:r>
              <a:rPr lang="fr" sz="1200"/>
              <a:t>Retrait des variables les moins associées aux cibles: DataYear (SEU), DataYear + ThirdLargestPropertyUseType (TGHGE)</a:t>
            </a:r>
            <a:endParaRPr sz="1200"/>
          </a:p>
          <a:p>
            <a:pPr indent="-304800" lvl="1" marL="914400" rtl="0" algn="l">
              <a:lnSpc>
                <a:spcPct val="100000"/>
              </a:lnSpc>
              <a:spcBef>
                <a:spcPts val="1000"/>
              </a:spcBef>
              <a:spcAft>
                <a:spcPts val="1000"/>
              </a:spcAft>
              <a:buSzPts val="1200"/>
              <a:buAutoNum type="alphaLcPeriod"/>
            </a:pPr>
            <a:r>
              <a:rPr lang="fr" sz="1200"/>
              <a:t>One hot encoding</a:t>
            </a:r>
            <a:endParaRPr/>
          </a:p>
        </p:txBody>
      </p:sp>
      <p:sp>
        <p:nvSpPr>
          <p:cNvPr id="175" name="Google Shape;175;p25"/>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Feature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Feature engineering</a:t>
            </a:r>
            <a:endParaRPr/>
          </a:p>
        </p:txBody>
      </p:sp>
      <p:sp>
        <p:nvSpPr>
          <p:cNvPr id="181" name="Google Shape;181;p26"/>
          <p:cNvSpPr txBox="1"/>
          <p:nvPr>
            <p:ph idx="1" type="body"/>
          </p:nvPr>
        </p:nvSpPr>
        <p:spPr>
          <a:xfrm>
            <a:off x="423600" y="1211350"/>
            <a:ext cx="8296800" cy="35271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1C4587"/>
              </a:buClr>
              <a:buSzPts val="1400"/>
              <a:buAutoNum type="arabicPeriod"/>
            </a:pPr>
            <a:r>
              <a:rPr b="1" lang="fr" sz="1400">
                <a:solidFill>
                  <a:srgbClr val="1C4587"/>
                </a:solidFill>
              </a:rPr>
              <a:t>Variables quantitatives</a:t>
            </a:r>
            <a:endParaRPr b="1" sz="1400">
              <a:solidFill>
                <a:srgbClr val="1C4587"/>
              </a:solidFill>
            </a:endParaRPr>
          </a:p>
          <a:p>
            <a:pPr indent="-292100" lvl="1" marL="914400" rtl="0" algn="l">
              <a:lnSpc>
                <a:spcPct val="100000"/>
              </a:lnSpc>
              <a:spcBef>
                <a:spcPts val="0"/>
              </a:spcBef>
              <a:spcAft>
                <a:spcPts val="0"/>
              </a:spcAft>
              <a:buClr>
                <a:srgbClr val="FF9900"/>
              </a:buClr>
              <a:buSzPts val="1000"/>
              <a:buAutoNum type="alphaLcPeriod"/>
            </a:pPr>
            <a:r>
              <a:rPr b="1" lang="fr" sz="1200">
                <a:solidFill>
                  <a:srgbClr val="FF9900"/>
                </a:solidFill>
              </a:rPr>
              <a:t>log10 sur les cibles TotalGHGEmissions et SiteEnergyUse</a:t>
            </a:r>
            <a:endParaRPr b="1" sz="1200">
              <a:solidFill>
                <a:srgbClr val="FF9900"/>
              </a:solidFill>
            </a:endParaRPr>
          </a:p>
          <a:p>
            <a:pPr indent="-292100" lvl="1" marL="914400" rtl="0" algn="l">
              <a:lnSpc>
                <a:spcPct val="100000"/>
              </a:lnSpc>
              <a:spcBef>
                <a:spcPts val="1000"/>
              </a:spcBef>
              <a:spcAft>
                <a:spcPts val="0"/>
              </a:spcAft>
              <a:buClr>
                <a:srgbClr val="FF9900"/>
              </a:buClr>
              <a:buSzPts val="1000"/>
              <a:buAutoNum type="alphaLcPeriod"/>
            </a:pPr>
            <a:r>
              <a:rPr b="1" lang="fr" sz="1200">
                <a:solidFill>
                  <a:srgbClr val="FF9900"/>
                </a:solidFill>
              </a:rPr>
              <a:t>Création des variables Energy_ratio, NaturalGas_ratio, Steam_ratio</a:t>
            </a:r>
            <a:endParaRPr b="1" sz="1200">
              <a:solidFill>
                <a:srgbClr val="FF9900"/>
              </a:solidFill>
            </a:endParaRPr>
          </a:p>
          <a:p>
            <a:pPr indent="-292100" lvl="1" marL="914400" rtl="0" algn="l">
              <a:lnSpc>
                <a:spcPct val="100000"/>
              </a:lnSpc>
              <a:spcBef>
                <a:spcPts val="1000"/>
              </a:spcBef>
              <a:spcAft>
                <a:spcPts val="0"/>
              </a:spcAft>
              <a:buClr>
                <a:srgbClr val="6AA84F"/>
              </a:buClr>
              <a:buSzPts val="1000"/>
              <a:buAutoNum type="alphaLcPeriod"/>
            </a:pPr>
            <a:r>
              <a:rPr b="1" lang="fr" sz="1200">
                <a:solidFill>
                  <a:srgbClr val="6AA84F"/>
                </a:solidFill>
              </a:rPr>
              <a:t>standardisation des prédicteurs (sur jeu d’entraînement seulement)</a:t>
            </a:r>
            <a:endParaRPr b="1" sz="1200">
              <a:solidFill>
                <a:srgbClr val="6AA84F"/>
              </a:solidFill>
            </a:endParaRPr>
          </a:p>
          <a:p>
            <a:pPr indent="-292100" lvl="1" marL="914400" rtl="0" algn="l">
              <a:lnSpc>
                <a:spcPct val="100000"/>
              </a:lnSpc>
              <a:spcBef>
                <a:spcPts val="1000"/>
              </a:spcBef>
              <a:spcAft>
                <a:spcPts val="0"/>
              </a:spcAft>
              <a:buClr>
                <a:srgbClr val="6AA84F"/>
              </a:buClr>
              <a:buSzPts val="1000"/>
              <a:buAutoNum type="alphaLcPeriod"/>
            </a:pPr>
            <a:r>
              <a:rPr b="1" lang="fr" sz="1200">
                <a:solidFill>
                  <a:srgbClr val="6AA84F"/>
                </a:solidFill>
              </a:rPr>
              <a:t>ACP sur les variables corrélées</a:t>
            </a:r>
            <a:endParaRPr b="1" sz="1200">
              <a:solidFill>
                <a:srgbClr val="6AA84F"/>
              </a:solidFill>
            </a:endParaRPr>
          </a:p>
          <a:p>
            <a:pPr indent="-317500" lvl="0" marL="457200" rtl="0" algn="l">
              <a:lnSpc>
                <a:spcPct val="100000"/>
              </a:lnSpc>
              <a:spcBef>
                <a:spcPts val="1000"/>
              </a:spcBef>
              <a:spcAft>
                <a:spcPts val="0"/>
              </a:spcAft>
              <a:buClr>
                <a:srgbClr val="1C4587"/>
              </a:buClr>
              <a:buSzPts val="1400"/>
              <a:buAutoNum type="arabicPeriod"/>
            </a:pPr>
            <a:r>
              <a:rPr b="1" lang="fr" sz="1400">
                <a:solidFill>
                  <a:srgbClr val="1C4587"/>
                </a:solidFill>
              </a:rPr>
              <a:t>Variables catégorielles</a:t>
            </a:r>
            <a:endParaRPr sz="1200"/>
          </a:p>
          <a:p>
            <a:pPr indent="-304800" lvl="1" marL="914400" rtl="0" algn="l">
              <a:lnSpc>
                <a:spcPct val="100000"/>
              </a:lnSpc>
              <a:spcBef>
                <a:spcPts val="0"/>
              </a:spcBef>
              <a:spcAft>
                <a:spcPts val="0"/>
              </a:spcAft>
              <a:buClr>
                <a:srgbClr val="FF9900"/>
              </a:buClr>
              <a:buSzPts val="1200"/>
              <a:buAutoNum type="alphaLcPeriod"/>
            </a:pPr>
            <a:r>
              <a:rPr b="1" lang="fr" sz="1200">
                <a:solidFill>
                  <a:srgbClr val="FF9900"/>
                </a:solidFill>
              </a:rPr>
              <a:t>Réduction du nombre de modalités:</a:t>
            </a:r>
            <a:r>
              <a:rPr b="1" lang="fr">
                <a:solidFill>
                  <a:srgbClr val="FF9900"/>
                </a:solidFill>
              </a:rPr>
              <a:t> </a:t>
            </a:r>
            <a:r>
              <a:rPr b="1" lang="fr">
                <a:solidFill>
                  <a:srgbClr val="FF9900"/>
                </a:solidFill>
              </a:rPr>
              <a:t> </a:t>
            </a:r>
            <a:r>
              <a:rPr b="1" lang="fr" sz="1200">
                <a:solidFill>
                  <a:srgbClr val="FF9900"/>
                </a:solidFill>
              </a:rPr>
              <a:t>groupements basés sur des seuils de population et/ou règles métiers et/ou des considérations portant sur les dépendances entre les cibles et les diverses modalités.</a:t>
            </a:r>
            <a:endParaRPr b="1">
              <a:solidFill>
                <a:srgbClr val="FF9900"/>
              </a:solidFill>
            </a:endParaRPr>
          </a:p>
          <a:p>
            <a:pPr indent="-304800" lvl="1" marL="914400" rtl="0" algn="l">
              <a:lnSpc>
                <a:spcPct val="100000"/>
              </a:lnSpc>
              <a:spcBef>
                <a:spcPts val="1000"/>
              </a:spcBef>
              <a:spcAft>
                <a:spcPts val="0"/>
              </a:spcAft>
              <a:buClr>
                <a:srgbClr val="FF9900"/>
              </a:buClr>
              <a:buSzPts val="1200"/>
              <a:buAutoNum type="alphaLcPeriod"/>
            </a:pPr>
            <a:r>
              <a:rPr b="1" lang="fr" sz="1200">
                <a:solidFill>
                  <a:srgbClr val="FF9900"/>
                </a:solidFill>
              </a:rPr>
              <a:t>YearBuilt groupé en deux catégories: avant 1980, après 1980</a:t>
            </a:r>
            <a:endParaRPr b="1" sz="1200">
              <a:solidFill>
                <a:srgbClr val="FF9900"/>
              </a:solidFill>
            </a:endParaRPr>
          </a:p>
          <a:p>
            <a:pPr indent="-292100" lvl="1" marL="914400" rtl="0" algn="l">
              <a:lnSpc>
                <a:spcPct val="100000"/>
              </a:lnSpc>
              <a:spcBef>
                <a:spcPts val="1000"/>
              </a:spcBef>
              <a:spcAft>
                <a:spcPts val="0"/>
              </a:spcAft>
              <a:buClr>
                <a:srgbClr val="FF9900"/>
              </a:buClr>
              <a:buSzPts val="1000"/>
              <a:buAutoNum type="alphaLcPeriod"/>
            </a:pPr>
            <a:r>
              <a:rPr b="1" lang="fr" sz="1200">
                <a:solidFill>
                  <a:srgbClr val="FF9900"/>
                </a:solidFill>
              </a:rPr>
              <a:t>Retrait des variables les moins associées aux cibles: DataYear (SEU), DataYear + ThirdLargestPropertyUseType (TGHGE)</a:t>
            </a:r>
            <a:endParaRPr b="1" sz="1200">
              <a:solidFill>
                <a:srgbClr val="FF9900"/>
              </a:solidFill>
            </a:endParaRPr>
          </a:p>
          <a:p>
            <a:pPr indent="-304800" lvl="1" marL="914400" rtl="0" algn="l">
              <a:lnSpc>
                <a:spcPct val="100000"/>
              </a:lnSpc>
              <a:spcBef>
                <a:spcPts val="1000"/>
              </a:spcBef>
              <a:spcAft>
                <a:spcPts val="1000"/>
              </a:spcAft>
              <a:buClr>
                <a:srgbClr val="6AA84F"/>
              </a:buClr>
              <a:buSzPts val="1200"/>
              <a:buAutoNum type="alphaLcPeriod"/>
            </a:pPr>
            <a:r>
              <a:rPr b="1" lang="fr" sz="1200">
                <a:solidFill>
                  <a:srgbClr val="6AA84F"/>
                </a:solidFill>
              </a:rPr>
              <a:t>One hot encoding</a:t>
            </a:r>
            <a:endParaRPr/>
          </a:p>
        </p:txBody>
      </p:sp>
      <p:sp>
        <p:nvSpPr>
          <p:cNvPr id="182" name="Google Shape;182;p26"/>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Feature engineering</a:t>
            </a:r>
            <a:endParaRPr/>
          </a:p>
        </p:txBody>
      </p:sp>
      <p:sp>
        <p:nvSpPr>
          <p:cNvPr id="183" name="Google Shape;183;p26"/>
          <p:cNvSpPr/>
          <p:nvPr/>
        </p:nvSpPr>
        <p:spPr>
          <a:xfrm>
            <a:off x="6141900" y="870550"/>
            <a:ext cx="2841300" cy="503400"/>
          </a:xfrm>
          <a:prstGeom prst="roundRect">
            <a:avLst>
              <a:gd fmla="val 16667" name="adj"/>
            </a:avLst>
          </a:prstGeom>
          <a:solidFill>
            <a:schemeClr val="lt1"/>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solidFill>
                  <a:srgbClr val="FF9900"/>
                </a:solidFill>
              </a:rPr>
              <a:t>durant l’analyse exploratoire</a:t>
            </a:r>
            <a:endParaRPr b="1" sz="1200">
              <a:solidFill>
                <a:srgbClr val="FF9900"/>
              </a:solidFill>
            </a:endParaRPr>
          </a:p>
        </p:txBody>
      </p:sp>
      <p:sp>
        <p:nvSpPr>
          <p:cNvPr id="184" name="Google Shape;184;p26"/>
          <p:cNvSpPr/>
          <p:nvPr/>
        </p:nvSpPr>
        <p:spPr>
          <a:xfrm>
            <a:off x="6141900" y="1480150"/>
            <a:ext cx="2883300" cy="503400"/>
          </a:xfrm>
          <a:prstGeom prst="roundRect">
            <a:avLst>
              <a:gd fmla="val 16667" name="adj"/>
            </a:avLst>
          </a:prstGeom>
          <a:solidFill>
            <a:schemeClr val="lt1"/>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solidFill>
                  <a:srgbClr val="6AA84F"/>
                </a:solidFill>
              </a:rPr>
              <a:t>intégré au pipeline de prétraitement</a:t>
            </a:r>
            <a:endParaRPr b="1" sz="1200">
              <a:solidFill>
                <a:srgbClr val="6AA84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Modèles</a:t>
            </a:r>
            <a:endParaRPr/>
          </a:p>
        </p:txBody>
      </p:sp>
      <p:sp>
        <p:nvSpPr>
          <p:cNvPr id="190" name="Google Shape;190;p27"/>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91" name="Google Shape;191;p27"/>
          <p:cNvSpPr txBox="1"/>
          <p:nvPr>
            <p:ph idx="2" type="body"/>
          </p:nvPr>
        </p:nvSpPr>
        <p:spPr>
          <a:xfrm>
            <a:off x="4939500" y="724200"/>
            <a:ext cx="42045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fr"/>
              <a:t>Structure générale des modèles</a:t>
            </a:r>
            <a:endParaRPr/>
          </a:p>
          <a:p>
            <a:pPr indent="-342900" lvl="0" marL="457200" rtl="0" algn="l">
              <a:spcBef>
                <a:spcPts val="0"/>
              </a:spcBef>
              <a:spcAft>
                <a:spcPts val="0"/>
              </a:spcAft>
              <a:buSzPts val="1800"/>
              <a:buAutoNum type="arabicPeriod"/>
            </a:pPr>
            <a:r>
              <a:rPr lang="fr"/>
              <a:t>Baseline: Régression linéaire</a:t>
            </a:r>
            <a:endParaRPr/>
          </a:p>
          <a:p>
            <a:pPr indent="-342900" lvl="0" marL="457200" rtl="0" algn="l">
              <a:spcBef>
                <a:spcPts val="0"/>
              </a:spcBef>
              <a:spcAft>
                <a:spcPts val="0"/>
              </a:spcAft>
              <a:buSzPts val="1800"/>
              <a:buAutoNum type="arabicPeriod"/>
            </a:pPr>
            <a:r>
              <a:rPr lang="fr"/>
              <a:t>Régression polynomiale avec Lasso</a:t>
            </a:r>
            <a:endParaRPr/>
          </a:p>
          <a:p>
            <a:pPr indent="-342900" lvl="0" marL="457200" rtl="0" algn="l">
              <a:spcBef>
                <a:spcPts val="0"/>
              </a:spcBef>
              <a:spcAft>
                <a:spcPts val="0"/>
              </a:spcAft>
              <a:buSzPts val="1800"/>
              <a:buAutoNum type="arabicPeriod"/>
            </a:pPr>
            <a:r>
              <a:rPr lang="fr"/>
              <a:t>K-NN</a:t>
            </a:r>
            <a:endParaRPr/>
          </a:p>
          <a:p>
            <a:pPr indent="-342900" lvl="0" marL="457200" rtl="0" algn="l">
              <a:spcBef>
                <a:spcPts val="0"/>
              </a:spcBef>
              <a:spcAft>
                <a:spcPts val="0"/>
              </a:spcAft>
              <a:buSzPts val="1800"/>
              <a:buAutoNum type="arabicPeriod"/>
            </a:pPr>
            <a:r>
              <a:rPr lang="fr"/>
              <a:t>Random Forest</a:t>
            </a:r>
            <a:endParaRPr/>
          </a:p>
          <a:p>
            <a:pPr indent="-342900" lvl="0" marL="457200" rtl="0" algn="l">
              <a:spcBef>
                <a:spcPts val="0"/>
              </a:spcBef>
              <a:spcAft>
                <a:spcPts val="0"/>
              </a:spcAft>
              <a:buSzPts val="1800"/>
              <a:buAutoNum type="arabicPeriod"/>
            </a:pPr>
            <a:r>
              <a:rPr lang="fr"/>
              <a:t>Comparaison des modèles</a:t>
            </a:r>
            <a:endParaRPr/>
          </a:p>
          <a:p>
            <a:pPr indent="-342900" lvl="0" marL="457200" rtl="0" algn="l">
              <a:spcBef>
                <a:spcPts val="0"/>
              </a:spcBef>
              <a:spcAft>
                <a:spcPts val="0"/>
              </a:spcAft>
              <a:buSzPts val="1800"/>
              <a:buAutoNum type="arabicPeriod"/>
            </a:pPr>
            <a:r>
              <a:rPr lang="fr"/>
              <a:t>ENERGYSTARScore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des modèles</a:t>
            </a:r>
            <a:endParaRPr/>
          </a:p>
        </p:txBody>
      </p:sp>
      <p:sp>
        <p:nvSpPr>
          <p:cNvPr id="197" name="Google Shape;197;p28"/>
          <p:cNvSpPr txBox="1"/>
          <p:nvPr>
            <p:ph idx="1" type="body"/>
          </p:nvPr>
        </p:nvSpPr>
        <p:spPr>
          <a:xfrm>
            <a:off x="423600" y="1211350"/>
            <a:ext cx="8296800" cy="334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fr"/>
              <a:t>Modèle: pipeline de prétraitement + estimateur.</a:t>
            </a:r>
            <a:endParaRPr/>
          </a:p>
          <a:p>
            <a:pPr indent="-342900" lvl="0" marL="457200" rtl="0" algn="l">
              <a:spcBef>
                <a:spcPts val="1200"/>
              </a:spcBef>
              <a:spcAft>
                <a:spcPts val="0"/>
              </a:spcAft>
              <a:buSzPts val="1800"/>
              <a:buChar char="➢"/>
            </a:pPr>
            <a:r>
              <a:rPr lang="fr"/>
              <a:t>Pipeline de prétraitement:</a:t>
            </a:r>
            <a:endParaRPr/>
          </a:p>
          <a:p>
            <a:pPr indent="-317500" lvl="1" marL="914400" rtl="0" algn="l">
              <a:spcBef>
                <a:spcPts val="0"/>
              </a:spcBef>
              <a:spcAft>
                <a:spcPts val="0"/>
              </a:spcAft>
              <a:buSzPts val="1400"/>
              <a:buChar char="○"/>
            </a:pPr>
            <a:r>
              <a:rPr lang="fr"/>
              <a:t>Standardisation des variables et PCA</a:t>
            </a:r>
            <a:endParaRPr/>
          </a:p>
          <a:p>
            <a:pPr indent="-317500" lvl="1" marL="914400" rtl="0" algn="l">
              <a:spcBef>
                <a:spcPts val="0"/>
              </a:spcBef>
              <a:spcAft>
                <a:spcPts val="0"/>
              </a:spcAft>
              <a:buSzPts val="1400"/>
              <a:buChar char="○"/>
            </a:pPr>
            <a:r>
              <a:rPr lang="fr"/>
              <a:t>one-hot encoding des variables catégorielles</a:t>
            </a:r>
            <a:endParaRPr/>
          </a:p>
          <a:p>
            <a:pPr indent="-317500" lvl="1" marL="914400" rtl="0" algn="l">
              <a:spcBef>
                <a:spcPts val="0"/>
              </a:spcBef>
              <a:spcAft>
                <a:spcPts val="0"/>
              </a:spcAft>
              <a:buSzPts val="1400"/>
              <a:buChar char="○"/>
            </a:pPr>
            <a:r>
              <a:rPr lang="fr"/>
              <a:t>optionnel: Transformation des features pour la régression polynomiale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fr"/>
              <a:t>Estimateurs: </a:t>
            </a:r>
            <a:endParaRPr/>
          </a:p>
          <a:p>
            <a:pPr indent="-317500" lvl="1" marL="914400" rtl="0" algn="l">
              <a:spcBef>
                <a:spcPts val="0"/>
              </a:spcBef>
              <a:spcAft>
                <a:spcPts val="0"/>
              </a:spcAft>
              <a:buSzPts val="1400"/>
              <a:buChar char="○"/>
            </a:pPr>
            <a:r>
              <a:rPr lang="fr"/>
              <a:t>Régression Linéaire: baseline</a:t>
            </a:r>
            <a:endParaRPr/>
          </a:p>
          <a:p>
            <a:pPr indent="-317500" lvl="1" marL="914400" rtl="0" algn="l">
              <a:spcBef>
                <a:spcPts val="0"/>
              </a:spcBef>
              <a:spcAft>
                <a:spcPts val="0"/>
              </a:spcAft>
              <a:buSzPts val="1400"/>
              <a:buChar char="○"/>
            </a:pPr>
            <a:r>
              <a:rPr lang="fr"/>
              <a:t>Régression Polynomiale: PolynomialFeatures + </a:t>
            </a:r>
            <a:r>
              <a:rPr lang="fr"/>
              <a:t>Lasso pour réduire la complexité du modèle polynomial,</a:t>
            </a:r>
            <a:endParaRPr/>
          </a:p>
          <a:p>
            <a:pPr indent="-317500" lvl="1" marL="914400" rtl="0" algn="l">
              <a:spcBef>
                <a:spcPts val="0"/>
              </a:spcBef>
              <a:spcAft>
                <a:spcPts val="0"/>
              </a:spcAft>
              <a:buSzPts val="1400"/>
              <a:buChar char="○"/>
            </a:pPr>
            <a:r>
              <a:rPr lang="fr"/>
              <a:t>KNN, </a:t>
            </a:r>
            <a:endParaRPr/>
          </a:p>
          <a:p>
            <a:pPr indent="-317500" lvl="1" marL="914400" rtl="0" algn="l">
              <a:spcBef>
                <a:spcPts val="0"/>
              </a:spcBef>
              <a:spcAft>
                <a:spcPts val="0"/>
              </a:spcAft>
              <a:buSzPts val="1400"/>
              <a:buChar char="○"/>
            </a:pPr>
            <a:r>
              <a:rPr lang="fr"/>
              <a:t>RandomForest</a:t>
            </a:r>
            <a:endParaRPr/>
          </a:p>
        </p:txBody>
      </p:sp>
      <p:sp>
        <p:nvSpPr>
          <p:cNvPr id="198" name="Google Shape;198;p28"/>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457200" rtl="0" algn="r">
              <a:spcBef>
                <a:spcPts val="0"/>
              </a:spcBef>
              <a:spcAft>
                <a:spcPts val="0"/>
              </a:spcAft>
              <a:buNone/>
            </a:pPr>
            <a:r>
              <a:rPr lang="fr"/>
              <a:t>Structure générale des modèles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Baseline: régression linéaire</a:t>
            </a:r>
            <a:endParaRPr/>
          </a:p>
        </p:txBody>
      </p:sp>
      <p:sp>
        <p:nvSpPr>
          <p:cNvPr id="204" name="Google Shape;204;p29"/>
          <p:cNvSpPr txBox="1"/>
          <p:nvPr>
            <p:ph idx="1" type="body"/>
          </p:nvPr>
        </p:nvSpPr>
        <p:spPr>
          <a:xfrm>
            <a:off x="425200" y="1442975"/>
            <a:ext cx="8296800" cy="32340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fr" sz="1400"/>
              <a:t>Jeu de données: 7 var. quantitatives,  6 var. catégorielles (SEU), 5 var. catégorielles (TotalGHGE)</a:t>
            </a:r>
            <a:endParaRPr sz="1400"/>
          </a:p>
          <a:p>
            <a:pPr indent="-317500" lvl="0" marL="457200" rtl="0" algn="l">
              <a:lnSpc>
                <a:spcPct val="105000"/>
              </a:lnSpc>
              <a:spcBef>
                <a:spcPts val="1000"/>
              </a:spcBef>
              <a:spcAft>
                <a:spcPts val="0"/>
              </a:spcAft>
              <a:buSzPts val="1400"/>
              <a:buChar char="●"/>
            </a:pPr>
            <a:r>
              <a:rPr lang="fr" sz="1400"/>
              <a:t>Pipeline: Standardisation, PCA, One-hot encoding</a:t>
            </a:r>
            <a:endParaRPr sz="1400"/>
          </a:p>
          <a:p>
            <a:pPr indent="-317500" lvl="0" marL="457200" rtl="0" algn="l">
              <a:lnSpc>
                <a:spcPct val="105000"/>
              </a:lnSpc>
              <a:spcBef>
                <a:spcPts val="1000"/>
              </a:spcBef>
              <a:spcAft>
                <a:spcPts val="1000"/>
              </a:spcAft>
              <a:buSzPts val="1400"/>
              <a:buChar char="●"/>
            </a:pPr>
            <a:r>
              <a:rPr lang="fr" sz="1400"/>
              <a:t>Méthode: validation croisée 5 folds</a:t>
            </a:r>
            <a:endParaRPr sz="1400"/>
          </a:p>
        </p:txBody>
      </p:sp>
      <p:sp>
        <p:nvSpPr>
          <p:cNvPr id="205" name="Google Shape;205;p29"/>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457200" rtl="0" algn="r">
              <a:spcBef>
                <a:spcPts val="0"/>
              </a:spcBef>
              <a:spcAft>
                <a:spcPts val="0"/>
              </a:spcAft>
              <a:buNone/>
            </a:pPr>
            <a:r>
              <a:rPr lang="fr"/>
              <a:t>Baseline: Régression linéaire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Baseline: régression linéaire</a:t>
            </a:r>
            <a:endParaRPr/>
          </a:p>
        </p:txBody>
      </p:sp>
      <p:sp>
        <p:nvSpPr>
          <p:cNvPr id="211" name="Google Shape;211;p30"/>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Baseline: Régression linéaire</a:t>
            </a:r>
            <a:endParaRPr/>
          </a:p>
        </p:txBody>
      </p:sp>
      <p:graphicFrame>
        <p:nvGraphicFramePr>
          <p:cNvPr id="212" name="Google Shape;212;p30"/>
          <p:cNvGraphicFramePr/>
          <p:nvPr/>
        </p:nvGraphicFramePr>
        <p:xfrm>
          <a:off x="351550" y="1579975"/>
          <a:ext cx="3000000" cy="3000000"/>
        </p:xfrm>
        <a:graphic>
          <a:graphicData uri="http://schemas.openxmlformats.org/drawingml/2006/table">
            <a:tbl>
              <a:tblPr>
                <a:noFill/>
                <a:tableStyleId>{587A7C21-64C1-434D-B828-A21053236277}</a:tableStyleId>
              </a:tblPr>
              <a:tblGrid>
                <a:gridCol w="2746000"/>
                <a:gridCol w="2746000"/>
                <a:gridCol w="3126300"/>
              </a:tblGrid>
              <a:tr h="644750">
                <a:tc>
                  <a:txBody>
                    <a:bodyPr/>
                    <a:lstStyle/>
                    <a:p>
                      <a:pPr indent="0" lvl="0" marL="0" rtl="0" algn="ctr">
                        <a:lnSpc>
                          <a:spcPct val="115000"/>
                        </a:lnSpc>
                        <a:spcBef>
                          <a:spcPts val="0"/>
                        </a:spcBef>
                        <a:spcAft>
                          <a:spcPts val="1200"/>
                        </a:spcAft>
                        <a:buNone/>
                      </a:pPr>
                      <a:r>
                        <a:t/>
                      </a:r>
                      <a:endParaRPr sz="1800">
                        <a:solidFill>
                          <a:schemeClr val="dk2"/>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fr" sz="1800">
                          <a:solidFill>
                            <a:schemeClr val="lt1"/>
                          </a:solidFill>
                          <a:latin typeface="Lato"/>
                          <a:ea typeface="Lato"/>
                          <a:cs typeface="Lato"/>
                          <a:sym typeface="Lato"/>
                        </a:rPr>
                        <a:t>SiteEnergyUse</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lang="fr" sz="1800">
                          <a:solidFill>
                            <a:schemeClr val="lt1"/>
                          </a:solidFill>
                          <a:latin typeface="Lato"/>
                          <a:ea typeface="Lato"/>
                          <a:cs typeface="Lato"/>
                          <a:sym typeface="Lato"/>
                        </a:rPr>
                        <a:t>TotalGHGEmissions</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r>
              <a:tr h="531625">
                <a:tc>
                  <a:txBody>
                    <a:bodyPr/>
                    <a:lstStyle/>
                    <a:p>
                      <a:pPr indent="0" lvl="0" marL="0" rtl="0" algn="ctr">
                        <a:spcBef>
                          <a:spcPts val="0"/>
                        </a:spcBef>
                        <a:spcAft>
                          <a:spcPts val="0"/>
                        </a:spcAft>
                        <a:buNone/>
                      </a:pPr>
                      <a:r>
                        <a:rPr lang="fr">
                          <a:solidFill>
                            <a:srgbClr val="1C4587"/>
                          </a:solidFill>
                        </a:rPr>
                        <a:t>R2 (entraînement)</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fr">
                          <a:solidFill>
                            <a:srgbClr val="1C4587"/>
                          </a:solidFill>
                        </a:rPr>
                        <a:t>0.59 +/- 0.01</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fr">
                          <a:solidFill>
                            <a:srgbClr val="1C4587"/>
                          </a:solidFill>
                        </a:rPr>
                        <a:t>0.65 +/- 0.1</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531625">
                <a:tc>
                  <a:txBody>
                    <a:bodyPr/>
                    <a:lstStyle/>
                    <a:p>
                      <a:pPr indent="0" lvl="0" marL="0" rtl="0" algn="ctr">
                        <a:spcBef>
                          <a:spcPts val="0"/>
                        </a:spcBef>
                        <a:spcAft>
                          <a:spcPts val="0"/>
                        </a:spcAft>
                        <a:buNone/>
                      </a:pPr>
                      <a:r>
                        <a:rPr b="1" lang="fr">
                          <a:solidFill>
                            <a:schemeClr val="lt1"/>
                          </a:solidFill>
                        </a:rPr>
                        <a:t>R2 (test)</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b="1" lang="fr">
                          <a:solidFill>
                            <a:schemeClr val="lt1"/>
                          </a:solidFill>
                        </a:rPr>
                        <a:t>0.56 +/- 0.04</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b="1" lang="fr">
                          <a:solidFill>
                            <a:schemeClr val="lt1"/>
                          </a:solidFill>
                        </a:rPr>
                        <a:t>0.62 +/- 0.04</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D9EEB"/>
                    </a:solidFill>
                  </a:tcPr>
                </a:tc>
              </a:tr>
            </a:tbl>
          </a:graphicData>
        </a:graphic>
      </p:graphicFrame>
      <p:sp>
        <p:nvSpPr>
          <p:cNvPr id="213" name="Google Shape;213;p30"/>
          <p:cNvSpPr txBox="1"/>
          <p:nvPr/>
        </p:nvSpPr>
        <p:spPr>
          <a:xfrm>
            <a:off x="224600" y="3562725"/>
            <a:ext cx="8872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Lato"/>
                <a:ea typeface="Lato"/>
                <a:cs typeface="Lato"/>
                <a:sym typeface="Lato"/>
              </a:rPr>
              <a:t>→ Le modèle semble stable, mais le score indique un possible sous-apprentissage. Régression polynomiale pour prendre en compte les interactions entre variables.</a:t>
            </a:r>
            <a:endParaRPr sz="1800">
              <a:solidFill>
                <a:schemeClr val="dk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Principaux prédicteurs:</a:t>
            </a:r>
            <a:endParaRPr/>
          </a:p>
          <a:p>
            <a:pPr indent="0" lvl="0" marL="0" rtl="0" algn="l">
              <a:spcBef>
                <a:spcPts val="1200"/>
              </a:spcBef>
              <a:spcAft>
                <a:spcPts val="1200"/>
              </a:spcAft>
              <a:buNone/>
            </a:pPr>
            <a:r>
              <a:t/>
            </a:r>
            <a:endParaRPr/>
          </a:p>
        </p:txBody>
      </p:sp>
      <p:sp>
        <p:nvSpPr>
          <p:cNvPr id="219" name="Google Shape;219;p31"/>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Baseline: régression linéaire</a:t>
            </a:r>
            <a:endParaRPr/>
          </a:p>
        </p:txBody>
      </p:sp>
      <p:sp>
        <p:nvSpPr>
          <p:cNvPr id="220" name="Google Shape;220;p31"/>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Baseline: Régression linéaire</a:t>
            </a:r>
            <a:endParaRPr/>
          </a:p>
        </p:txBody>
      </p:sp>
      <p:pic>
        <p:nvPicPr>
          <p:cNvPr id="221" name="Google Shape;221;p31"/>
          <p:cNvPicPr preferRelativeResize="0"/>
          <p:nvPr/>
        </p:nvPicPr>
        <p:blipFill>
          <a:blip r:embed="rId3">
            <a:alphaModFix/>
          </a:blip>
          <a:stretch>
            <a:fillRect/>
          </a:stretch>
        </p:blipFill>
        <p:spPr>
          <a:xfrm>
            <a:off x="3632225" y="76200"/>
            <a:ext cx="514350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Interprétation de la problématique</a:t>
            </a:r>
            <a:endParaRPr/>
          </a:p>
        </p:txBody>
      </p:sp>
      <p:sp>
        <p:nvSpPr>
          <p:cNvPr id="81" name="Google Shape;81;p14"/>
          <p:cNvSpPr txBox="1"/>
          <p:nvPr>
            <p:ph idx="1" type="body"/>
          </p:nvPr>
        </p:nvSpPr>
        <p:spPr>
          <a:xfrm>
            <a:off x="423600" y="1080250"/>
            <a:ext cx="8296800" cy="36336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fr" sz="1600"/>
              <a:t>Jeu de données: Seattle energy benchmarking, pour les années 2015 et 2016</a:t>
            </a:r>
            <a:endParaRPr sz="1600"/>
          </a:p>
          <a:p>
            <a:pPr indent="-330200" lvl="0" marL="457200" rtl="0" algn="l">
              <a:spcBef>
                <a:spcPts val="1000"/>
              </a:spcBef>
              <a:spcAft>
                <a:spcPts val="0"/>
              </a:spcAft>
              <a:buSzPts val="1600"/>
              <a:buChar char="●"/>
            </a:pPr>
            <a:r>
              <a:rPr lang="fr" sz="1600"/>
              <a:t>Identification des cibles</a:t>
            </a:r>
            <a:endParaRPr sz="1600"/>
          </a:p>
          <a:p>
            <a:pPr indent="-317500" lvl="1" marL="914400" rtl="0" algn="l">
              <a:spcBef>
                <a:spcPts val="0"/>
              </a:spcBef>
              <a:spcAft>
                <a:spcPts val="0"/>
              </a:spcAft>
              <a:buSzPts val="1400"/>
              <a:buChar char="○"/>
            </a:pPr>
            <a:r>
              <a:rPr lang="fr"/>
              <a:t>Emissions GES: TotalGHGEmissions</a:t>
            </a:r>
            <a:endParaRPr/>
          </a:p>
          <a:p>
            <a:pPr indent="-317500" lvl="1" marL="914400" rtl="0" algn="l">
              <a:spcBef>
                <a:spcPts val="0"/>
              </a:spcBef>
              <a:spcAft>
                <a:spcPts val="0"/>
              </a:spcAft>
              <a:buSzPts val="1400"/>
              <a:buChar char="○"/>
            </a:pPr>
            <a:r>
              <a:rPr lang="fr"/>
              <a:t>Consommation d’énergie totale: SiteEnergyUse</a:t>
            </a:r>
            <a:endParaRPr/>
          </a:p>
          <a:p>
            <a:pPr indent="-330200" lvl="0" marL="457200" rtl="0" algn="l">
              <a:spcBef>
                <a:spcPts val="1000"/>
              </a:spcBef>
              <a:spcAft>
                <a:spcPts val="0"/>
              </a:spcAft>
              <a:buSzPts val="1600"/>
              <a:buChar char="●"/>
            </a:pPr>
            <a:r>
              <a:rPr lang="fr" sz="1600"/>
              <a:t>Prédiction de la consommation totale d’énergie et d’émissions de GES à partir des caractéristiques de bâtiments:</a:t>
            </a:r>
            <a:endParaRPr sz="1600"/>
          </a:p>
          <a:p>
            <a:pPr indent="-317500" lvl="1" marL="914400" rtl="0" algn="l">
              <a:spcBef>
                <a:spcPts val="0"/>
              </a:spcBef>
              <a:spcAft>
                <a:spcPts val="0"/>
              </a:spcAft>
              <a:buSzPts val="1400"/>
              <a:buChar char="○"/>
            </a:pPr>
            <a:r>
              <a:rPr lang="fr"/>
              <a:t>Ground floor area</a:t>
            </a:r>
            <a:endParaRPr/>
          </a:p>
          <a:p>
            <a:pPr indent="-317500" lvl="1" marL="914400" rtl="0" algn="l">
              <a:spcBef>
                <a:spcPts val="0"/>
              </a:spcBef>
              <a:spcAft>
                <a:spcPts val="0"/>
              </a:spcAft>
              <a:buSzPts val="1400"/>
              <a:buChar char="○"/>
            </a:pPr>
            <a:r>
              <a:rPr lang="fr"/>
              <a:t>number of buildings</a:t>
            </a:r>
            <a:endParaRPr/>
          </a:p>
          <a:p>
            <a:pPr indent="-317500" lvl="1" marL="914400" rtl="0" algn="l">
              <a:spcBef>
                <a:spcPts val="0"/>
              </a:spcBef>
              <a:spcAft>
                <a:spcPts val="0"/>
              </a:spcAft>
              <a:buSzPts val="1400"/>
              <a:buChar char="○"/>
            </a:pPr>
            <a:r>
              <a:rPr lang="fr"/>
              <a:t>building type</a:t>
            </a:r>
            <a:endParaRPr/>
          </a:p>
          <a:p>
            <a:pPr indent="-317500" lvl="1" marL="914400" rtl="0" algn="l">
              <a:spcBef>
                <a:spcPts val="0"/>
              </a:spcBef>
              <a:spcAft>
                <a:spcPts val="0"/>
              </a:spcAft>
              <a:buSzPts val="1400"/>
              <a:buChar char="○"/>
            </a:pPr>
            <a:r>
              <a:rPr lang="fr"/>
              <a:t>Largest property use type</a:t>
            </a:r>
            <a:endParaRPr/>
          </a:p>
          <a:p>
            <a:pPr indent="-317500" lvl="1" marL="914400" rtl="0" algn="l">
              <a:spcBef>
                <a:spcPts val="0"/>
              </a:spcBef>
              <a:spcAft>
                <a:spcPts val="0"/>
              </a:spcAft>
              <a:buSzPts val="1400"/>
              <a:buChar char="○"/>
            </a:pPr>
            <a:r>
              <a:rPr lang="fr"/>
              <a:t>etc. </a:t>
            </a:r>
            <a:endParaRPr/>
          </a:p>
          <a:p>
            <a:pPr indent="-330200" lvl="0" marL="457200" rtl="0" algn="l">
              <a:spcBef>
                <a:spcPts val="1000"/>
              </a:spcBef>
              <a:spcAft>
                <a:spcPts val="0"/>
              </a:spcAft>
              <a:buSzPts val="1600"/>
              <a:buChar char="●"/>
            </a:pPr>
            <a:r>
              <a:rPr lang="fr" sz="1600"/>
              <a:t>Evaluation de l’ENERGYSTARScore comme prédicteur des émissions de GES:</a:t>
            </a:r>
            <a:endParaRPr sz="1600"/>
          </a:p>
          <a:p>
            <a:pPr indent="-317500" lvl="1" marL="914400" rtl="0" algn="l">
              <a:spcBef>
                <a:spcPts val="0"/>
              </a:spcBef>
              <a:spcAft>
                <a:spcPts val="0"/>
              </a:spcAft>
              <a:buSzPts val="1400"/>
              <a:buChar char="○"/>
            </a:pPr>
            <a:r>
              <a:rPr lang="fr"/>
              <a:t>On cherchera à évaluer si ce prédicteur est fortement associé aux émissions de GES</a:t>
            </a:r>
            <a:endParaRPr/>
          </a:p>
          <a:p>
            <a:pPr indent="-317500" lvl="1" marL="914400" rtl="0" algn="l">
              <a:spcBef>
                <a:spcPts val="0"/>
              </a:spcBef>
              <a:spcAft>
                <a:spcPts val="0"/>
              </a:spcAft>
              <a:buSzPts val="1400"/>
              <a:buChar char="○"/>
            </a:pPr>
            <a:r>
              <a:rPr lang="fr"/>
              <a:t>On cherchera à évaluer l’impact de cet indicateur dans la qualité des prédictions.</a:t>
            </a:r>
            <a:endParaRPr/>
          </a:p>
        </p:txBody>
      </p:sp>
      <p:sp>
        <p:nvSpPr>
          <p:cNvPr id="82" name="Google Shape;82;p14"/>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Régression polynomiale avec lasso</a:t>
            </a:r>
            <a:endParaRPr/>
          </a:p>
        </p:txBody>
      </p:sp>
      <p:sp>
        <p:nvSpPr>
          <p:cNvPr id="227" name="Google Shape;227;p32"/>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Char char="●"/>
            </a:pPr>
            <a:r>
              <a:rPr lang="fr" sz="1400"/>
              <a:t>Jeu de données: </a:t>
            </a:r>
            <a:endParaRPr sz="1400"/>
          </a:p>
          <a:p>
            <a:pPr indent="-317500" lvl="1" marL="914400" rtl="0" algn="l">
              <a:lnSpc>
                <a:spcPct val="105000"/>
              </a:lnSpc>
              <a:spcBef>
                <a:spcPts val="0"/>
              </a:spcBef>
              <a:spcAft>
                <a:spcPts val="0"/>
              </a:spcAft>
              <a:buSzPts val="1400"/>
              <a:buChar char="○"/>
            </a:pPr>
            <a:r>
              <a:rPr lang="fr"/>
              <a:t>risque de </a:t>
            </a:r>
            <a:r>
              <a:rPr lang="fr"/>
              <a:t>surapprentissage → 7 var. quantitatives +  </a:t>
            </a:r>
            <a:r>
              <a:rPr b="1" lang="fr">
                <a:solidFill>
                  <a:srgbClr val="1C4587"/>
                </a:solidFill>
              </a:rPr>
              <a:t>4</a:t>
            </a:r>
            <a:r>
              <a:rPr lang="fr"/>
              <a:t> var. catégorielles (ANOVA)</a:t>
            </a:r>
            <a:endParaRPr/>
          </a:p>
          <a:p>
            <a:pPr indent="-317500" lvl="0" marL="457200" rtl="0" algn="l">
              <a:lnSpc>
                <a:spcPct val="105000"/>
              </a:lnSpc>
              <a:spcBef>
                <a:spcPts val="2000"/>
              </a:spcBef>
              <a:spcAft>
                <a:spcPts val="0"/>
              </a:spcAft>
              <a:buSzPts val="1400"/>
              <a:buChar char="●"/>
            </a:pPr>
            <a:r>
              <a:rPr lang="fr" sz="1400"/>
              <a:t>Pipeline: </a:t>
            </a:r>
            <a:r>
              <a:rPr lang="fr" sz="1400"/>
              <a:t>Standardisation, PCA, One-hot encoding, PolynomialFeatures de degré 2, Lasso</a:t>
            </a:r>
            <a:endParaRPr sz="1400"/>
          </a:p>
          <a:p>
            <a:pPr indent="-317500" lvl="1" marL="914400" rtl="0" algn="l">
              <a:lnSpc>
                <a:spcPct val="105000"/>
              </a:lnSpc>
              <a:spcBef>
                <a:spcPts val="0"/>
              </a:spcBef>
              <a:spcAft>
                <a:spcPts val="0"/>
              </a:spcAft>
              <a:buSzPts val="1400"/>
              <a:buChar char="○"/>
            </a:pPr>
            <a:r>
              <a:rPr lang="fr"/>
              <a:t>input 11 variables → 171 variables avant régularisation </a:t>
            </a:r>
            <a:endParaRPr/>
          </a:p>
          <a:p>
            <a:pPr indent="-317500" lvl="0" marL="457200" rtl="0" algn="l">
              <a:lnSpc>
                <a:spcPct val="105000"/>
              </a:lnSpc>
              <a:spcBef>
                <a:spcPts val="2000"/>
              </a:spcBef>
              <a:spcAft>
                <a:spcPts val="0"/>
              </a:spcAft>
              <a:buSzPts val="1400"/>
              <a:buChar char="●"/>
            </a:pPr>
            <a:r>
              <a:rPr lang="fr" sz="1400"/>
              <a:t>Méthode: GridSearch (5 folds) sur le set d’entraînement pour l’évaluation de alpha </a:t>
            </a:r>
            <a:endParaRPr sz="1400"/>
          </a:p>
          <a:p>
            <a:pPr indent="0" lvl="0" marL="0" rtl="0" algn="l">
              <a:lnSpc>
                <a:spcPct val="105000"/>
              </a:lnSpc>
              <a:spcBef>
                <a:spcPts val="1000"/>
              </a:spcBef>
              <a:spcAft>
                <a:spcPts val="1200"/>
              </a:spcAft>
              <a:buNone/>
            </a:pPr>
            <a:r>
              <a:t/>
            </a:r>
            <a:endParaRPr sz="1400"/>
          </a:p>
        </p:txBody>
      </p:sp>
      <p:sp>
        <p:nvSpPr>
          <p:cNvPr id="228" name="Google Shape;228;p32"/>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Régression polynomiale avec Lasso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Régression polynomiale avec lasso</a:t>
            </a:r>
            <a:endParaRPr/>
          </a:p>
        </p:txBody>
      </p:sp>
      <p:sp>
        <p:nvSpPr>
          <p:cNvPr id="234" name="Google Shape;234;p33"/>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Régression polynomiale avec Lasso</a:t>
            </a:r>
            <a:endParaRPr/>
          </a:p>
        </p:txBody>
      </p:sp>
      <p:sp>
        <p:nvSpPr>
          <p:cNvPr id="235" name="Google Shape;235;p33"/>
          <p:cNvSpPr txBox="1"/>
          <p:nvPr/>
        </p:nvSpPr>
        <p:spPr>
          <a:xfrm>
            <a:off x="1191813" y="1077250"/>
            <a:ext cx="17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SiteEnergyUSe</a:t>
            </a:r>
            <a:endParaRPr>
              <a:latin typeface="Lato"/>
              <a:ea typeface="Lato"/>
              <a:cs typeface="Lato"/>
              <a:sym typeface="Lato"/>
            </a:endParaRPr>
          </a:p>
        </p:txBody>
      </p:sp>
      <p:sp>
        <p:nvSpPr>
          <p:cNvPr id="236" name="Google Shape;236;p33"/>
          <p:cNvSpPr txBox="1"/>
          <p:nvPr/>
        </p:nvSpPr>
        <p:spPr>
          <a:xfrm>
            <a:off x="6068450" y="1077250"/>
            <a:ext cx="17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TotalGHGEmissions</a:t>
            </a:r>
            <a:endParaRPr>
              <a:latin typeface="Lato"/>
              <a:ea typeface="Lato"/>
              <a:cs typeface="Lato"/>
              <a:sym typeface="Lato"/>
            </a:endParaRPr>
          </a:p>
        </p:txBody>
      </p:sp>
      <p:grpSp>
        <p:nvGrpSpPr>
          <p:cNvPr id="237" name="Google Shape;237;p33"/>
          <p:cNvGrpSpPr/>
          <p:nvPr/>
        </p:nvGrpSpPr>
        <p:grpSpPr>
          <a:xfrm>
            <a:off x="63938" y="1211350"/>
            <a:ext cx="4011064" cy="3208851"/>
            <a:chOff x="63925" y="1219650"/>
            <a:chExt cx="4011064" cy="3208851"/>
          </a:xfrm>
        </p:grpSpPr>
        <p:grpSp>
          <p:nvGrpSpPr>
            <p:cNvPr id="238" name="Google Shape;238;p33"/>
            <p:cNvGrpSpPr/>
            <p:nvPr/>
          </p:nvGrpSpPr>
          <p:grpSpPr>
            <a:xfrm>
              <a:off x="63925" y="1219650"/>
              <a:ext cx="4011064" cy="3208851"/>
              <a:chOff x="63925" y="1219650"/>
              <a:chExt cx="4011064" cy="3208851"/>
            </a:xfrm>
          </p:grpSpPr>
          <p:pic>
            <p:nvPicPr>
              <p:cNvPr id="239" name="Google Shape;239;p33"/>
              <p:cNvPicPr preferRelativeResize="0"/>
              <p:nvPr/>
            </p:nvPicPr>
            <p:blipFill>
              <a:blip r:embed="rId3">
                <a:alphaModFix/>
              </a:blip>
              <a:stretch>
                <a:fillRect/>
              </a:stretch>
            </p:blipFill>
            <p:spPr>
              <a:xfrm>
                <a:off x="63925" y="1219650"/>
                <a:ext cx="4011064" cy="3208851"/>
              </a:xfrm>
              <a:prstGeom prst="rect">
                <a:avLst/>
              </a:prstGeom>
              <a:noFill/>
              <a:ln>
                <a:noFill/>
              </a:ln>
            </p:spPr>
          </p:pic>
          <p:cxnSp>
            <p:nvCxnSpPr>
              <p:cNvPr id="240" name="Google Shape;240;p33"/>
              <p:cNvCxnSpPr/>
              <p:nvPr/>
            </p:nvCxnSpPr>
            <p:spPr>
              <a:xfrm>
                <a:off x="1706325" y="1583550"/>
                <a:ext cx="0" cy="2455200"/>
              </a:xfrm>
              <a:prstGeom prst="straightConnector1">
                <a:avLst/>
              </a:prstGeom>
              <a:noFill/>
              <a:ln cap="flat" cmpd="sng" w="9525">
                <a:solidFill>
                  <a:srgbClr val="980000"/>
                </a:solidFill>
                <a:prstDash val="dash"/>
                <a:round/>
                <a:headEnd len="med" w="med" type="none"/>
                <a:tailEnd len="med" w="med" type="none"/>
              </a:ln>
            </p:spPr>
          </p:cxnSp>
        </p:grpSp>
        <p:sp>
          <p:nvSpPr>
            <p:cNvPr id="241" name="Google Shape;241;p33"/>
            <p:cNvSpPr txBox="1"/>
            <p:nvPr/>
          </p:nvSpPr>
          <p:spPr>
            <a:xfrm>
              <a:off x="1731775" y="3114100"/>
              <a:ext cx="182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980000"/>
                  </a:solidFill>
                  <a:latin typeface="Lato"/>
                  <a:ea typeface="Lato"/>
                  <a:cs typeface="Lato"/>
                  <a:sym typeface="Lato"/>
                </a:rPr>
                <a:t>alpha = 0.00174</a:t>
              </a:r>
              <a:endParaRPr sz="1200">
                <a:solidFill>
                  <a:srgbClr val="980000"/>
                </a:solidFill>
                <a:latin typeface="Lato"/>
                <a:ea typeface="Lato"/>
                <a:cs typeface="Lato"/>
                <a:sym typeface="Lato"/>
              </a:endParaRPr>
            </a:p>
          </p:txBody>
        </p:sp>
      </p:grpSp>
      <p:grpSp>
        <p:nvGrpSpPr>
          <p:cNvPr id="242" name="Google Shape;242;p33"/>
          <p:cNvGrpSpPr/>
          <p:nvPr/>
        </p:nvGrpSpPr>
        <p:grpSpPr>
          <a:xfrm>
            <a:off x="4797139" y="1211350"/>
            <a:ext cx="4011064" cy="3208851"/>
            <a:chOff x="4784864" y="1214375"/>
            <a:chExt cx="4011064" cy="3208851"/>
          </a:xfrm>
        </p:grpSpPr>
        <p:pic>
          <p:nvPicPr>
            <p:cNvPr id="243" name="Google Shape;243;p33"/>
            <p:cNvPicPr preferRelativeResize="0"/>
            <p:nvPr/>
          </p:nvPicPr>
          <p:blipFill>
            <a:blip r:embed="rId4">
              <a:alphaModFix/>
            </a:blip>
            <a:stretch>
              <a:fillRect/>
            </a:stretch>
          </p:blipFill>
          <p:spPr>
            <a:xfrm>
              <a:off x="4784864" y="1214375"/>
              <a:ext cx="4011064" cy="3208851"/>
            </a:xfrm>
            <a:prstGeom prst="rect">
              <a:avLst/>
            </a:prstGeom>
            <a:noFill/>
            <a:ln>
              <a:noFill/>
            </a:ln>
          </p:spPr>
        </p:pic>
        <p:cxnSp>
          <p:nvCxnSpPr>
            <p:cNvPr id="244" name="Google Shape;244;p33"/>
            <p:cNvCxnSpPr/>
            <p:nvPr/>
          </p:nvCxnSpPr>
          <p:spPr>
            <a:xfrm rot="10800000">
              <a:off x="7046225" y="1595850"/>
              <a:ext cx="0" cy="2418300"/>
            </a:xfrm>
            <a:prstGeom prst="straightConnector1">
              <a:avLst/>
            </a:prstGeom>
            <a:noFill/>
            <a:ln cap="flat" cmpd="sng" w="9525">
              <a:solidFill>
                <a:srgbClr val="980000"/>
              </a:solidFill>
              <a:prstDash val="dash"/>
              <a:round/>
              <a:headEnd len="med" w="med" type="none"/>
              <a:tailEnd len="med" w="med" type="none"/>
            </a:ln>
          </p:spPr>
        </p:cxnSp>
        <p:sp>
          <p:nvSpPr>
            <p:cNvPr id="245" name="Google Shape;245;p33"/>
            <p:cNvSpPr txBox="1"/>
            <p:nvPr/>
          </p:nvSpPr>
          <p:spPr>
            <a:xfrm>
              <a:off x="5892775" y="2370900"/>
              <a:ext cx="130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980000"/>
                  </a:solidFill>
                  <a:latin typeface="Lato"/>
                  <a:ea typeface="Lato"/>
                  <a:cs typeface="Lato"/>
                  <a:sym typeface="Lato"/>
                </a:rPr>
                <a:t>alpha = 0.0161</a:t>
              </a:r>
              <a:endParaRPr sz="1200">
                <a:solidFill>
                  <a:srgbClr val="980000"/>
                </a:solidFill>
                <a:latin typeface="Lato"/>
                <a:ea typeface="Lato"/>
                <a:cs typeface="Lato"/>
                <a:sym typeface="La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Régression polynomiale avec lasso</a:t>
            </a:r>
            <a:endParaRPr/>
          </a:p>
        </p:txBody>
      </p:sp>
      <p:sp>
        <p:nvSpPr>
          <p:cNvPr id="251" name="Google Shape;251;p34"/>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Régression polynomiale avec Lasso</a:t>
            </a:r>
            <a:endParaRPr/>
          </a:p>
        </p:txBody>
      </p:sp>
      <p:graphicFrame>
        <p:nvGraphicFramePr>
          <p:cNvPr id="252" name="Google Shape;252;p34"/>
          <p:cNvGraphicFramePr/>
          <p:nvPr/>
        </p:nvGraphicFramePr>
        <p:xfrm>
          <a:off x="180900" y="1322078"/>
          <a:ext cx="3000000" cy="3000000"/>
        </p:xfrm>
        <a:graphic>
          <a:graphicData uri="http://schemas.openxmlformats.org/drawingml/2006/table">
            <a:tbl>
              <a:tblPr>
                <a:noFill/>
                <a:tableStyleId>{587A7C21-64C1-434D-B828-A21053236277}</a:tableStyleId>
              </a:tblPr>
              <a:tblGrid>
                <a:gridCol w="2746000"/>
                <a:gridCol w="2746000"/>
                <a:gridCol w="3126300"/>
              </a:tblGrid>
              <a:tr h="100000">
                <a:tc>
                  <a:txBody>
                    <a:bodyPr/>
                    <a:lstStyle/>
                    <a:p>
                      <a:pPr indent="0" lvl="0" marL="0" rtl="0" algn="ctr">
                        <a:lnSpc>
                          <a:spcPct val="115000"/>
                        </a:lnSpc>
                        <a:spcBef>
                          <a:spcPts val="0"/>
                        </a:spcBef>
                        <a:spcAft>
                          <a:spcPts val="1200"/>
                        </a:spcAft>
                        <a:buNone/>
                      </a:pPr>
                      <a:r>
                        <a:t/>
                      </a:r>
                      <a:endParaRPr sz="16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600">
                          <a:solidFill>
                            <a:schemeClr val="lt1"/>
                          </a:solidFill>
                          <a:latin typeface="Lato"/>
                          <a:ea typeface="Lato"/>
                          <a:cs typeface="Lato"/>
                          <a:sym typeface="Lato"/>
                        </a:rPr>
                        <a:t>SiteEnergyUse</a:t>
                      </a:r>
                      <a:endParaRPr b="1" sz="16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600">
                          <a:solidFill>
                            <a:schemeClr val="lt1"/>
                          </a:solidFill>
                          <a:latin typeface="Lato"/>
                          <a:ea typeface="Lato"/>
                          <a:cs typeface="Lato"/>
                          <a:sym typeface="Lato"/>
                        </a:rPr>
                        <a:t>TotalGHGEmissions</a:t>
                      </a:r>
                      <a:endParaRPr b="1" sz="16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r>
              <a:tr h="335825">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alpha</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0.00174</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0.0161</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218525">
                <a:tc>
                  <a:txBody>
                    <a:bodyPr/>
                    <a:lstStyle/>
                    <a:p>
                      <a:pPr indent="0" lvl="0" marL="0" rtl="0" algn="ctr">
                        <a:spcBef>
                          <a:spcPts val="0"/>
                        </a:spcBef>
                        <a:spcAft>
                          <a:spcPts val="0"/>
                        </a:spcAft>
                        <a:buNone/>
                      </a:pPr>
                      <a:r>
                        <a:rPr lang="fr">
                          <a:solidFill>
                            <a:srgbClr val="1C4587"/>
                          </a:solidFill>
                        </a:rPr>
                        <a:t>nb de variables après régularisation</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fr">
                          <a:solidFill>
                            <a:srgbClr val="1C4587"/>
                          </a:solidFill>
                        </a:rPr>
                        <a:t>31</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fr">
                          <a:solidFill>
                            <a:srgbClr val="1C4587"/>
                          </a:solidFill>
                        </a:rPr>
                        <a:t>11</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r h="365850">
                <a:tc>
                  <a:txBody>
                    <a:bodyPr/>
                    <a:lstStyle/>
                    <a:p>
                      <a:pPr indent="0" lvl="0" marL="0" rtl="0" algn="ctr">
                        <a:spcBef>
                          <a:spcPts val="0"/>
                        </a:spcBef>
                        <a:spcAft>
                          <a:spcPts val="0"/>
                        </a:spcAft>
                        <a:buNone/>
                      </a:pPr>
                      <a:r>
                        <a:rPr lang="fr">
                          <a:solidFill>
                            <a:srgbClr val="1C4587"/>
                          </a:solidFill>
                        </a:rPr>
                        <a:t>R2 (entraînement)</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2"/>
                        </a:buClr>
                        <a:buSzPts val="1100"/>
                        <a:buFont typeface="Arial"/>
                        <a:buNone/>
                      </a:pPr>
                      <a:r>
                        <a:rPr lang="fr">
                          <a:solidFill>
                            <a:srgbClr val="1C4587"/>
                          </a:solidFill>
                        </a:rPr>
                        <a:t>0.690 +/- 0.005</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fr">
                          <a:solidFill>
                            <a:srgbClr val="1C4587"/>
                          </a:solidFill>
                        </a:rPr>
                        <a:t>0.719 +/- 0.007</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353575">
                <a:tc>
                  <a:txBody>
                    <a:bodyPr/>
                    <a:lstStyle/>
                    <a:p>
                      <a:pPr indent="0" lvl="0" marL="0" rtl="0" algn="ctr">
                        <a:spcBef>
                          <a:spcPts val="0"/>
                        </a:spcBef>
                        <a:spcAft>
                          <a:spcPts val="0"/>
                        </a:spcAft>
                        <a:buNone/>
                      </a:pPr>
                      <a:r>
                        <a:rPr b="1" lang="fr">
                          <a:solidFill>
                            <a:srgbClr val="1C4587"/>
                          </a:solidFill>
                        </a:rPr>
                        <a:t>R2 (test)</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Clr>
                          <a:schemeClr val="dk2"/>
                        </a:buClr>
                        <a:buSzPts val="1100"/>
                        <a:buFont typeface="Arial"/>
                        <a:buNone/>
                      </a:pPr>
                      <a:r>
                        <a:rPr b="1" lang="fr">
                          <a:solidFill>
                            <a:srgbClr val="1C4587"/>
                          </a:solidFill>
                        </a:rPr>
                        <a:t>0.609 +/- 0.064</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fr">
                          <a:solidFill>
                            <a:srgbClr val="1C4587"/>
                          </a:solidFill>
                        </a:rPr>
                        <a:t>0.695 +/- 0.041</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bl>
          </a:graphicData>
        </a:graphic>
      </p:graphicFrame>
      <p:sp>
        <p:nvSpPr>
          <p:cNvPr id="253" name="Google Shape;253;p34"/>
          <p:cNvSpPr txBox="1"/>
          <p:nvPr/>
        </p:nvSpPr>
        <p:spPr>
          <a:xfrm>
            <a:off x="224600" y="3715125"/>
            <a:ext cx="8872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latin typeface="Lato"/>
                <a:ea typeface="Lato"/>
                <a:cs typeface="Lato"/>
                <a:sym typeface="Lato"/>
              </a:rPr>
              <a:t>→ Amélioration par rapport à la régression linéaire. Toujours en sous-apprentissage. Pour aller plus loin: knn, randomforest</a:t>
            </a:r>
            <a:endParaRPr sz="1800">
              <a:solidFill>
                <a:schemeClr val="dk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Régression polynomiale avec lasso</a:t>
            </a:r>
            <a:endParaRPr/>
          </a:p>
        </p:txBody>
      </p:sp>
      <p:sp>
        <p:nvSpPr>
          <p:cNvPr id="259" name="Google Shape;259;p35"/>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Principaux prédicteurs: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Prise en compte des interactions.</a:t>
            </a:r>
            <a:endParaRPr/>
          </a:p>
        </p:txBody>
      </p:sp>
      <p:sp>
        <p:nvSpPr>
          <p:cNvPr id="260" name="Google Shape;260;p35"/>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Régression polynomiale avec Lasso</a:t>
            </a:r>
            <a:endParaRPr/>
          </a:p>
        </p:txBody>
      </p:sp>
      <p:pic>
        <p:nvPicPr>
          <p:cNvPr id="261" name="Google Shape;261;p35"/>
          <p:cNvPicPr preferRelativeResize="0"/>
          <p:nvPr/>
        </p:nvPicPr>
        <p:blipFill>
          <a:blip r:embed="rId3">
            <a:alphaModFix/>
          </a:blip>
          <a:stretch>
            <a:fillRect/>
          </a:stretch>
        </p:blipFill>
        <p:spPr>
          <a:xfrm>
            <a:off x="4144951" y="424750"/>
            <a:ext cx="4566574" cy="45665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k-NearestNeighbors</a:t>
            </a:r>
            <a:endParaRPr/>
          </a:p>
        </p:txBody>
      </p:sp>
      <p:sp>
        <p:nvSpPr>
          <p:cNvPr id="267" name="Google Shape;267;p36"/>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Char char="●"/>
            </a:pPr>
            <a:r>
              <a:rPr lang="fr" sz="1400"/>
              <a:t>Jeu de données: </a:t>
            </a:r>
            <a:endParaRPr sz="1400"/>
          </a:p>
          <a:p>
            <a:pPr indent="-317500" lvl="1" marL="914400" rtl="0" algn="l">
              <a:spcBef>
                <a:spcPts val="0"/>
              </a:spcBef>
              <a:spcAft>
                <a:spcPts val="0"/>
              </a:spcAft>
              <a:buSzPts val="1400"/>
              <a:buChar char="○"/>
            </a:pPr>
            <a:r>
              <a:rPr lang="fr" sz="1400"/>
              <a:t>7 var. quantitatives +  </a:t>
            </a:r>
            <a:r>
              <a:rPr b="1" lang="fr" sz="1400">
                <a:solidFill>
                  <a:srgbClr val="1C4587"/>
                </a:solidFill>
              </a:rPr>
              <a:t>4</a:t>
            </a:r>
            <a:r>
              <a:rPr lang="fr" sz="1400"/>
              <a:t> var. catégorielles (ANOVA)</a:t>
            </a:r>
            <a:r>
              <a:rPr lang="fr"/>
              <a:t> (similaire régression polynomiale)</a:t>
            </a:r>
            <a:endParaRPr/>
          </a:p>
          <a:p>
            <a:pPr indent="-317500" lvl="0" marL="457200" rtl="0" algn="l">
              <a:spcBef>
                <a:spcPts val="1000"/>
              </a:spcBef>
              <a:spcAft>
                <a:spcPts val="0"/>
              </a:spcAft>
              <a:buSzPts val="1400"/>
              <a:buChar char="●"/>
            </a:pPr>
            <a:r>
              <a:rPr lang="fr" sz="1400"/>
              <a:t>Pipeline: </a:t>
            </a:r>
            <a:r>
              <a:rPr lang="fr" sz="1400"/>
              <a:t>Standardisation, PCA, One-hot encoding</a:t>
            </a:r>
            <a:endParaRPr sz="1400"/>
          </a:p>
          <a:p>
            <a:pPr indent="-317500" lvl="0" marL="457200" rtl="0" algn="l">
              <a:spcBef>
                <a:spcPts val="1000"/>
              </a:spcBef>
              <a:spcAft>
                <a:spcPts val="1000"/>
              </a:spcAft>
              <a:buSzPts val="1400"/>
              <a:buChar char="●"/>
            </a:pPr>
            <a:r>
              <a:rPr lang="fr" sz="1400"/>
              <a:t>Méthode: GridSearch pour la détermination du nombre optimal de p.p. voisins</a:t>
            </a:r>
            <a:endParaRPr sz="1400"/>
          </a:p>
        </p:txBody>
      </p:sp>
      <p:sp>
        <p:nvSpPr>
          <p:cNvPr id="268" name="Google Shape;268;p36"/>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k-NN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k-NearestNeighbors</a:t>
            </a:r>
            <a:endParaRPr/>
          </a:p>
        </p:txBody>
      </p:sp>
      <p:sp>
        <p:nvSpPr>
          <p:cNvPr id="274" name="Google Shape;274;p37"/>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k-NN</a:t>
            </a:r>
            <a:endParaRPr/>
          </a:p>
        </p:txBody>
      </p:sp>
      <p:pic>
        <p:nvPicPr>
          <p:cNvPr id="275" name="Google Shape;275;p37"/>
          <p:cNvPicPr preferRelativeResize="0"/>
          <p:nvPr/>
        </p:nvPicPr>
        <p:blipFill>
          <a:blip r:embed="rId3">
            <a:alphaModFix/>
          </a:blip>
          <a:stretch>
            <a:fillRect/>
          </a:stretch>
        </p:blipFill>
        <p:spPr>
          <a:xfrm>
            <a:off x="64800" y="1209600"/>
            <a:ext cx="3712549" cy="3062775"/>
          </a:xfrm>
          <a:prstGeom prst="rect">
            <a:avLst/>
          </a:prstGeom>
          <a:noFill/>
          <a:ln>
            <a:noFill/>
          </a:ln>
        </p:spPr>
      </p:pic>
      <p:pic>
        <p:nvPicPr>
          <p:cNvPr id="276" name="Google Shape;276;p37"/>
          <p:cNvPicPr preferRelativeResize="0"/>
          <p:nvPr/>
        </p:nvPicPr>
        <p:blipFill>
          <a:blip r:embed="rId4">
            <a:alphaModFix/>
          </a:blip>
          <a:stretch>
            <a:fillRect/>
          </a:stretch>
        </p:blipFill>
        <p:spPr>
          <a:xfrm>
            <a:off x="5362320" y="1209588"/>
            <a:ext cx="3712549" cy="3062775"/>
          </a:xfrm>
          <a:prstGeom prst="rect">
            <a:avLst/>
          </a:prstGeom>
          <a:noFill/>
          <a:ln>
            <a:noFill/>
          </a:ln>
        </p:spPr>
      </p:pic>
      <p:sp>
        <p:nvSpPr>
          <p:cNvPr id="277" name="Google Shape;277;p37"/>
          <p:cNvSpPr txBox="1"/>
          <p:nvPr/>
        </p:nvSpPr>
        <p:spPr>
          <a:xfrm>
            <a:off x="1167100" y="1076400"/>
            <a:ext cx="17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SiteEnergyUSe</a:t>
            </a:r>
            <a:endParaRPr>
              <a:latin typeface="Lato"/>
              <a:ea typeface="Lato"/>
              <a:cs typeface="Lato"/>
              <a:sym typeface="Lato"/>
            </a:endParaRPr>
          </a:p>
        </p:txBody>
      </p:sp>
      <p:sp>
        <p:nvSpPr>
          <p:cNvPr id="278" name="Google Shape;278;p37"/>
          <p:cNvSpPr txBox="1"/>
          <p:nvPr/>
        </p:nvSpPr>
        <p:spPr>
          <a:xfrm>
            <a:off x="6068450" y="1076400"/>
            <a:ext cx="17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TotalGHGEmissions</a:t>
            </a:r>
            <a:endParaRPr>
              <a:latin typeface="Lato"/>
              <a:ea typeface="Lato"/>
              <a:cs typeface="Lato"/>
              <a:sym typeface="Lato"/>
            </a:endParaRPr>
          </a:p>
        </p:txBody>
      </p:sp>
      <p:cxnSp>
        <p:nvCxnSpPr>
          <p:cNvPr id="279" name="Google Shape;279;p37"/>
          <p:cNvCxnSpPr/>
          <p:nvPr/>
        </p:nvCxnSpPr>
        <p:spPr>
          <a:xfrm rot="10800000">
            <a:off x="1227575" y="1568588"/>
            <a:ext cx="0" cy="2344800"/>
          </a:xfrm>
          <a:prstGeom prst="straightConnector1">
            <a:avLst/>
          </a:prstGeom>
          <a:noFill/>
          <a:ln cap="flat" cmpd="sng" w="9525">
            <a:solidFill>
              <a:srgbClr val="980000"/>
            </a:solidFill>
            <a:prstDash val="dash"/>
            <a:round/>
            <a:headEnd len="med" w="med" type="none"/>
            <a:tailEnd len="med" w="med" type="none"/>
          </a:ln>
        </p:spPr>
      </p:cxnSp>
      <p:cxnSp>
        <p:nvCxnSpPr>
          <p:cNvPr id="280" name="Google Shape;280;p37"/>
          <p:cNvCxnSpPr/>
          <p:nvPr/>
        </p:nvCxnSpPr>
        <p:spPr>
          <a:xfrm rot="10800000">
            <a:off x="6535750" y="1568575"/>
            <a:ext cx="0" cy="2344800"/>
          </a:xfrm>
          <a:prstGeom prst="straightConnector1">
            <a:avLst/>
          </a:prstGeom>
          <a:noFill/>
          <a:ln cap="flat" cmpd="sng" w="9525">
            <a:solidFill>
              <a:srgbClr val="980000"/>
            </a:solidFill>
            <a:prstDash val="dash"/>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k-NearestNeighbors</a:t>
            </a:r>
            <a:endParaRPr/>
          </a:p>
        </p:txBody>
      </p:sp>
      <p:sp>
        <p:nvSpPr>
          <p:cNvPr id="286" name="Google Shape;286;p38"/>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k-NN</a:t>
            </a:r>
            <a:endParaRPr/>
          </a:p>
        </p:txBody>
      </p:sp>
      <p:graphicFrame>
        <p:nvGraphicFramePr>
          <p:cNvPr id="287" name="Google Shape;287;p38"/>
          <p:cNvGraphicFramePr/>
          <p:nvPr/>
        </p:nvGraphicFramePr>
        <p:xfrm>
          <a:off x="354300" y="1530525"/>
          <a:ext cx="3000000" cy="3000000"/>
        </p:xfrm>
        <a:graphic>
          <a:graphicData uri="http://schemas.openxmlformats.org/drawingml/2006/table">
            <a:tbl>
              <a:tblPr>
                <a:noFill/>
                <a:tableStyleId>{587A7C21-64C1-434D-B828-A21053236277}</a:tableStyleId>
              </a:tblPr>
              <a:tblGrid>
                <a:gridCol w="2746000"/>
                <a:gridCol w="2746000"/>
                <a:gridCol w="3126300"/>
              </a:tblGrid>
              <a:tr h="279400">
                <a:tc>
                  <a:txBody>
                    <a:bodyPr/>
                    <a:lstStyle/>
                    <a:p>
                      <a:pPr indent="0" lvl="0" marL="0" rtl="0" algn="ctr">
                        <a:lnSpc>
                          <a:spcPct val="115000"/>
                        </a:lnSpc>
                        <a:spcBef>
                          <a:spcPts val="0"/>
                        </a:spcBef>
                        <a:spcAft>
                          <a:spcPts val="1200"/>
                        </a:spcAft>
                        <a:buNone/>
                      </a:pPr>
                      <a:r>
                        <a:t/>
                      </a:r>
                      <a:endParaRPr sz="16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600">
                          <a:solidFill>
                            <a:schemeClr val="lt1"/>
                          </a:solidFill>
                          <a:latin typeface="Lato"/>
                          <a:ea typeface="Lato"/>
                          <a:cs typeface="Lato"/>
                          <a:sym typeface="Lato"/>
                        </a:rPr>
                        <a:t>SiteEnergyUse</a:t>
                      </a:r>
                      <a:endParaRPr b="1" sz="16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600">
                          <a:solidFill>
                            <a:schemeClr val="lt1"/>
                          </a:solidFill>
                          <a:latin typeface="Lato"/>
                          <a:ea typeface="Lato"/>
                          <a:cs typeface="Lato"/>
                          <a:sym typeface="Lato"/>
                        </a:rPr>
                        <a:t>TotalGHGEmissions</a:t>
                      </a:r>
                      <a:endParaRPr b="1" sz="16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1155CC"/>
                    </a:solidFill>
                  </a:tcPr>
                </a:tc>
              </a:tr>
              <a:tr h="274450">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n_neighbors</a:t>
                      </a:r>
                      <a:endParaRPr>
                        <a:solidFill>
                          <a:srgbClr val="1C4587"/>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5</a:t>
                      </a:r>
                      <a:endParaRPr>
                        <a:solidFill>
                          <a:srgbClr val="1C4587"/>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5</a:t>
                      </a:r>
                      <a:endParaRPr>
                        <a:solidFill>
                          <a:srgbClr val="1C4587"/>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18325">
                <a:tc>
                  <a:txBody>
                    <a:bodyPr/>
                    <a:lstStyle/>
                    <a:p>
                      <a:pPr indent="0" lvl="0" marL="0" rtl="0" algn="ctr">
                        <a:spcBef>
                          <a:spcPts val="0"/>
                        </a:spcBef>
                        <a:spcAft>
                          <a:spcPts val="0"/>
                        </a:spcAft>
                        <a:buNone/>
                      </a:pPr>
                      <a:r>
                        <a:rPr lang="fr">
                          <a:solidFill>
                            <a:srgbClr val="1C4587"/>
                          </a:solidFill>
                        </a:rPr>
                        <a:t> R2 (entraînement)</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fr">
                          <a:solidFill>
                            <a:srgbClr val="1C4587"/>
                          </a:solidFill>
                        </a:rPr>
                        <a:t>0.783 +/- 0.002</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Clr>
                          <a:schemeClr val="dk2"/>
                        </a:buClr>
                        <a:buSzPts val="1100"/>
                        <a:buFont typeface="Arial"/>
                        <a:buNone/>
                      </a:pPr>
                      <a:r>
                        <a:rPr lang="fr">
                          <a:solidFill>
                            <a:srgbClr val="1C4587"/>
                          </a:solidFill>
                        </a:rPr>
                        <a:t>0.816 +/- 0.004</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r h="157150">
                <a:tc>
                  <a:txBody>
                    <a:bodyPr/>
                    <a:lstStyle/>
                    <a:p>
                      <a:pPr indent="0" lvl="0" marL="0" rtl="0" algn="ctr">
                        <a:spcBef>
                          <a:spcPts val="0"/>
                        </a:spcBef>
                        <a:spcAft>
                          <a:spcPts val="0"/>
                        </a:spcAft>
                        <a:buNone/>
                      </a:pPr>
                      <a:r>
                        <a:rPr b="1" lang="fr">
                          <a:solidFill>
                            <a:srgbClr val="1C4587"/>
                          </a:solidFill>
                        </a:rPr>
                        <a:t> R2 (test)</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0.675 +/- 0.02</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0.724 +/- 0.018</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Random Forest</a:t>
            </a:r>
            <a:endParaRPr/>
          </a:p>
        </p:txBody>
      </p:sp>
      <p:sp>
        <p:nvSpPr>
          <p:cNvPr id="293" name="Google Shape;293;p39"/>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Char char="●"/>
            </a:pPr>
            <a:r>
              <a:rPr lang="fr" sz="1400"/>
              <a:t>Jeu de données: 7 var. quantitatives,  6 var. catégorielles (SEU), 5 var. catégorielles (TotalGHGE)</a:t>
            </a:r>
            <a:endParaRPr sz="1400"/>
          </a:p>
          <a:p>
            <a:pPr indent="-317500" lvl="0" marL="457200" rtl="0" algn="l">
              <a:spcBef>
                <a:spcPts val="1000"/>
              </a:spcBef>
              <a:spcAft>
                <a:spcPts val="0"/>
              </a:spcAft>
              <a:buSzPts val="1400"/>
              <a:buChar char="●"/>
            </a:pPr>
            <a:r>
              <a:rPr lang="fr" sz="1400"/>
              <a:t>Pipeline: </a:t>
            </a:r>
            <a:r>
              <a:rPr lang="fr" sz="1400"/>
              <a:t>Standardisation, PCA, One-hot encoding</a:t>
            </a:r>
            <a:endParaRPr sz="1400"/>
          </a:p>
          <a:p>
            <a:pPr indent="-317500" lvl="0" marL="457200" rtl="0" algn="l">
              <a:spcBef>
                <a:spcPts val="1000"/>
              </a:spcBef>
              <a:spcAft>
                <a:spcPts val="0"/>
              </a:spcAft>
              <a:buSzPts val="1400"/>
              <a:buChar char="●"/>
            </a:pPr>
            <a:r>
              <a:rPr lang="fr" sz="1400"/>
              <a:t>Méthode: GridSearch pour déterminer les valeurs optimales de max_features, max_depth et n_estimators</a:t>
            </a:r>
            <a:endParaRPr sz="1400"/>
          </a:p>
          <a:p>
            <a:pPr indent="-317500" lvl="0" marL="457200" rtl="0" algn="l">
              <a:spcBef>
                <a:spcPts val="1000"/>
              </a:spcBef>
              <a:spcAft>
                <a:spcPts val="1000"/>
              </a:spcAft>
              <a:buSzPts val="1400"/>
              <a:buChar char="●"/>
            </a:pPr>
            <a:r>
              <a:rPr lang="fr" sz="1400"/>
              <a:t>+ On utilise deux méthodes (feature permutation et feature importance) pour évaluer l’importance des différents prédicteurs et créer un modèle plus simple.</a:t>
            </a:r>
            <a:endParaRPr sz="1400"/>
          </a:p>
        </p:txBody>
      </p:sp>
      <p:sp>
        <p:nvSpPr>
          <p:cNvPr id="294" name="Google Shape;294;p39"/>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Random Forest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Random Forest</a:t>
            </a:r>
            <a:endParaRPr/>
          </a:p>
        </p:txBody>
      </p:sp>
      <p:sp>
        <p:nvSpPr>
          <p:cNvPr id="300" name="Google Shape;300;p40"/>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Random Forest</a:t>
            </a:r>
            <a:endParaRPr/>
          </a:p>
        </p:txBody>
      </p:sp>
      <p:sp>
        <p:nvSpPr>
          <p:cNvPr id="301" name="Google Shape;301;p40"/>
          <p:cNvSpPr txBox="1"/>
          <p:nvPr/>
        </p:nvSpPr>
        <p:spPr>
          <a:xfrm>
            <a:off x="3681700" y="1076400"/>
            <a:ext cx="17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SiteEnergyUSe</a:t>
            </a:r>
            <a:endParaRPr>
              <a:latin typeface="Lato"/>
              <a:ea typeface="Lato"/>
              <a:cs typeface="Lato"/>
              <a:sym typeface="Lato"/>
            </a:endParaRPr>
          </a:p>
        </p:txBody>
      </p:sp>
      <p:pic>
        <p:nvPicPr>
          <p:cNvPr id="302" name="Google Shape;302;p40"/>
          <p:cNvPicPr preferRelativeResize="0"/>
          <p:nvPr/>
        </p:nvPicPr>
        <p:blipFill>
          <a:blip r:embed="rId3">
            <a:alphaModFix/>
          </a:blip>
          <a:stretch>
            <a:fillRect/>
          </a:stretch>
        </p:blipFill>
        <p:spPr>
          <a:xfrm>
            <a:off x="0" y="1290573"/>
            <a:ext cx="9144003" cy="2437805"/>
          </a:xfrm>
          <a:prstGeom prst="rect">
            <a:avLst/>
          </a:prstGeom>
          <a:noFill/>
          <a:ln>
            <a:noFill/>
          </a:ln>
        </p:spPr>
      </p:pic>
      <p:cxnSp>
        <p:nvCxnSpPr>
          <p:cNvPr id="303" name="Google Shape;303;p40"/>
          <p:cNvCxnSpPr/>
          <p:nvPr/>
        </p:nvCxnSpPr>
        <p:spPr>
          <a:xfrm flipH="1" rot="10800000">
            <a:off x="1534450" y="1558900"/>
            <a:ext cx="12300" cy="1866000"/>
          </a:xfrm>
          <a:prstGeom prst="straightConnector1">
            <a:avLst/>
          </a:prstGeom>
          <a:noFill/>
          <a:ln cap="flat" cmpd="sng" w="9525">
            <a:solidFill>
              <a:srgbClr val="980000"/>
            </a:solidFill>
            <a:prstDash val="dash"/>
            <a:round/>
            <a:headEnd len="med" w="med" type="none"/>
            <a:tailEnd len="med" w="med" type="none"/>
          </a:ln>
        </p:spPr>
      </p:cxnSp>
      <p:cxnSp>
        <p:nvCxnSpPr>
          <p:cNvPr id="304" name="Google Shape;304;p40"/>
          <p:cNvCxnSpPr/>
          <p:nvPr/>
        </p:nvCxnSpPr>
        <p:spPr>
          <a:xfrm flipH="1" rot="10800000">
            <a:off x="5656125" y="1558900"/>
            <a:ext cx="12300" cy="1866000"/>
          </a:xfrm>
          <a:prstGeom prst="straightConnector1">
            <a:avLst/>
          </a:prstGeom>
          <a:noFill/>
          <a:ln cap="flat" cmpd="sng" w="9525">
            <a:solidFill>
              <a:srgbClr val="980000"/>
            </a:solidFill>
            <a:prstDash val="dash"/>
            <a:round/>
            <a:headEnd len="med" w="med" type="none"/>
            <a:tailEnd len="med" w="med" type="none"/>
          </a:ln>
        </p:spPr>
      </p:cxnSp>
      <p:cxnSp>
        <p:nvCxnSpPr>
          <p:cNvPr id="305" name="Google Shape;305;p40"/>
          <p:cNvCxnSpPr/>
          <p:nvPr/>
        </p:nvCxnSpPr>
        <p:spPr>
          <a:xfrm flipH="1" rot="10800000">
            <a:off x="8134000" y="1558900"/>
            <a:ext cx="12300" cy="1866000"/>
          </a:xfrm>
          <a:prstGeom prst="straightConnector1">
            <a:avLst/>
          </a:prstGeom>
          <a:noFill/>
          <a:ln cap="flat" cmpd="sng" w="9525">
            <a:solidFill>
              <a:srgbClr val="980000"/>
            </a:solidFill>
            <a:prstDash val="dash"/>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1"/>
          <p:cNvPicPr preferRelativeResize="0"/>
          <p:nvPr/>
        </p:nvPicPr>
        <p:blipFill>
          <a:blip r:embed="rId3">
            <a:alphaModFix/>
          </a:blip>
          <a:stretch>
            <a:fillRect/>
          </a:stretch>
        </p:blipFill>
        <p:spPr>
          <a:xfrm>
            <a:off x="0" y="1290573"/>
            <a:ext cx="9144003" cy="2437805"/>
          </a:xfrm>
          <a:prstGeom prst="rect">
            <a:avLst/>
          </a:prstGeom>
          <a:noFill/>
          <a:ln>
            <a:noFill/>
          </a:ln>
        </p:spPr>
      </p:pic>
      <p:sp>
        <p:nvSpPr>
          <p:cNvPr id="311" name="Google Shape;311;p41"/>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Random Forest</a:t>
            </a:r>
            <a:endParaRPr/>
          </a:p>
        </p:txBody>
      </p:sp>
      <p:sp>
        <p:nvSpPr>
          <p:cNvPr id="312" name="Google Shape;312;p41"/>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Random Forest</a:t>
            </a:r>
            <a:endParaRPr/>
          </a:p>
        </p:txBody>
      </p:sp>
      <p:cxnSp>
        <p:nvCxnSpPr>
          <p:cNvPr id="313" name="Google Shape;313;p41"/>
          <p:cNvCxnSpPr/>
          <p:nvPr/>
        </p:nvCxnSpPr>
        <p:spPr>
          <a:xfrm flipH="1" rot="10800000">
            <a:off x="3147650" y="1576475"/>
            <a:ext cx="12300" cy="1866000"/>
          </a:xfrm>
          <a:prstGeom prst="straightConnector1">
            <a:avLst/>
          </a:prstGeom>
          <a:noFill/>
          <a:ln cap="flat" cmpd="sng" w="9525">
            <a:solidFill>
              <a:srgbClr val="980000"/>
            </a:solidFill>
            <a:prstDash val="dash"/>
            <a:round/>
            <a:headEnd len="med" w="med" type="none"/>
            <a:tailEnd len="med" w="med" type="none"/>
          </a:ln>
        </p:spPr>
      </p:cxnSp>
      <p:cxnSp>
        <p:nvCxnSpPr>
          <p:cNvPr id="314" name="Google Shape;314;p41"/>
          <p:cNvCxnSpPr/>
          <p:nvPr/>
        </p:nvCxnSpPr>
        <p:spPr>
          <a:xfrm flipH="1" rot="10800000">
            <a:off x="5642075" y="1558900"/>
            <a:ext cx="12300" cy="1866000"/>
          </a:xfrm>
          <a:prstGeom prst="straightConnector1">
            <a:avLst/>
          </a:prstGeom>
          <a:noFill/>
          <a:ln cap="flat" cmpd="sng" w="9525">
            <a:solidFill>
              <a:srgbClr val="980000"/>
            </a:solidFill>
            <a:prstDash val="dash"/>
            <a:round/>
            <a:headEnd len="med" w="med" type="none"/>
            <a:tailEnd len="med" w="med" type="none"/>
          </a:ln>
        </p:spPr>
      </p:cxnSp>
      <p:cxnSp>
        <p:nvCxnSpPr>
          <p:cNvPr id="315" name="Google Shape;315;p41"/>
          <p:cNvCxnSpPr/>
          <p:nvPr/>
        </p:nvCxnSpPr>
        <p:spPr>
          <a:xfrm flipH="1" rot="10800000">
            <a:off x="6260925" y="1562550"/>
            <a:ext cx="12300" cy="1866000"/>
          </a:xfrm>
          <a:prstGeom prst="straightConnector1">
            <a:avLst/>
          </a:prstGeom>
          <a:noFill/>
          <a:ln cap="flat" cmpd="sng" w="9525">
            <a:solidFill>
              <a:srgbClr val="980000"/>
            </a:solidFill>
            <a:prstDash val="dash"/>
            <a:round/>
            <a:headEnd len="med" w="med" type="none"/>
            <a:tailEnd len="med" w="med" type="none"/>
          </a:ln>
        </p:spPr>
      </p:cxnSp>
      <p:sp>
        <p:nvSpPr>
          <p:cNvPr id="316" name="Google Shape;316;p41"/>
          <p:cNvSpPr txBox="1"/>
          <p:nvPr/>
        </p:nvSpPr>
        <p:spPr>
          <a:xfrm>
            <a:off x="3681700" y="1076400"/>
            <a:ext cx="17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TotalGHGEmissions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Pistes</a:t>
            </a:r>
            <a:endParaRPr/>
          </a:p>
        </p:txBody>
      </p:sp>
      <p:sp>
        <p:nvSpPr>
          <p:cNvPr id="88" name="Google Shape;88;p15"/>
          <p:cNvSpPr txBox="1"/>
          <p:nvPr>
            <p:ph idx="1" type="body"/>
          </p:nvPr>
        </p:nvSpPr>
        <p:spPr>
          <a:xfrm>
            <a:off x="423600" y="1211350"/>
            <a:ext cx="8296800" cy="3453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fr" sz="1600"/>
              <a:t>Plusieurs problématiques associées au jeu de données:</a:t>
            </a:r>
            <a:endParaRPr sz="1600"/>
          </a:p>
          <a:p>
            <a:pPr indent="-317500" lvl="1" marL="914400" rtl="0" algn="l">
              <a:spcBef>
                <a:spcPts val="0"/>
              </a:spcBef>
              <a:spcAft>
                <a:spcPts val="0"/>
              </a:spcAft>
              <a:buSzPts val="1400"/>
              <a:buChar char="○"/>
            </a:pPr>
            <a:r>
              <a:rPr lang="fr"/>
              <a:t>potentielle fuite de données → On s’ empêchera d’utiliser toutes les variables “dérivées” (Intensity).</a:t>
            </a:r>
            <a:endParaRPr/>
          </a:p>
          <a:p>
            <a:pPr indent="-317500" lvl="1" marL="914400" rtl="0" algn="l">
              <a:spcBef>
                <a:spcPts val="0"/>
              </a:spcBef>
              <a:spcAft>
                <a:spcPts val="0"/>
              </a:spcAft>
              <a:buSzPts val="1400"/>
              <a:buChar char="○"/>
            </a:pPr>
            <a:r>
              <a:rPr lang="fr"/>
              <a:t>pas de données issues des relevés annuels, mais possibilité d’utiliser les nature et proportion d’énergie utilisées → on devra créer de nouvelles variables, mais ne pas utiliser Electricity, NaturalGas, SteamUse</a:t>
            </a:r>
            <a:endParaRPr/>
          </a:p>
          <a:p>
            <a:pPr indent="-330200" lvl="0" marL="457200" rtl="0" algn="l">
              <a:spcBef>
                <a:spcPts val="1000"/>
              </a:spcBef>
              <a:spcAft>
                <a:spcPts val="0"/>
              </a:spcAft>
              <a:buSzPts val="1600"/>
              <a:buChar char="●"/>
            </a:pPr>
            <a:r>
              <a:rPr lang="fr" sz="1600"/>
              <a:t>Comment les variables liées au permis d’exploitation commerciale sont-elles associées aux grandeurs cibles? Type et importance des corrélations</a:t>
            </a:r>
            <a:endParaRPr sz="1600"/>
          </a:p>
          <a:p>
            <a:pPr indent="-330200" lvl="0" marL="457200" rtl="0" algn="l">
              <a:spcBef>
                <a:spcPts val="1000"/>
              </a:spcBef>
              <a:spcAft>
                <a:spcPts val="0"/>
              </a:spcAft>
              <a:buSzPts val="1600"/>
              <a:buChar char="●"/>
            </a:pPr>
            <a:r>
              <a:rPr lang="fr" sz="1600"/>
              <a:t>Exploiter également les associations entre les variables catégorielles et les variables cibles. </a:t>
            </a:r>
            <a:endParaRPr sz="1600"/>
          </a:p>
          <a:p>
            <a:pPr indent="-330200" lvl="0" marL="457200" rtl="0" algn="l">
              <a:spcBef>
                <a:spcPts val="1000"/>
              </a:spcBef>
              <a:spcAft>
                <a:spcPts val="1000"/>
              </a:spcAft>
              <a:buSzPts val="1600"/>
              <a:buChar char="●"/>
            </a:pPr>
            <a:r>
              <a:rPr lang="fr" sz="1600"/>
              <a:t>Envisager d’utiliser une prédiction sur une des cibles pour prédire l’autre.</a:t>
            </a:r>
            <a:endParaRPr sz="1600"/>
          </a:p>
        </p:txBody>
      </p:sp>
      <p:sp>
        <p:nvSpPr>
          <p:cNvPr id="89" name="Google Shape;89;p15"/>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Random Forest</a:t>
            </a:r>
            <a:endParaRPr/>
          </a:p>
        </p:txBody>
      </p:sp>
      <p:sp>
        <p:nvSpPr>
          <p:cNvPr id="322" name="Google Shape;322;p42"/>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Clr>
                <a:schemeClr val="dk2"/>
              </a:buClr>
              <a:buSzPct val="78571"/>
              <a:buFont typeface="Arial"/>
              <a:buNone/>
            </a:pPr>
            <a:r>
              <a:rPr lang="fr"/>
              <a:t>Random Forest</a:t>
            </a:r>
            <a:endParaRPr/>
          </a:p>
        </p:txBody>
      </p:sp>
      <p:graphicFrame>
        <p:nvGraphicFramePr>
          <p:cNvPr id="323" name="Google Shape;323;p42"/>
          <p:cNvGraphicFramePr/>
          <p:nvPr/>
        </p:nvGraphicFramePr>
        <p:xfrm>
          <a:off x="349000" y="1268075"/>
          <a:ext cx="3000000" cy="3000000"/>
        </p:xfrm>
        <a:graphic>
          <a:graphicData uri="http://schemas.openxmlformats.org/drawingml/2006/table">
            <a:tbl>
              <a:tblPr>
                <a:noFill/>
                <a:tableStyleId>{587A7C21-64C1-434D-B828-A21053236277}</a:tableStyleId>
              </a:tblPr>
              <a:tblGrid>
                <a:gridCol w="2746000"/>
                <a:gridCol w="2746000"/>
                <a:gridCol w="3126300"/>
              </a:tblGrid>
              <a:tr h="100000">
                <a:tc>
                  <a:txBody>
                    <a:bodyPr/>
                    <a:lstStyle/>
                    <a:p>
                      <a:pPr indent="0" lvl="0" marL="0" rtl="0" algn="ctr">
                        <a:lnSpc>
                          <a:spcPct val="115000"/>
                        </a:lnSpc>
                        <a:spcBef>
                          <a:spcPts val="0"/>
                        </a:spcBef>
                        <a:spcAft>
                          <a:spcPts val="1200"/>
                        </a:spcAft>
                        <a:buNone/>
                      </a:pPr>
                      <a:r>
                        <a:t/>
                      </a:r>
                      <a:endParaRPr sz="16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600">
                          <a:solidFill>
                            <a:schemeClr val="lt1"/>
                          </a:solidFill>
                          <a:latin typeface="Lato"/>
                          <a:ea typeface="Lato"/>
                          <a:cs typeface="Lato"/>
                          <a:sym typeface="Lato"/>
                        </a:rPr>
                        <a:t>SiteEnergyUse</a:t>
                      </a:r>
                      <a:endParaRPr b="1" sz="16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600">
                          <a:solidFill>
                            <a:schemeClr val="lt1"/>
                          </a:solidFill>
                          <a:latin typeface="Lato"/>
                          <a:ea typeface="Lato"/>
                          <a:cs typeface="Lato"/>
                          <a:sym typeface="Lato"/>
                        </a:rPr>
                        <a:t>TotalGHGEmissions</a:t>
                      </a:r>
                      <a:endParaRPr b="1" sz="16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r>
              <a:tr h="297850">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n_estimators, max_depth, max_features</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100, ‘30’, ‘sqrt’</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500, ‘None’, ‘auto’</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235400">
                <a:tc>
                  <a:txBody>
                    <a:bodyPr/>
                    <a:lstStyle/>
                    <a:p>
                      <a:pPr indent="0" lvl="0" marL="0" rtl="0" algn="ctr">
                        <a:spcBef>
                          <a:spcPts val="0"/>
                        </a:spcBef>
                        <a:spcAft>
                          <a:spcPts val="0"/>
                        </a:spcAft>
                        <a:buNone/>
                      </a:pPr>
                      <a:r>
                        <a:rPr lang="fr">
                          <a:solidFill>
                            <a:srgbClr val="1C4587"/>
                          </a:solidFill>
                        </a:rPr>
                        <a:t> R2 (entraînement)</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fr">
                          <a:solidFill>
                            <a:srgbClr val="1C4587"/>
                          </a:solidFill>
                        </a:rPr>
                        <a:t>0.970 +/- 0.001</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fr">
                          <a:solidFill>
                            <a:srgbClr val="1C4587"/>
                          </a:solidFill>
                        </a:rPr>
                        <a:t>0.975 +/- 0.001</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r h="304450">
                <a:tc>
                  <a:txBody>
                    <a:bodyPr/>
                    <a:lstStyle/>
                    <a:p>
                      <a:pPr indent="0" lvl="0" marL="0" rtl="0" algn="ctr">
                        <a:spcBef>
                          <a:spcPts val="0"/>
                        </a:spcBef>
                        <a:spcAft>
                          <a:spcPts val="0"/>
                        </a:spcAft>
                        <a:buNone/>
                      </a:pPr>
                      <a:r>
                        <a:rPr b="1" lang="fr">
                          <a:solidFill>
                            <a:srgbClr val="1C4587"/>
                          </a:solidFill>
                        </a:rPr>
                        <a:t> R2 (test)</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0.792 +/- 0.022</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0.816 +/- 0.028</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Feature importance avec Random Forest</a:t>
            </a:r>
            <a:endParaRPr/>
          </a:p>
        </p:txBody>
      </p:sp>
      <p:sp>
        <p:nvSpPr>
          <p:cNvPr id="329" name="Google Shape;329;p43"/>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Clr>
                <a:schemeClr val="dk2"/>
              </a:buClr>
              <a:buSzPct val="78571"/>
              <a:buFont typeface="Arial"/>
              <a:buNone/>
            </a:pPr>
            <a:r>
              <a:rPr lang="fr"/>
              <a:t>Random Forest</a:t>
            </a:r>
            <a:endParaRPr/>
          </a:p>
        </p:txBody>
      </p:sp>
      <p:sp>
        <p:nvSpPr>
          <p:cNvPr id="330" name="Google Shape;330;p43"/>
          <p:cNvSpPr txBox="1"/>
          <p:nvPr/>
        </p:nvSpPr>
        <p:spPr>
          <a:xfrm>
            <a:off x="0" y="1590725"/>
            <a:ext cx="261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Lato"/>
                <a:ea typeface="Lato"/>
                <a:cs typeface="Lato"/>
                <a:sym typeface="Lato"/>
              </a:rPr>
              <a:t>x0: BuildingType</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x1: PrimaryPropertyType </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x2: LargestPropertyUseType</a:t>
            </a:r>
            <a:endParaRPr sz="1200">
              <a:latin typeface="Lato"/>
              <a:ea typeface="Lato"/>
              <a:cs typeface="Lato"/>
              <a:sym typeface="Lato"/>
            </a:endParaRPr>
          </a:p>
          <a:p>
            <a:pPr indent="0" lvl="0" marL="0" rtl="0" algn="l">
              <a:spcBef>
                <a:spcPts val="0"/>
              </a:spcBef>
              <a:spcAft>
                <a:spcPts val="0"/>
              </a:spcAft>
              <a:buNone/>
            </a:pPr>
            <a:r>
              <a:rPr lang="fr" sz="1200">
                <a:latin typeface="Lato"/>
                <a:ea typeface="Lato"/>
                <a:cs typeface="Lato"/>
                <a:sym typeface="Lato"/>
              </a:rPr>
              <a:t>x3: SecondLargestPropertyUseType</a:t>
            </a:r>
            <a:endParaRPr sz="1200">
              <a:latin typeface="Lato"/>
              <a:ea typeface="Lato"/>
              <a:cs typeface="Lato"/>
              <a:sym typeface="Lato"/>
            </a:endParaRPr>
          </a:p>
        </p:txBody>
      </p:sp>
      <p:pic>
        <p:nvPicPr>
          <p:cNvPr id="331" name="Google Shape;331;p43"/>
          <p:cNvPicPr preferRelativeResize="0"/>
          <p:nvPr/>
        </p:nvPicPr>
        <p:blipFill>
          <a:blip r:embed="rId3">
            <a:alphaModFix/>
          </a:blip>
          <a:stretch>
            <a:fillRect/>
          </a:stretch>
        </p:blipFill>
        <p:spPr>
          <a:xfrm>
            <a:off x="2255250" y="1192125"/>
            <a:ext cx="6691302" cy="33456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Comparaison des modèles</a:t>
            </a:r>
            <a:endParaRPr/>
          </a:p>
        </p:txBody>
      </p:sp>
      <p:sp>
        <p:nvSpPr>
          <p:cNvPr id="337" name="Google Shape;337;p44"/>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Comparaisons des modèles</a:t>
            </a:r>
            <a:endParaRPr/>
          </a:p>
        </p:txBody>
      </p:sp>
      <p:pic>
        <p:nvPicPr>
          <p:cNvPr id="338" name="Google Shape;338;p44"/>
          <p:cNvPicPr preferRelativeResize="0"/>
          <p:nvPr/>
        </p:nvPicPr>
        <p:blipFill>
          <a:blip r:embed="rId3">
            <a:alphaModFix/>
          </a:blip>
          <a:stretch>
            <a:fillRect/>
          </a:stretch>
        </p:blipFill>
        <p:spPr>
          <a:xfrm>
            <a:off x="0" y="1290575"/>
            <a:ext cx="4789356" cy="3192124"/>
          </a:xfrm>
          <a:prstGeom prst="rect">
            <a:avLst/>
          </a:prstGeom>
          <a:noFill/>
          <a:ln>
            <a:noFill/>
          </a:ln>
        </p:spPr>
      </p:pic>
      <p:pic>
        <p:nvPicPr>
          <p:cNvPr id="339" name="Google Shape;339;p44"/>
          <p:cNvPicPr preferRelativeResize="0"/>
          <p:nvPr/>
        </p:nvPicPr>
        <p:blipFill>
          <a:blip r:embed="rId4">
            <a:alphaModFix/>
          </a:blip>
          <a:stretch>
            <a:fillRect/>
          </a:stretch>
        </p:blipFill>
        <p:spPr>
          <a:xfrm>
            <a:off x="4671725" y="1290575"/>
            <a:ext cx="4789350" cy="3192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Comparaison des modèles</a:t>
            </a:r>
            <a:endParaRPr/>
          </a:p>
        </p:txBody>
      </p:sp>
      <p:sp>
        <p:nvSpPr>
          <p:cNvPr id="345" name="Google Shape;345;p45"/>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Comparaisons des modèles</a:t>
            </a:r>
            <a:endParaRPr/>
          </a:p>
        </p:txBody>
      </p:sp>
      <p:pic>
        <p:nvPicPr>
          <p:cNvPr id="346" name="Google Shape;346;p45"/>
          <p:cNvPicPr preferRelativeResize="0"/>
          <p:nvPr/>
        </p:nvPicPr>
        <p:blipFill>
          <a:blip r:embed="rId3">
            <a:alphaModFix/>
          </a:blip>
          <a:stretch>
            <a:fillRect/>
          </a:stretch>
        </p:blipFill>
        <p:spPr>
          <a:xfrm>
            <a:off x="0" y="1290575"/>
            <a:ext cx="4789356" cy="3192124"/>
          </a:xfrm>
          <a:prstGeom prst="rect">
            <a:avLst/>
          </a:prstGeom>
          <a:noFill/>
          <a:ln>
            <a:noFill/>
          </a:ln>
        </p:spPr>
      </p:pic>
      <p:pic>
        <p:nvPicPr>
          <p:cNvPr id="347" name="Google Shape;347;p45"/>
          <p:cNvPicPr preferRelativeResize="0"/>
          <p:nvPr/>
        </p:nvPicPr>
        <p:blipFill>
          <a:blip r:embed="rId4">
            <a:alphaModFix/>
          </a:blip>
          <a:stretch>
            <a:fillRect/>
          </a:stretch>
        </p:blipFill>
        <p:spPr>
          <a:xfrm>
            <a:off x="4671725" y="1290575"/>
            <a:ext cx="4789350" cy="3192100"/>
          </a:xfrm>
          <a:prstGeom prst="rect">
            <a:avLst/>
          </a:prstGeom>
          <a:noFill/>
          <a:ln>
            <a:noFill/>
          </a:ln>
        </p:spPr>
      </p:pic>
      <p:sp>
        <p:nvSpPr>
          <p:cNvPr id="348" name="Google Shape;348;p45"/>
          <p:cNvSpPr/>
          <p:nvPr/>
        </p:nvSpPr>
        <p:spPr>
          <a:xfrm>
            <a:off x="-100" y="3510850"/>
            <a:ext cx="9144000" cy="1043400"/>
          </a:xfrm>
          <a:prstGeom prst="roundRect">
            <a:avLst>
              <a:gd fmla="val 16667" name="adj"/>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425200" y="575950"/>
            <a:ext cx="82968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Pertinence d’ENERGYSTARScore pour la prédiction de TotalGHGEmissions</a:t>
            </a:r>
            <a:endParaRPr/>
          </a:p>
        </p:txBody>
      </p:sp>
      <p:sp>
        <p:nvSpPr>
          <p:cNvPr id="354" name="Google Shape;354;p46"/>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ENERGYSTARScore</a:t>
            </a:r>
            <a:endParaRPr/>
          </a:p>
        </p:txBody>
      </p:sp>
      <p:pic>
        <p:nvPicPr>
          <p:cNvPr id="355" name="Google Shape;355;p46"/>
          <p:cNvPicPr preferRelativeResize="0"/>
          <p:nvPr/>
        </p:nvPicPr>
        <p:blipFill>
          <a:blip r:embed="rId3">
            <a:alphaModFix/>
          </a:blip>
          <a:stretch>
            <a:fillRect/>
          </a:stretch>
        </p:blipFill>
        <p:spPr>
          <a:xfrm>
            <a:off x="4962725" y="1350325"/>
            <a:ext cx="4043326" cy="2695551"/>
          </a:xfrm>
          <a:prstGeom prst="rect">
            <a:avLst/>
          </a:prstGeom>
          <a:noFill/>
          <a:ln>
            <a:noFill/>
          </a:ln>
        </p:spPr>
      </p:pic>
      <p:pic>
        <p:nvPicPr>
          <p:cNvPr id="356" name="Google Shape;356;p46"/>
          <p:cNvPicPr preferRelativeResize="0"/>
          <p:nvPr/>
        </p:nvPicPr>
        <p:blipFill>
          <a:blip r:embed="rId4">
            <a:alphaModFix/>
          </a:blip>
          <a:stretch>
            <a:fillRect/>
          </a:stretch>
        </p:blipFill>
        <p:spPr>
          <a:xfrm>
            <a:off x="159950" y="1350325"/>
            <a:ext cx="4043327" cy="2695542"/>
          </a:xfrm>
          <a:prstGeom prst="rect">
            <a:avLst/>
          </a:prstGeom>
          <a:noFill/>
          <a:ln>
            <a:noFill/>
          </a:ln>
        </p:spPr>
      </p:pic>
      <p:sp>
        <p:nvSpPr>
          <p:cNvPr id="357" name="Google Shape;357;p46"/>
          <p:cNvSpPr txBox="1"/>
          <p:nvPr>
            <p:ph idx="1" type="body"/>
          </p:nvPr>
        </p:nvSpPr>
        <p:spPr>
          <a:xfrm>
            <a:off x="423600" y="4045875"/>
            <a:ext cx="8296800" cy="69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fr" sz="1600"/>
              <a:t>→ Corrélation présente, mais faible entre ENERGYSTARScore et TotalGHGEmissions. Evaluation réalisée par la comparaison de  la qualité des prédictions avec et sans ESS.</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425200" y="575950"/>
            <a:ext cx="8296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Pertinence d’ENERGYSTARScore pour la prédiction de TotalGHGEmissions</a:t>
            </a:r>
            <a:endParaRPr/>
          </a:p>
        </p:txBody>
      </p:sp>
      <p:sp>
        <p:nvSpPr>
          <p:cNvPr id="363" name="Google Shape;363;p47"/>
          <p:cNvSpPr txBox="1"/>
          <p:nvPr>
            <p:ph idx="3"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Clr>
                <a:schemeClr val="dk2"/>
              </a:buClr>
              <a:buSzPct val="78571"/>
              <a:buFont typeface="Arial"/>
              <a:buNone/>
            </a:pPr>
            <a:r>
              <a:rPr lang="fr"/>
              <a:t>ENERGYSTARScore</a:t>
            </a:r>
            <a:endParaRPr/>
          </a:p>
        </p:txBody>
      </p:sp>
      <p:graphicFrame>
        <p:nvGraphicFramePr>
          <p:cNvPr id="364" name="Google Shape;364;p47"/>
          <p:cNvGraphicFramePr/>
          <p:nvPr/>
        </p:nvGraphicFramePr>
        <p:xfrm>
          <a:off x="4463900" y="1442975"/>
          <a:ext cx="3000000" cy="3000000"/>
        </p:xfrm>
        <a:graphic>
          <a:graphicData uri="http://schemas.openxmlformats.org/drawingml/2006/table">
            <a:tbl>
              <a:tblPr>
                <a:noFill/>
                <a:tableStyleId>{587A7C21-64C1-434D-B828-A21053236277}</a:tableStyleId>
              </a:tblPr>
              <a:tblGrid>
                <a:gridCol w="2111700"/>
                <a:gridCol w="2404150"/>
              </a:tblGrid>
              <a:tr h="457175">
                <a:tc>
                  <a:txBody>
                    <a:bodyPr/>
                    <a:lstStyle/>
                    <a:p>
                      <a:pPr indent="0" lvl="0" marL="0" rtl="0" algn="ctr">
                        <a:lnSpc>
                          <a:spcPct val="115000"/>
                        </a:lnSpc>
                        <a:spcBef>
                          <a:spcPts val="0"/>
                        </a:spcBef>
                        <a:spcAft>
                          <a:spcPts val="1200"/>
                        </a:spcAft>
                        <a:buNone/>
                      </a:pPr>
                      <a:r>
                        <a:t/>
                      </a:r>
                      <a:endParaRPr sz="1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800">
                          <a:solidFill>
                            <a:schemeClr val="lt1"/>
                          </a:solidFill>
                          <a:latin typeface="Lato"/>
                          <a:ea typeface="Lato"/>
                          <a:cs typeface="Lato"/>
                          <a:sym typeface="Lato"/>
                        </a:rPr>
                        <a:t>TotalGHGEmissions</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1155CC"/>
                    </a:solidFill>
                  </a:tcPr>
                </a:tc>
              </a:tr>
              <a:tr h="641575">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jeu de données complet</a:t>
                      </a:r>
                      <a:endParaRPr>
                        <a:solidFill>
                          <a:srgbClr val="1C4587"/>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0.84 +/- 0.02</a:t>
                      </a:r>
                      <a:endParaRPr>
                        <a:solidFill>
                          <a:srgbClr val="1C4587"/>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623625">
                <a:tc>
                  <a:txBody>
                    <a:bodyPr/>
                    <a:lstStyle/>
                    <a:p>
                      <a:pPr indent="0" lvl="0" marL="0" rtl="0" algn="ctr">
                        <a:spcBef>
                          <a:spcPts val="0"/>
                        </a:spcBef>
                        <a:spcAft>
                          <a:spcPts val="0"/>
                        </a:spcAft>
                        <a:buNone/>
                      </a:pPr>
                      <a:r>
                        <a:rPr lang="fr">
                          <a:solidFill>
                            <a:srgbClr val="1C4587"/>
                          </a:solidFill>
                        </a:rPr>
                        <a:t> Jeu de données restreint</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fr">
                          <a:solidFill>
                            <a:srgbClr val="1C4587"/>
                          </a:solidFill>
                        </a:rPr>
                        <a:t>0.88 +/- 0.02</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r h="660450">
                <a:tc>
                  <a:txBody>
                    <a:bodyPr/>
                    <a:lstStyle/>
                    <a:p>
                      <a:pPr indent="0" lvl="0" marL="0" rtl="0" algn="ctr">
                        <a:spcBef>
                          <a:spcPts val="0"/>
                        </a:spcBef>
                        <a:spcAft>
                          <a:spcPts val="0"/>
                        </a:spcAft>
                        <a:buNone/>
                      </a:pPr>
                      <a:r>
                        <a:rPr b="1" lang="fr">
                          <a:solidFill>
                            <a:srgbClr val="1C4587"/>
                          </a:solidFill>
                        </a:rPr>
                        <a:t> Prise en compte d’ENERGYSTARScore</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0.92 +/- 0.01</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bl>
          </a:graphicData>
        </a:graphic>
      </p:graphicFrame>
      <p:sp>
        <p:nvSpPr>
          <p:cNvPr id="365" name="Google Shape;365;p47"/>
          <p:cNvSpPr txBox="1"/>
          <p:nvPr>
            <p:ph idx="1" type="body"/>
          </p:nvPr>
        </p:nvSpPr>
        <p:spPr>
          <a:xfrm>
            <a:off x="425200" y="1371650"/>
            <a:ext cx="3898800" cy="3002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lang="fr"/>
              <a:t>Comparaison de trois cas:</a:t>
            </a:r>
            <a:endParaRPr/>
          </a:p>
          <a:p>
            <a:pPr indent="-317500" lvl="0" marL="457200" rtl="0" algn="l">
              <a:spcBef>
                <a:spcPts val="1200"/>
              </a:spcBef>
              <a:spcAft>
                <a:spcPts val="0"/>
              </a:spcAft>
              <a:buSzPts val="1400"/>
              <a:buChar char="●"/>
            </a:pPr>
            <a:r>
              <a:rPr lang="fr"/>
              <a:t>prédiction s’appuyant sur le jeu de données complet</a:t>
            </a:r>
            <a:endParaRPr/>
          </a:p>
          <a:p>
            <a:pPr indent="-317500" lvl="0" marL="457200" rtl="0" algn="l">
              <a:spcBef>
                <a:spcPts val="1000"/>
              </a:spcBef>
              <a:spcAft>
                <a:spcPts val="0"/>
              </a:spcAft>
              <a:buSzPts val="1400"/>
              <a:buChar char="●"/>
            </a:pPr>
            <a:r>
              <a:rPr lang="fr"/>
              <a:t>prédiction s’appuyant sur le jeu de données restreint aux seuls individus pour lesquels ENERGYSTARScore est renseigné</a:t>
            </a:r>
            <a:endParaRPr/>
          </a:p>
          <a:p>
            <a:pPr indent="-317500" lvl="0" marL="457200" rtl="0" algn="l">
              <a:spcBef>
                <a:spcPts val="1000"/>
              </a:spcBef>
              <a:spcAft>
                <a:spcPts val="1000"/>
              </a:spcAft>
              <a:buSzPts val="1400"/>
              <a:buChar char="●"/>
            </a:pPr>
            <a:r>
              <a:rPr lang="fr"/>
              <a:t>ENERGYSTARScore inclus dans l’ensemble des prédicteurs.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Modèle final</a:t>
            </a:r>
            <a:endParaRPr/>
          </a:p>
        </p:txBody>
      </p:sp>
      <p:sp>
        <p:nvSpPr>
          <p:cNvPr id="371" name="Google Shape;371;p48"/>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72" name="Google Shape;372;p48"/>
          <p:cNvSpPr txBox="1"/>
          <p:nvPr>
            <p:ph idx="2" type="body"/>
          </p:nvPr>
        </p:nvSpPr>
        <p:spPr>
          <a:xfrm>
            <a:off x="4939500" y="724200"/>
            <a:ext cx="42045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fr"/>
              <a:t>Modèle final</a:t>
            </a:r>
            <a:endParaRPr/>
          </a:p>
          <a:p>
            <a:pPr indent="-342900" lvl="0" marL="457200" rtl="0" algn="l">
              <a:spcBef>
                <a:spcPts val="0"/>
              </a:spcBef>
              <a:spcAft>
                <a:spcPts val="0"/>
              </a:spcAft>
              <a:buSzPts val="1800"/>
              <a:buAutoNum type="arabicPeriod"/>
            </a:pPr>
            <a:r>
              <a:rPr lang="fr"/>
              <a:t>Pistes d’amélioration (1): Sélection des features</a:t>
            </a:r>
            <a:endParaRPr/>
          </a:p>
          <a:p>
            <a:pPr indent="-342900" lvl="0" marL="457200" rtl="0" algn="l">
              <a:spcBef>
                <a:spcPts val="0"/>
              </a:spcBef>
              <a:spcAft>
                <a:spcPts val="0"/>
              </a:spcAft>
              <a:buSzPts val="1800"/>
              <a:buAutoNum type="arabicPeriod"/>
            </a:pPr>
            <a:r>
              <a:rPr lang="fr"/>
              <a:t>Pistes d’amélioration (2): modèles séquentiel vs non-séquentiel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Modèle final</a:t>
            </a:r>
            <a:endParaRPr/>
          </a:p>
        </p:txBody>
      </p:sp>
      <p:sp>
        <p:nvSpPr>
          <p:cNvPr id="378" name="Google Shape;378;p49"/>
          <p:cNvSpPr txBox="1"/>
          <p:nvPr>
            <p:ph idx="1" type="body"/>
          </p:nvPr>
        </p:nvSpPr>
        <p:spPr>
          <a:xfrm>
            <a:off x="423596" y="1211350"/>
            <a:ext cx="8296800" cy="300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fr" sz="1600"/>
              <a:t>Sélection des inputs</a:t>
            </a:r>
            <a:endParaRPr sz="1600"/>
          </a:p>
          <a:p>
            <a:pPr indent="-330200" lvl="0" marL="457200" rtl="0" algn="l">
              <a:spcBef>
                <a:spcPts val="1000"/>
              </a:spcBef>
              <a:spcAft>
                <a:spcPts val="0"/>
              </a:spcAft>
              <a:buSzPts val="1600"/>
              <a:buAutoNum type="arabicPeriod"/>
            </a:pPr>
            <a:r>
              <a:rPr lang="fr" sz="1600"/>
              <a:t>PCA, normalisation, Onehot encoding</a:t>
            </a:r>
            <a:endParaRPr sz="1600"/>
          </a:p>
          <a:p>
            <a:pPr indent="-330200" lvl="0" marL="457200" rtl="0" algn="l">
              <a:spcBef>
                <a:spcPts val="1000"/>
              </a:spcBef>
              <a:spcAft>
                <a:spcPts val="0"/>
              </a:spcAft>
              <a:buSzPts val="1600"/>
              <a:buAutoNum type="arabicPeriod"/>
            </a:pPr>
            <a:r>
              <a:rPr lang="fr" sz="1600"/>
              <a:t>Prédictions avec </a:t>
            </a:r>
            <a:r>
              <a:rPr b="1" lang="fr" sz="1600">
                <a:solidFill>
                  <a:srgbClr val="0944A1"/>
                </a:solidFill>
              </a:rPr>
              <a:t>RandomForest </a:t>
            </a:r>
            <a:endParaRPr b="1" sz="1600">
              <a:solidFill>
                <a:srgbClr val="0944A1"/>
              </a:solidFill>
            </a:endParaRPr>
          </a:p>
          <a:p>
            <a:pPr indent="-317500" lvl="0" marL="457200" rtl="0" algn="l">
              <a:spcBef>
                <a:spcPts val="1000"/>
              </a:spcBef>
              <a:spcAft>
                <a:spcPts val="0"/>
              </a:spcAft>
              <a:buSzPts val="1400"/>
              <a:buAutoNum type="arabicPeriod"/>
            </a:pPr>
            <a:r>
              <a:rPr lang="fr" sz="1600"/>
              <a:t>Pistes d’améliorations:</a:t>
            </a:r>
            <a:endParaRPr sz="1600"/>
          </a:p>
          <a:p>
            <a:pPr indent="-330200" lvl="1" marL="914400" rtl="0" algn="l">
              <a:spcBef>
                <a:spcPts val="0"/>
              </a:spcBef>
              <a:spcAft>
                <a:spcPts val="0"/>
              </a:spcAft>
              <a:buSzPts val="1600"/>
              <a:buAutoNum type="alphaLcPeriod"/>
            </a:pPr>
            <a:r>
              <a:rPr lang="fr" sz="1600"/>
              <a:t>Sélection des features</a:t>
            </a:r>
            <a:endParaRPr sz="1600"/>
          </a:p>
          <a:p>
            <a:pPr indent="-330200" lvl="1" marL="914400" rtl="0" algn="l">
              <a:spcBef>
                <a:spcPts val="0"/>
              </a:spcBef>
              <a:spcAft>
                <a:spcPts val="0"/>
              </a:spcAft>
              <a:buSzPts val="1600"/>
              <a:buAutoNum type="alphaLcPeriod"/>
            </a:pPr>
            <a:r>
              <a:rPr lang="fr" sz="1600"/>
              <a:t>Modèle séquentiel vs modèle non-séquentiel</a:t>
            </a:r>
            <a:endParaRPr sz="1600"/>
          </a:p>
        </p:txBody>
      </p:sp>
      <p:sp>
        <p:nvSpPr>
          <p:cNvPr id="379" name="Google Shape;379;p49"/>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Modèle final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0"/>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Modèle final - Améliorations (1): Sélection des features</a:t>
            </a:r>
            <a:endParaRPr/>
          </a:p>
        </p:txBody>
      </p:sp>
      <p:sp>
        <p:nvSpPr>
          <p:cNvPr id="385" name="Google Shape;385;p50"/>
          <p:cNvSpPr txBox="1"/>
          <p:nvPr>
            <p:ph idx="3"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Clr>
                <a:schemeClr val="dk2"/>
              </a:buClr>
              <a:buSzPct val="78571"/>
              <a:buFont typeface="Arial"/>
              <a:buNone/>
            </a:pPr>
            <a:r>
              <a:rPr lang="fr"/>
              <a:t>Pistes d’amélioration (1): Sélection des features</a:t>
            </a:r>
            <a:endParaRPr/>
          </a:p>
          <a:p>
            <a:pPr indent="0" lvl="0" marL="0" rtl="0" algn="r">
              <a:spcBef>
                <a:spcPts val="0"/>
              </a:spcBef>
              <a:spcAft>
                <a:spcPts val="0"/>
              </a:spcAft>
              <a:buClr>
                <a:schemeClr val="dk2"/>
              </a:buClr>
              <a:buSzPct val="78571"/>
              <a:buFont typeface="Arial"/>
              <a:buNone/>
            </a:pPr>
            <a:r>
              <a:t/>
            </a:r>
            <a:endParaRPr/>
          </a:p>
          <a:p>
            <a:pPr indent="0" lvl="0" marL="0" rtl="0" algn="r">
              <a:spcBef>
                <a:spcPts val="0"/>
              </a:spcBef>
              <a:spcAft>
                <a:spcPts val="0"/>
              </a:spcAft>
              <a:buNone/>
            </a:pPr>
            <a:r>
              <a:t/>
            </a:r>
            <a:endParaRPr/>
          </a:p>
        </p:txBody>
      </p:sp>
      <p:sp>
        <p:nvSpPr>
          <p:cNvPr id="386" name="Google Shape;386;p50"/>
          <p:cNvSpPr txBox="1"/>
          <p:nvPr>
            <p:ph idx="1" type="body"/>
          </p:nvPr>
        </p:nvSpPr>
        <p:spPr>
          <a:xfrm>
            <a:off x="277900" y="1371650"/>
            <a:ext cx="3898800" cy="3002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lang="fr"/>
              <a:t>Sélection des features pour lesquelles feature importance &gt; 2.5%</a:t>
            </a:r>
            <a:endParaRPr/>
          </a:p>
          <a:p>
            <a:pPr indent="-317500" lvl="0" marL="457200" rtl="0" algn="l">
              <a:spcBef>
                <a:spcPts val="1200"/>
              </a:spcBef>
              <a:spcAft>
                <a:spcPts val="0"/>
              </a:spcAft>
              <a:buSzPts val="1400"/>
              <a:buChar char="●"/>
            </a:pPr>
            <a:r>
              <a:rPr lang="fr"/>
              <a:t>Amélioration du temps d’entraînement</a:t>
            </a:r>
            <a:endParaRPr/>
          </a:p>
          <a:p>
            <a:pPr indent="-317500" lvl="0" marL="457200" rtl="0" algn="l">
              <a:spcBef>
                <a:spcPts val="0"/>
              </a:spcBef>
              <a:spcAft>
                <a:spcPts val="0"/>
              </a:spcAft>
              <a:buSzPts val="1400"/>
              <a:buChar char="●"/>
            </a:pPr>
            <a:r>
              <a:rPr lang="fr"/>
              <a:t>Perte de performance maîtrisée</a:t>
            </a:r>
            <a:endParaRPr/>
          </a:p>
          <a:p>
            <a:pPr indent="0" lvl="0" marL="0" rtl="0" algn="l">
              <a:spcBef>
                <a:spcPts val="1200"/>
              </a:spcBef>
              <a:spcAft>
                <a:spcPts val="1200"/>
              </a:spcAft>
              <a:buNone/>
            </a:pPr>
            <a:r>
              <a:t/>
            </a:r>
            <a:endParaRPr/>
          </a:p>
        </p:txBody>
      </p:sp>
      <p:pic>
        <p:nvPicPr>
          <p:cNvPr id="387" name="Google Shape;387;p50"/>
          <p:cNvPicPr preferRelativeResize="0"/>
          <p:nvPr/>
        </p:nvPicPr>
        <p:blipFill>
          <a:blip r:embed="rId3">
            <a:alphaModFix/>
          </a:blip>
          <a:stretch>
            <a:fillRect/>
          </a:stretch>
        </p:blipFill>
        <p:spPr>
          <a:xfrm>
            <a:off x="3720166" y="1211350"/>
            <a:ext cx="5015608" cy="33429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Modèle final - Améliorations (1): Sélection des features</a:t>
            </a:r>
            <a:endParaRPr/>
          </a:p>
        </p:txBody>
      </p:sp>
      <p:sp>
        <p:nvSpPr>
          <p:cNvPr id="393" name="Google Shape;393;p51"/>
          <p:cNvSpPr txBox="1"/>
          <p:nvPr>
            <p:ph idx="3"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Clr>
                <a:schemeClr val="dk2"/>
              </a:buClr>
              <a:buSzPct val="78571"/>
              <a:buFont typeface="Arial"/>
              <a:buNone/>
            </a:pPr>
            <a:r>
              <a:rPr lang="fr"/>
              <a:t>Pistes d’amélioration (1): Sélection des features</a:t>
            </a:r>
            <a:endParaRPr/>
          </a:p>
          <a:p>
            <a:pPr indent="0" lvl="0" marL="0" rtl="0" algn="r">
              <a:spcBef>
                <a:spcPts val="0"/>
              </a:spcBef>
              <a:spcAft>
                <a:spcPts val="0"/>
              </a:spcAft>
              <a:buClr>
                <a:schemeClr val="dk2"/>
              </a:buClr>
              <a:buSzPct val="78571"/>
              <a:buFont typeface="Arial"/>
              <a:buNone/>
            </a:pPr>
            <a:r>
              <a:t/>
            </a:r>
            <a:endParaRPr/>
          </a:p>
          <a:p>
            <a:pPr indent="0" lvl="0" marL="0" rtl="0" algn="r">
              <a:spcBef>
                <a:spcPts val="0"/>
              </a:spcBef>
              <a:spcAft>
                <a:spcPts val="0"/>
              </a:spcAft>
              <a:buNone/>
            </a:pPr>
            <a:r>
              <a:t/>
            </a:r>
            <a:endParaRPr/>
          </a:p>
        </p:txBody>
      </p:sp>
      <p:pic>
        <p:nvPicPr>
          <p:cNvPr id="394" name="Google Shape;394;p51"/>
          <p:cNvPicPr preferRelativeResize="0"/>
          <p:nvPr/>
        </p:nvPicPr>
        <p:blipFill>
          <a:blip r:embed="rId3">
            <a:alphaModFix/>
          </a:blip>
          <a:stretch>
            <a:fillRect/>
          </a:stretch>
        </p:blipFill>
        <p:spPr>
          <a:xfrm>
            <a:off x="4572000" y="1442975"/>
            <a:ext cx="4213849" cy="2809224"/>
          </a:xfrm>
          <a:prstGeom prst="rect">
            <a:avLst/>
          </a:prstGeom>
          <a:noFill/>
          <a:ln>
            <a:noFill/>
          </a:ln>
        </p:spPr>
      </p:pic>
      <p:sp>
        <p:nvSpPr>
          <p:cNvPr id="395" name="Google Shape;395;p51"/>
          <p:cNvSpPr txBox="1"/>
          <p:nvPr>
            <p:ph idx="1" type="body"/>
          </p:nvPr>
        </p:nvSpPr>
        <p:spPr>
          <a:xfrm>
            <a:off x="277900" y="1371650"/>
            <a:ext cx="3898800" cy="3002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lang="fr"/>
              <a:t>Sélection des features pour lesquelles feature importance &gt; 2.5%</a:t>
            </a:r>
            <a:endParaRPr/>
          </a:p>
          <a:p>
            <a:pPr indent="-317500" lvl="0" marL="457200" rtl="0" algn="l">
              <a:spcBef>
                <a:spcPts val="1200"/>
              </a:spcBef>
              <a:spcAft>
                <a:spcPts val="0"/>
              </a:spcAft>
              <a:buSzPts val="1400"/>
              <a:buChar char="●"/>
            </a:pPr>
            <a:r>
              <a:rPr lang="fr"/>
              <a:t>Amélioration du temps d’entraînement</a:t>
            </a:r>
            <a:endParaRPr/>
          </a:p>
          <a:p>
            <a:pPr indent="-317500" lvl="0" marL="457200" rtl="0" algn="l">
              <a:spcBef>
                <a:spcPts val="0"/>
              </a:spcBef>
              <a:spcAft>
                <a:spcPts val="0"/>
              </a:spcAft>
              <a:buSzPts val="1400"/>
              <a:buChar char="●"/>
            </a:pPr>
            <a:r>
              <a:rPr lang="fr"/>
              <a:t>Perte de performance maîtrisée</a:t>
            </a:r>
            <a:endParaRPr/>
          </a:p>
          <a:p>
            <a:pPr indent="-317500" lvl="0" marL="457200" rtl="0" algn="l">
              <a:spcBef>
                <a:spcPts val="0"/>
              </a:spcBef>
              <a:spcAft>
                <a:spcPts val="0"/>
              </a:spcAft>
              <a:buSzPts val="1400"/>
              <a:buChar char="●"/>
            </a:pPr>
            <a:r>
              <a:rPr lang="fr"/>
              <a:t>Meilleure interprétabilité</a:t>
            </a:r>
            <a:endParaRPr/>
          </a:p>
          <a:p>
            <a:pPr indent="0" lvl="0" marL="0" rtl="0" algn="l">
              <a:spcBef>
                <a:spcPts val="1200"/>
              </a:spcBef>
              <a:spcAft>
                <a:spcPts val="1200"/>
              </a:spcAft>
              <a:buNone/>
            </a:pPr>
            <a:r>
              <a:t/>
            </a:r>
            <a:endParaRPr/>
          </a:p>
        </p:txBody>
      </p:sp>
      <p:sp>
        <p:nvSpPr>
          <p:cNvPr id="396" name="Google Shape;396;p51"/>
          <p:cNvSpPr txBox="1"/>
          <p:nvPr/>
        </p:nvSpPr>
        <p:spPr>
          <a:xfrm>
            <a:off x="6101800" y="3591675"/>
            <a:ext cx="261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Lato"/>
                <a:ea typeface="Lato"/>
                <a:cs typeface="Lato"/>
                <a:sym typeface="Lato"/>
              </a:rPr>
              <a:t>x3: SecondLargestPropertyUseType</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Analyse exploratoire</a:t>
            </a:r>
            <a:endParaRPr/>
          </a:p>
        </p:txBody>
      </p:sp>
      <p:sp>
        <p:nvSpPr>
          <p:cNvPr id="95" name="Google Shape;9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fr"/>
              <a:t>Nettoyage</a:t>
            </a:r>
            <a:endParaRPr/>
          </a:p>
          <a:p>
            <a:pPr indent="-342900" lvl="0" marL="457200" rtl="0" algn="l">
              <a:spcBef>
                <a:spcPts val="0"/>
              </a:spcBef>
              <a:spcAft>
                <a:spcPts val="0"/>
              </a:spcAft>
              <a:buSzPts val="1800"/>
              <a:buAutoNum type="arabicPeriod"/>
            </a:pPr>
            <a:r>
              <a:rPr lang="fr"/>
              <a:t>Analyse exploratoire</a:t>
            </a:r>
            <a:endParaRPr/>
          </a:p>
          <a:p>
            <a:pPr indent="-342900" lvl="0" marL="457200" rtl="0" algn="l">
              <a:spcBef>
                <a:spcPts val="0"/>
              </a:spcBef>
              <a:spcAft>
                <a:spcPts val="0"/>
              </a:spcAft>
              <a:buSzPts val="1800"/>
              <a:buAutoNum type="arabicPeriod"/>
            </a:pPr>
            <a:r>
              <a:rPr lang="fr"/>
              <a:t>Feature Engineering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425200" y="575950"/>
            <a:ext cx="8296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50000"/>
              <a:buFont typeface="Arial"/>
              <a:buNone/>
            </a:pPr>
            <a:r>
              <a:rPr lang="fr"/>
              <a:t>Modèle final - Améliorations (2): modèle séquentiel vs non-séquentiel</a:t>
            </a:r>
            <a:endParaRPr/>
          </a:p>
        </p:txBody>
      </p:sp>
      <p:sp>
        <p:nvSpPr>
          <p:cNvPr id="402" name="Google Shape;402;p52"/>
          <p:cNvSpPr txBox="1"/>
          <p:nvPr>
            <p:ph idx="4294967295" type="body"/>
          </p:nvPr>
        </p:nvSpPr>
        <p:spPr>
          <a:xfrm>
            <a:off x="423600" y="13637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fr" sz="1600">
                <a:solidFill>
                  <a:srgbClr val="0944A1"/>
                </a:solidFill>
              </a:rPr>
              <a:t>Modèle </a:t>
            </a:r>
            <a:r>
              <a:rPr b="1" lang="fr" sz="1600">
                <a:solidFill>
                  <a:srgbClr val="0944A1"/>
                </a:solidFill>
              </a:rPr>
              <a:t>séquentiel:</a:t>
            </a:r>
            <a:endParaRPr b="1" sz="1600">
              <a:solidFill>
                <a:srgbClr val="0944A1"/>
              </a:solidFill>
            </a:endParaRPr>
          </a:p>
        </p:txBody>
      </p:sp>
      <p:sp>
        <p:nvSpPr>
          <p:cNvPr id="403" name="Google Shape;403;p52"/>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Pistes d’amélioration (2): modèles séquentiel vs non-séquentiel</a:t>
            </a:r>
            <a:endParaRPr/>
          </a:p>
        </p:txBody>
      </p:sp>
      <p:grpSp>
        <p:nvGrpSpPr>
          <p:cNvPr id="404" name="Google Shape;404;p52"/>
          <p:cNvGrpSpPr/>
          <p:nvPr/>
        </p:nvGrpSpPr>
        <p:grpSpPr>
          <a:xfrm>
            <a:off x="533400" y="1824775"/>
            <a:ext cx="2152457" cy="958474"/>
            <a:chOff x="0" y="1189998"/>
            <a:chExt cx="2726700" cy="3482827"/>
          </a:xfrm>
        </p:grpSpPr>
        <p:sp>
          <p:nvSpPr>
            <p:cNvPr id="405" name="Google Shape;405;p52"/>
            <p:cNvSpPr/>
            <p:nvPr/>
          </p:nvSpPr>
          <p:spPr>
            <a:xfrm>
              <a:off x="0" y="1189998"/>
              <a:ext cx="2726700" cy="8826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Jeu de données</a:t>
              </a:r>
              <a:endParaRPr>
                <a:solidFill>
                  <a:srgbClr val="FFFFFF"/>
                </a:solidFill>
                <a:latin typeface="Roboto"/>
                <a:ea typeface="Roboto"/>
                <a:cs typeface="Roboto"/>
                <a:sym typeface="Roboto"/>
              </a:endParaRPr>
            </a:p>
          </p:txBody>
        </p:sp>
        <p:sp>
          <p:nvSpPr>
            <p:cNvPr id="406" name="Google Shape;406;p52"/>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fr" sz="1200">
                  <a:solidFill>
                    <a:schemeClr val="dk2"/>
                  </a:solidFill>
                  <a:latin typeface="Lato"/>
                  <a:ea typeface="Lato"/>
                  <a:cs typeface="Lato"/>
                  <a:sym typeface="Lato"/>
                </a:rPr>
                <a:t>jeu de données avec sélection des features “à la main”</a:t>
              </a:r>
              <a:endParaRPr sz="800">
                <a:latin typeface="Roboto"/>
                <a:ea typeface="Roboto"/>
                <a:cs typeface="Roboto"/>
                <a:sym typeface="Roboto"/>
              </a:endParaRPr>
            </a:p>
          </p:txBody>
        </p:sp>
      </p:grpSp>
      <p:grpSp>
        <p:nvGrpSpPr>
          <p:cNvPr id="407" name="Google Shape;407;p52"/>
          <p:cNvGrpSpPr/>
          <p:nvPr/>
        </p:nvGrpSpPr>
        <p:grpSpPr>
          <a:xfrm>
            <a:off x="2587905" y="1824727"/>
            <a:ext cx="1656928" cy="958532"/>
            <a:chOff x="2263425" y="1189788"/>
            <a:chExt cx="2541300" cy="3483037"/>
          </a:xfrm>
        </p:grpSpPr>
        <p:sp>
          <p:nvSpPr>
            <p:cNvPr id="408" name="Google Shape;408;p52"/>
            <p:cNvSpPr/>
            <p:nvPr/>
          </p:nvSpPr>
          <p:spPr>
            <a:xfrm>
              <a:off x="2263425" y="1189788"/>
              <a:ext cx="2541300" cy="8826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409" name="Google Shape;409;p52"/>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410" name="Google Shape;410;p52"/>
          <p:cNvGrpSpPr/>
          <p:nvPr/>
        </p:nvGrpSpPr>
        <p:grpSpPr>
          <a:xfrm>
            <a:off x="4168624" y="1824725"/>
            <a:ext cx="1952070" cy="958506"/>
            <a:chOff x="4246033" y="1189870"/>
            <a:chExt cx="2150567" cy="3482944"/>
          </a:xfrm>
        </p:grpSpPr>
        <p:sp>
          <p:nvSpPr>
            <p:cNvPr id="411" name="Google Shape;411;p52"/>
            <p:cNvSpPr/>
            <p:nvPr/>
          </p:nvSpPr>
          <p:spPr>
            <a:xfrm>
              <a:off x="4246033" y="1189870"/>
              <a:ext cx="2150400" cy="8826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Prédiction SEU</a:t>
              </a:r>
              <a:endParaRPr>
                <a:solidFill>
                  <a:srgbClr val="FFFFFF"/>
                </a:solidFill>
                <a:latin typeface="Roboto"/>
                <a:ea typeface="Roboto"/>
                <a:cs typeface="Roboto"/>
                <a:sym typeface="Roboto"/>
              </a:endParaRPr>
            </a:p>
          </p:txBody>
        </p:sp>
        <p:sp>
          <p:nvSpPr>
            <p:cNvPr id="412" name="Google Shape;412;p52"/>
            <p:cNvSpPr txBox="1"/>
            <p:nvPr/>
          </p:nvSpPr>
          <p:spPr>
            <a:xfrm>
              <a:off x="4684200" y="2057114"/>
              <a:ext cx="17124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latin typeface="Roboto"/>
                  <a:ea typeface="Roboto"/>
                  <a:cs typeface="Roboto"/>
                  <a:sym typeface="Roboto"/>
                </a:rPr>
                <a:t>prédictions sur train/test = 50/50</a:t>
              </a:r>
              <a:endParaRPr sz="1200">
                <a:latin typeface="Roboto"/>
                <a:ea typeface="Roboto"/>
                <a:cs typeface="Roboto"/>
                <a:sym typeface="Roboto"/>
              </a:endParaRPr>
            </a:p>
          </p:txBody>
        </p:sp>
      </p:grpSp>
      <p:grpSp>
        <p:nvGrpSpPr>
          <p:cNvPr id="413" name="Google Shape;413;p52"/>
          <p:cNvGrpSpPr/>
          <p:nvPr/>
        </p:nvGrpSpPr>
        <p:grpSpPr>
          <a:xfrm>
            <a:off x="6034836" y="1824726"/>
            <a:ext cx="2611828" cy="958539"/>
            <a:chOff x="6060956" y="1189788"/>
            <a:chExt cx="2674135" cy="3483064"/>
          </a:xfrm>
        </p:grpSpPr>
        <p:sp>
          <p:nvSpPr>
            <p:cNvPr id="414" name="Google Shape;414;p52"/>
            <p:cNvSpPr/>
            <p:nvPr/>
          </p:nvSpPr>
          <p:spPr>
            <a:xfrm>
              <a:off x="6060956" y="1189788"/>
              <a:ext cx="2541300" cy="8826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Prédiction GHG</a:t>
              </a:r>
              <a:endParaRPr>
                <a:solidFill>
                  <a:srgbClr val="FFFFFF"/>
                </a:solidFill>
                <a:latin typeface="Roboto"/>
                <a:ea typeface="Roboto"/>
                <a:cs typeface="Roboto"/>
                <a:sym typeface="Roboto"/>
              </a:endParaRPr>
            </a:p>
          </p:txBody>
        </p:sp>
        <p:sp>
          <p:nvSpPr>
            <p:cNvPr id="415" name="Google Shape;415;p52"/>
            <p:cNvSpPr txBox="1"/>
            <p:nvPr/>
          </p:nvSpPr>
          <p:spPr>
            <a:xfrm>
              <a:off x="6193791" y="2057152"/>
              <a:ext cx="25413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latin typeface="Roboto"/>
                  <a:ea typeface="Roboto"/>
                  <a:cs typeface="Roboto"/>
                  <a:sym typeface="Roboto"/>
                </a:rPr>
                <a:t>Prédiction de TotalGHGEmissions avec Random Forest, à partir des prédictions de SiteEnergyUse:</a:t>
              </a:r>
              <a:endParaRPr sz="1200">
                <a:latin typeface="Roboto"/>
                <a:ea typeface="Roboto"/>
                <a:cs typeface="Roboto"/>
                <a:sym typeface="Roboto"/>
              </a:endParaRPr>
            </a:p>
            <a:p>
              <a:pPr indent="0" lvl="0" marL="0" rtl="0" algn="l">
                <a:lnSpc>
                  <a:spcPct val="115000"/>
                </a:lnSpc>
                <a:spcBef>
                  <a:spcPts val="0"/>
                </a:spcBef>
                <a:spcAft>
                  <a:spcPts val="0"/>
                </a:spcAft>
                <a:buNone/>
              </a:pPr>
              <a:r>
                <a:rPr lang="fr" sz="1200">
                  <a:latin typeface="Roboto"/>
                  <a:ea typeface="Roboto"/>
                  <a:cs typeface="Roboto"/>
                  <a:sym typeface="Roboto"/>
                </a:rPr>
                <a:t>validation croisée 3 folds sur ‘test’</a:t>
              </a:r>
              <a:endParaRPr sz="1200">
                <a:latin typeface="Roboto"/>
                <a:ea typeface="Roboto"/>
                <a:cs typeface="Roboto"/>
                <a:sym typeface="Roboto"/>
              </a:endParaRPr>
            </a:p>
          </p:txBody>
        </p:sp>
      </p:grpSp>
      <p:sp>
        <p:nvSpPr>
          <p:cNvPr id="416" name="Google Shape;416;p52"/>
          <p:cNvSpPr txBox="1"/>
          <p:nvPr>
            <p:ph idx="4294967295" type="body"/>
          </p:nvPr>
        </p:nvSpPr>
        <p:spPr>
          <a:xfrm>
            <a:off x="-2385925" y="477413"/>
            <a:ext cx="8296800" cy="5049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fr" sz="1600"/>
              <a:t>Modèle séquentiel:</a:t>
            </a:r>
            <a:endParaRPr sz="1600"/>
          </a:p>
        </p:txBody>
      </p:sp>
      <p:grpSp>
        <p:nvGrpSpPr>
          <p:cNvPr id="417" name="Google Shape;417;p52"/>
          <p:cNvGrpSpPr/>
          <p:nvPr/>
        </p:nvGrpSpPr>
        <p:grpSpPr>
          <a:xfrm>
            <a:off x="533263" y="3701476"/>
            <a:ext cx="2152735" cy="1130169"/>
            <a:chOff x="0" y="1190024"/>
            <a:chExt cx="2766300" cy="3482801"/>
          </a:xfrm>
        </p:grpSpPr>
        <p:sp>
          <p:nvSpPr>
            <p:cNvPr id="418" name="Google Shape;418;p52"/>
            <p:cNvSpPr/>
            <p:nvPr/>
          </p:nvSpPr>
          <p:spPr>
            <a:xfrm>
              <a:off x="0" y="1190024"/>
              <a:ext cx="2766300" cy="7434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Jeu de données</a:t>
              </a:r>
              <a:endParaRPr>
                <a:solidFill>
                  <a:srgbClr val="FFFFFF"/>
                </a:solidFill>
                <a:latin typeface="Roboto"/>
                <a:ea typeface="Roboto"/>
                <a:cs typeface="Roboto"/>
                <a:sym typeface="Roboto"/>
              </a:endParaRPr>
            </a:p>
          </p:txBody>
        </p:sp>
        <p:sp>
          <p:nvSpPr>
            <p:cNvPr id="419" name="Google Shape;419;p52"/>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fr" sz="1200">
                  <a:solidFill>
                    <a:schemeClr val="dk2"/>
                  </a:solidFill>
                  <a:latin typeface="Lato"/>
                  <a:ea typeface="Lato"/>
                  <a:cs typeface="Lato"/>
                  <a:sym typeface="Lato"/>
                </a:rPr>
                <a:t>jeu de données complet</a:t>
              </a:r>
              <a:endParaRPr sz="800">
                <a:latin typeface="Roboto"/>
                <a:ea typeface="Roboto"/>
                <a:cs typeface="Roboto"/>
                <a:sym typeface="Roboto"/>
              </a:endParaRPr>
            </a:p>
          </p:txBody>
        </p:sp>
      </p:grpSp>
      <p:grpSp>
        <p:nvGrpSpPr>
          <p:cNvPr id="420" name="Google Shape;420;p52"/>
          <p:cNvGrpSpPr/>
          <p:nvPr/>
        </p:nvGrpSpPr>
        <p:grpSpPr>
          <a:xfrm>
            <a:off x="2609640" y="3701463"/>
            <a:ext cx="2872431" cy="1130251"/>
            <a:chOff x="2350083" y="1189788"/>
            <a:chExt cx="2541300" cy="3483055"/>
          </a:xfrm>
        </p:grpSpPr>
        <p:sp>
          <p:nvSpPr>
            <p:cNvPr id="421" name="Google Shape;421;p52"/>
            <p:cNvSpPr/>
            <p:nvPr/>
          </p:nvSpPr>
          <p:spPr>
            <a:xfrm>
              <a:off x="2350083" y="1189788"/>
              <a:ext cx="2541300" cy="7434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422" name="Google Shape;422;p52"/>
            <p:cNvSpPr txBox="1"/>
            <p:nvPr/>
          </p:nvSpPr>
          <p:spPr>
            <a:xfrm>
              <a:off x="2355955" y="2057143"/>
              <a:ext cx="2373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PCA</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standardisation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One-hot encoding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fr" sz="1200">
                  <a:latin typeface="Roboto"/>
                  <a:ea typeface="Roboto"/>
                  <a:cs typeface="Roboto"/>
                  <a:sym typeface="Roboto"/>
                </a:rPr>
                <a:t>Feature selection</a:t>
              </a:r>
              <a:endParaRPr sz="1200">
                <a:latin typeface="Roboto"/>
                <a:ea typeface="Roboto"/>
                <a:cs typeface="Roboto"/>
                <a:sym typeface="Roboto"/>
              </a:endParaRPr>
            </a:p>
          </p:txBody>
        </p:sp>
      </p:grpSp>
      <p:grpSp>
        <p:nvGrpSpPr>
          <p:cNvPr id="423" name="Google Shape;423;p52"/>
          <p:cNvGrpSpPr/>
          <p:nvPr/>
        </p:nvGrpSpPr>
        <p:grpSpPr>
          <a:xfrm>
            <a:off x="6623514" y="3468968"/>
            <a:ext cx="1977640" cy="1301926"/>
            <a:chOff x="4329975" y="660725"/>
            <a:chExt cx="2541300" cy="4012100"/>
          </a:xfrm>
        </p:grpSpPr>
        <p:sp>
          <p:nvSpPr>
            <p:cNvPr id="424" name="Google Shape;424;p52"/>
            <p:cNvSpPr/>
            <p:nvPr/>
          </p:nvSpPr>
          <p:spPr>
            <a:xfrm>
              <a:off x="4329975" y="660725"/>
              <a:ext cx="2541300" cy="7434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Prédiction SEU</a:t>
              </a:r>
              <a:endParaRPr>
                <a:solidFill>
                  <a:srgbClr val="FFFFFF"/>
                </a:solidFill>
                <a:latin typeface="Roboto"/>
                <a:ea typeface="Roboto"/>
                <a:cs typeface="Roboto"/>
                <a:sym typeface="Roboto"/>
              </a:endParaRPr>
            </a:p>
          </p:txBody>
        </p:sp>
        <p:sp>
          <p:nvSpPr>
            <p:cNvPr id="425" name="Google Shape;425;p52"/>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426" name="Google Shape;426;p52"/>
          <p:cNvGrpSpPr/>
          <p:nvPr/>
        </p:nvGrpSpPr>
        <p:grpSpPr>
          <a:xfrm>
            <a:off x="6630757" y="3888535"/>
            <a:ext cx="1977640" cy="1130246"/>
            <a:chOff x="6701550" y="1189788"/>
            <a:chExt cx="2541300" cy="3483037"/>
          </a:xfrm>
        </p:grpSpPr>
        <p:sp>
          <p:nvSpPr>
            <p:cNvPr id="427" name="Google Shape;427;p52"/>
            <p:cNvSpPr/>
            <p:nvPr/>
          </p:nvSpPr>
          <p:spPr>
            <a:xfrm>
              <a:off x="6701550" y="1189788"/>
              <a:ext cx="2541300" cy="7434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Roboto"/>
                  <a:ea typeface="Roboto"/>
                  <a:cs typeface="Roboto"/>
                  <a:sym typeface="Roboto"/>
                </a:rPr>
                <a:t>Prédiction GHG</a:t>
              </a:r>
              <a:endParaRPr>
                <a:solidFill>
                  <a:srgbClr val="FFFFFF"/>
                </a:solidFill>
                <a:latin typeface="Roboto"/>
                <a:ea typeface="Roboto"/>
                <a:cs typeface="Roboto"/>
                <a:sym typeface="Roboto"/>
              </a:endParaRPr>
            </a:p>
          </p:txBody>
        </p:sp>
        <p:sp>
          <p:nvSpPr>
            <p:cNvPr id="428" name="Google Shape;428;p52"/>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fr" sz="1200">
                  <a:solidFill>
                    <a:schemeClr val="dk2"/>
                  </a:solidFill>
                  <a:latin typeface="Roboto"/>
                  <a:ea typeface="Roboto"/>
                  <a:cs typeface="Roboto"/>
                  <a:sym typeface="Roboto"/>
                </a:rPr>
                <a:t>validation croisée 5 folds</a:t>
              </a:r>
              <a:endParaRPr sz="1200">
                <a:latin typeface="Roboto"/>
                <a:ea typeface="Roboto"/>
                <a:cs typeface="Roboto"/>
                <a:sym typeface="Roboto"/>
              </a:endParaRPr>
            </a:p>
          </p:txBody>
        </p:sp>
      </p:grpSp>
      <p:cxnSp>
        <p:nvCxnSpPr>
          <p:cNvPr id="429" name="Google Shape;429;p52"/>
          <p:cNvCxnSpPr>
            <a:stCxn id="421" idx="3"/>
            <a:endCxn id="424" idx="1"/>
          </p:cNvCxnSpPr>
          <p:nvPr/>
        </p:nvCxnSpPr>
        <p:spPr>
          <a:xfrm flipH="1" rot="10800000">
            <a:off x="5482071" y="3589580"/>
            <a:ext cx="1262100" cy="232500"/>
          </a:xfrm>
          <a:prstGeom prst="bentConnector3">
            <a:avLst>
              <a:gd fmla="val 45220" name="adj1"/>
            </a:avLst>
          </a:prstGeom>
          <a:noFill/>
          <a:ln cap="flat" cmpd="sng" w="9525">
            <a:solidFill>
              <a:schemeClr val="dk1"/>
            </a:solidFill>
            <a:prstDash val="solid"/>
            <a:round/>
            <a:headEnd len="med" w="med" type="none"/>
            <a:tailEnd len="med" w="med" type="none"/>
          </a:ln>
        </p:spPr>
      </p:cxnSp>
      <p:cxnSp>
        <p:nvCxnSpPr>
          <p:cNvPr id="430" name="Google Shape;430;p52"/>
          <p:cNvCxnSpPr>
            <a:stCxn id="421" idx="3"/>
            <a:endCxn id="427" idx="1"/>
          </p:cNvCxnSpPr>
          <p:nvPr/>
        </p:nvCxnSpPr>
        <p:spPr>
          <a:xfrm>
            <a:off x="5482071" y="3822080"/>
            <a:ext cx="1269300" cy="187200"/>
          </a:xfrm>
          <a:prstGeom prst="bentConnector3">
            <a:avLst>
              <a:gd fmla="val 45249" name="adj1"/>
            </a:avLst>
          </a:prstGeom>
          <a:noFill/>
          <a:ln cap="flat" cmpd="sng" w="9525">
            <a:solidFill>
              <a:schemeClr val="dk1"/>
            </a:solidFill>
            <a:prstDash val="solid"/>
            <a:round/>
            <a:headEnd len="med" w="med" type="none"/>
            <a:tailEnd len="med" w="med" type="none"/>
          </a:ln>
        </p:spPr>
      </p:cxnSp>
      <p:sp>
        <p:nvSpPr>
          <p:cNvPr id="431" name="Google Shape;431;p52"/>
          <p:cNvSpPr txBox="1"/>
          <p:nvPr>
            <p:ph idx="4294967295" type="body"/>
          </p:nvPr>
        </p:nvSpPr>
        <p:spPr>
          <a:xfrm>
            <a:off x="423600" y="32687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fr" sz="1600">
                <a:solidFill>
                  <a:srgbClr val="0944A1"/>
                </a:solidFill>
              </a:rPr>
              <a:t>Modèle non-séquentiel:</a:t>
            </a:r>
            <a:endParaRPr b="1" sz="1600">
              <a:solidFill>
                <a:srgbClr val="0944A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3"/>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000000"/>
                </a:solidFill>
              </a:rPr>
              <a:t>Résultats finaux</a:t>
            </a:r>
            <a:endParaRPr>
              <a:solidFill>
                <a:srgbClr val="000000"/>
              </a:solidFill>
            </a:endParaRPr>
          </a:p>
        </p:txBody>
      </p:sp>
      <p:sp>
        <p:nvSpPr>
          <p:cNvPr id="437" name="Google Shape;437;p53"/>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Résultats finaux</a:t>
            </a:r>
            <a:endParaRPr/>
          </a:p>
        </p:txBody>
      </p:sp>
      <p:graphicFrame>
        <p:nvGraphicFramePr>
          <p:cNvPr id="438" name="Google Shape;438;p53"/>
          <p:cNvGraphicFramePr/>
          <p:nvPr/>
        </p:nvGraphicFramePr>
        <p:xfrm>
          <a:off x="291363" y="1257925"/>
          <a:ext cx="3000000" cy="3000000"/>
        </p:xfrm>
        <a:graphic>
          <a:graphicData uri="http://schemas.openxmlformats.org/drawingml/2006/table">
            <a:tbl>
              <a:tblPr>
                <a:noFill/>
                <a:tableStyleId>{587A7C21-64C1-434D-B828-A21053236277}</a:tableStyleId>
              </a:tblPr>
              <a:tblGrid>
                <a:gridCol w="1637075"/>
                <a:gridCol w="1967200"/>
                <a:gridCol w="2449975"/>
                <a:gridCol w="2507025"/>
              </a:tblGrid>
              <a:tr h="379825">
                <a:tc>
                  <a:txBody>
                    <a:bodyPr/>
                    <a:lstStyle/>
                    <a:p>
                      <a:pPr indent="0" lvl="0" marL="0" rtl="0" algn="ctr">
                        <a:lnSpc>
                          <a:spcPct val="115000"/>
                        </a:lnSpc>
                        <a:spcBef>
                          <a:spcPts val="0"/>
                        </a:spcBef>
                        <a:spcAft>
                          <a:spcPts val="1200"/>
                        </a:spcAft>
                        <a:buNone/>
                      </a:pPr>
                      <a:r>
                        <a:t/>
                      </a:r>
                      <a:endParaRPr sz="1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500">
                          <a:solidFill>
                            <a:schemeClr val="lt1"/>
                          </a:solidFill>
                          <a:latin typeface="Lato"/>
                          <a:ea typeface="Lato"/>
                          <a:cs typeface="Lato"/>
                          <a:sym typeface="Lato"/>
                        </a:rPr>
                        <a:t>EnergyStarScore</a:t>
                      </a:r>
                      <a:endParaRPr b="1" sz="15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500">
                          <a:solidFill>
                            <a:schemeClr val="lt1"/>
                          </a:solidFill>
                          <a:latin typeface="Lato"/>
                          <a:ea typeface="Lato"/>
                          <a:cs typeface="Lato"/>
                          <a:sym typeface="Lato"/>
                        </a:rPr>
                        <a:t>SiteEnergyUse</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c>
                  <a:txBody>
                    <a:bodyPr/>
                    <a:lstStyle/>
                    <a:p>
                      <a:pPr indent="0" lvl="0" marL="0" rtl="0" algn="ctr">
                        <a:lnSpc>
                          <a:spcPct val="115000"/>
                        </a:lnSpc>
                        <a:spcBef>
                          <a:spcPts val="0"/>
                        </a:spcBef>
                        <a:spcAft>
                          <a:spcPts val="1200"/>
                        </a:spcAft>
                        <a:buNone/>
                      </a:pPr>
                      <a:r>
                        <a:rPr b="1" lang="fr" sz="1500">
                          <a:solidFill>
                            <a:schemeClr val="lt1"/>
                          </a:solidFill>
                          <a:latin typeface="Lato"/>
                          <a:ea typeface="Lato"/>
                          <a:cs typeface="Lato"/>
                          <a:sym typeface="Lato"/>
                        </a:rPr>
                        <a:t>TotalGHGEmissions</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155CC"/>
                    </a:solidFill>
                  </a:tcPr>
                </a:tc>
              </a:tr>
              <a:tr h="396200">
                <a:tc rowSpan="2">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Modèle séquentiel</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fr">
                          <a:solidFill>
                            <a:srgbClr val="1C4587"/>
                          </a:solidFill>
                        </a:rPr>
                        <a:t>sans ESS</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fr">
                          <a:solidFill>
                            <a:srgbClr val="1C4587"/>
                          </a:solidFill>
                        </a:rPr>
                        <a:t>0.82 +/- 0.09</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fr">
                          <a:solidFill>
                            <a:srgbClr val="1C4587"/>
                          </a:solidFill>
                        </a:rPr>
                        <a:t>0.82 +/- 0.02</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396200">
                <a:tc vMerge="1"/>
                <a:tc>
                  <a:txBody>
                    <a:bodyPr/>
                    <a:lstStyle/>
                    <a:p>
                      <a:pPr indent="0" lvl="0" marL="0" rtl="0" algn="l">
                        <a:spcBef>
                          <a:spcPts val="0"/>
                        </a:spcBef>
                        <a:spcAft>
                          <a:spcPts val="0"/>
                        </a:spcAft>
                        <a:buNone/>
                      </a:pPr>
                      <a:r>
                        <a:rPr b="1" lang="fr">
                          <a:solidFill>
                            <a:srgbClr val="1C4587"/>
                          </a:solidFill>
                        </a:rPr>
                        <a:t>avec ESS</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0.90 +/- 0.04</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0.92 +/- 0.01</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396200">
                <a:tc rowSpan="2">
                  <a:txBody>
                    <a:bodyPr/>
                    <a:lstStyle/>
                    <a:p>
                      <a:pPr indent="0" lvl="0" marL="0" rtl="0" algn="ctr">
                        <a:lnSpc>
                          <a:spcPct val="115000"/>
                        </a:lnSpc>
                        <a:spcBef>
                          <a:spcPts val="0"/>
                        </a:spcBef>
                        <a:spcAft>
                          <a:spcPts val="1200"/>
                        </a:spcAft>
                        <a:buNone/>
                      </a:pPr>
                      <a:r>
                        <a:rPr lang="fr">
                          <a:solidFill>
                            <a:srgbClr val="1C4587"/>
                          </a:solidFill>
                          <a:latin typeface="Lato"/>
                          <a:ea typeface="Lato"/>
                          <a:cs typeface="Lato"/>
                          <a:sym typeface="Lato"/>
                        </a:rPr>
                        <a:t>Modèle non-séquentiel</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fr">
                          <a:solidFill>
                            <a:srgbClr val="1C4587"/>
                          </a:solidFill>
                        </a:rPr>
                        <a:t>sans ESS</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fr">
                          <a:solidFill>
                            <a:srgbClr val="1C4587"/>
                          </a:solidFill>
                        </a:rPr>
                        <a:t>0.84 +/- 0.03</a:t>
                      </a:r>
                      <a:endParaRPr>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fr">
                          <a:solidFill>
                            <a:srgbClr val="1C4587"/>
                          </a:solidFill>
                        </a:rPr>
                        <a:t>0.85 +/- 0.02</a:t>
                      </a:r>
                      <a:endParaRPr>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181925">
                <a:tc vMerge="1"/>
                <a:tc>
                  <a:txBody>
                    <a:bodyPr/>
                    <a:lstStyle/>
                    <a:p>
                      <a:pPr indent="0" lvl="0" marL="0" rtl="0" algn="l">
                        <a:spcBef>
                          <a:spcPts val="0"/>
                        </a:spcBef>
                        <a:spcAft>
                          <a:spcPts val="0"/>
                        </a:spcAft>
                        <a:buNone/>
                      </a:pPr>
                      <a:r>
                        <a:rPr b="1" lang="fr">
                          <a:solidFill>
                            <a:srgbClr val="1C4587"/>
                          </a:solidFill>
                        </a:rPr>
                        <a:t>avec ESS</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0.91 +/- 0.01</a:t>
                      </a:r>
                      <a:endParaRPr b="1">
                        <a:solidFill>
                          <a:srgbClr val="1C4587"/>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fr">
                          <a:solidFill>
                            <a:srgbClr val="1C4587"/>
                          </a:solidFill>
                        </a:rPr>
                        <a:t>0.92 +/- 0.03</a:t>
                      </a:r>
                      <a:endParaRPr b="1">
                        <a:solidFill>
                          <a:srgbClr val="1C4587"/>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bl>
          </a:graphicData>
        </a:graphic>
      </p:graphicFrame>
      <p:sp>
        <p:nvSpPr>
          <p:cNvPr id="439" name="Google Shape;439;p53"/>
          <p:cNvSpPr txBox="1"/>
          <p:nvPr/>
        </p:nvSpPr>
        <p:spPr>
          <a:xfrm>
            <a:off x="154025" y="3520125"/>
            <a:ext cx="7070700" cy="1187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fr">
                <a:solidFill>
                  <a:schemeClr val="dk2"/>
                </a:solidFill>
              </a:rPr>
              <a:t>Prendre en compte ENERGYSTARScore permet d'améliorer les prédictions, à la fois par la mise à l'écart d'éléments introduisant du bruit dans le modèle et la prise en compte d'une variable corrélée avec la cible</a:t>
            </a:r>
            <a:endParaRPr>
              <a:solidFill>
                <a:schemeClr val="dk2"/>
              </a:solidFill>
            </a:endParaRPr>
          </a:p>
          <a:p>
            <a:pPr indent="-317500" lvl="0" marL="457200" rtl="0" algn="l">
              <a:lnSpc>
                <a:spcPct val="115000"/>
              </a:lnSpc>
              <a:spcBef>
                <a:spcPts val="1100"/>
              </a:spcBef>
              <a:spcAft>
                <a:spcPts val="1000"/>
              </a:spcAft>
              <a:buClr>
                <a:schemeClr val="dk2"/>
              </a:buClr>
              <a:buSzPts val="1400"/>
              <a:buChar char="●"/>
            </a:pPr>
            <a:r>
              <a:rPr lang="fr">
                <a:solidFill>
                  <a:schemeClr val="dk2"/>
                </a:solidFill>
              </a:rPr>
              <a:t>Les résultats sur chaque modèle sont équivalents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423600" y="1058950"/>
            <a:ext cx="8296800" cy="3667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AutoNum type="arabicPeriod"/>
            </a:pPr>
            <a:r>
              <a:rPr b="1" lang="fr" sz="1700"/>
              <a:t>Fusion des deux tables: </a:t>
            </a:r>
            <a:endParaRPr b="1" sz="1700"/>
          </a:p>
          <a:p>
            <a:pPr indent="-317500" lvl="1" marL="914400" rtl="0" algn="l">
              <a:spcBef>
                <a:spcPts val="0"/>
              </a:spcBef>
              <a:spcAft>
                <a:spcPts val="0"/>
              </a:spcAft>
              <a:buSzPts val="1400"/>
              <a:buAutoNum type="arabicPeriod"/>
            </a:pPr>
            <a:r>
              <a:rPr lang="fr"/>
              <a:t>Transformation de la colonne Location en 6 colonnes: Address, ZipCode, Latitude, Longitude, State, City</a:t>
            </a:r>
            <a:endParaRPr/>
          </a:p>
          <a:p>
            <a:pPr indent="-336550" lvl="0" marL="457200" rtl="0" algn="l">
              <a:spcBef>
                <a:spcPts val="1000"/>
              </a:spcBef>
              <a:spcAft>
                <a:spcPts val="0"/>
              </a:spcAft>
              <a:buSzPts val="1700"/>
              <a:buAutoNum type="arabicPeriod"/>
            </a:pPr>
            <a:r>
              <a:rPr b="1" lang="fr" sz="1700"/>
              <a:t>Sélection des colonnes pertinentes:</a:t>
            </a:r>
            <a:endParaRPr b="1" sz="1700"/>
          </a:p>
          <a:p>
            <a:pPr indent="-317500" lvl="1" marL="914400" rtl="0" algn="l">
              <a:spcBef>
                <a:spcPts val="0"/>
              </a:spcBef>
              <a:spcAft>
                <a:spcPts val="0"/>
              </a:spcAft>
              <a:buSzPts val="1400"/>
              <a:buAutoNum type="arabicPeriod"/>
            </a:pPr>
            <a:r>
              <a:rPr lang="fr"/>
              <a:t>Variables du permis d’exploitation: GFA (PropertyGFAs, LargestPropertyUseTypeGFAs) NumberofFloors/Building, PrimaryPropertyType, LargestPropertyType (and Second-, Third-), DataYear, YearBuilt + Electricity, NaturalGas, Steam, OtherFuelUse</a:t>
            </a:r>
            <a:endParaRPr/>
          </a:p>
          <a:p>
            <a:pPr indent="-336550" lvl="0" marL="457200" rtl="0" algn="l">
              <a:spcBef>
                <a:spcPts val="1000"/>
              </a:spcBef>
              <a:spcAft>
                <a:spcPts val="0"/>
              </a:spcAft>
              <a:buSzPts val="1700"/>
              <a:buAutoNum type="arabicPeriod"/>
            </a:pPr>
            <a:r>
              <a:rPr b="1" lang="fr" sz="1700"/>
              <a:t>Traitement des valeurs manquantes:</a:t>
            </a:r>
            <a:endParaRPr b="1" sz="1700"/>
          </a:p>
          <a:p>
            <a:pPr indent="-317500" lvl="1" marL="914400" rtl="0" algn="l">
              <a:spcBef>
                <a:spcPts val="0"/>
              </a:spcBef>
              <a:spcAft>
                <a:spcPts val="0"/>
              </a:spcAft>
              <a:buSzPts val="1400"/>
              <a:buAutoNum type="arabicPeriod"/>
            </a:pPr>
            <a:r>
              <a:rPr lang="fr"/>
              <a:t>SecondLargestPropertyUseType: on remplace par “None”, car l’absence de valeur est cohérente, mais la présence de NaN peut empêcher certains traitements numériques.  Idem pour ThirdLargest</a:t>
            </a:r>
            <a:r>
              <a:rPr lang="fr"/>
              <a:t>PropertyUseType</a:t>
            </a:r>
            <a:r>
              <a:rPr lang="fr"/>
              <a:t>.</a:t>
            </a:r>
            <a:endParaRPr/>
          </a:p>
          <a:p>
            <a:pPr indent="-317500" lvl="1" marL="914400" rtl="0" algn="l">
              <a:spcBef>
                <a:spcPts val="0"/>
              </a:spcBef>
              <a:spcAft>
                <a:spcPts val="1000"/>
              </a:spcAft>
              <a:buSzPts val="1400"/>
              <a:buAutoNum type="arabicPeriod"/>
            </a:pPr>
            <a:r>
              <a:rPr lang="fr"/>
              <a:t>Pour les variables quantitatives, on supprime les lignes incomplètement renseignées - sauf pour ENERGYSTARScore: trop de valeurs manquantes. </a:t>
            </a:r>
            <a:endParaRPr sz="1700"/>
          </a:p>
        </p:txBody>
      </p:sp>
      <p:sp>
        <p:nvSpPr>
          <p:cNvPr id="101" name="Google Shape;101;p17"/>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Nettoyage</a:t>
            </a:r>
            <a:endParaRPr/>
          </a:p>
        </p:txBody>
      </p:sp>
      <p:sp>
        <p:nvSpPr>
          <p:cNvPr id="102" name="Google Shape;102;p17"/>
          <p:cNvSpPr txBox="1"/>
          <p:nvPr>
            <p:ph type="title"/>
          </p:nvPr>
        </p:nvSpPr>
        <p:spPr>
          <a:xfrm>
            <a:off x="425200" y="575950"/>
            <a:ext cx="82968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Nettoyage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4294967295" type="body"/>
          </p:nvPr>
        </p:nvSpPr>
        <p:spPr>
          <a:xfrm>
            <a:off x="423600" y="1058950"/>
            <a:ext cx="8296800" cy="3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600"/>
              <a:t>Traitement des outliers</a:t>
            </a:r>
            <a:endParaRPr b="1" sz="1600"/>
          </a:p>
          <a:p>
            <a:pPr indent="-317500" lvl="0" marL="457200" rtl="0" algn="l">
              <a:spcBef>
                <a:spcPts val="0"/>
              </a:spcBef>
              <a:spcAft>
                <a:spcPts val="0"/>
              </a:spcAft>
              <a:buSzPts val="1400"/>
              <a:buAutoNum type="arabicPeriod"/>
            </a:pPr>
            <a:r>
              <a:rPr lang="fr" sz="1400"/>
              <a:t>Utilisation de la colonne ‘Outliers’</a:t>
            </a:r>
            <a:endParaRPr sz="1400"/>
          </a:p>
          <a:p>
            <a:pPr indent="-317500" lvl="0" marL="457200" rtl="0" algn="l">
              <a:spcBef>
                <a:spcPts val="0"/>
              </a:spcBef>
              <a:spcAft>
                <a:spcPts val="0"/>
              </a:spcAft>
              <a:buSzPts val="1400"/>
              <a:buAutoNum type="arabicPeriod"/>
            </a:pPr>
            <a:r>
              <a:rPr lang="fr" sz="1400"/>
              <a:t>Sélection des individus pour lesquels SEU, GHG,  NumberofBuildings &gt; 0; 0 &lt; Number</a:t>
            </a:r>
            <a:r>
              <a:rPr lang="fr" sz="1400"/>
              <a:t>ofFloors &lt; 80 </a:t>
            </a:r>
            <a:endParaRPr sz="1400"/>
          </a:p>
          <a:p>
            <a:pPr indent="-317500" lvl="0" marL="457200" rtl="0" algn="l">
              <a:spcBef>
                <a:spcPts val="0"/>
              </a:spcBef>
              <a:spcAft>
                <a:spcPts val="0"/>
              </a:spcAft>
              <a:buSzPts val="1400"/>
              <a:buAutoNum type="arabicPeriod"/>
            </a:pPr>
            <a:r>
              <a:rPr lang="fr" sz="1400"/>
              <a:t>Correction des valeurs négatives de PropertyGFABuilding(s)</a:t>
            </a:r>
            <a:endParaRPr sz="1400"/>
          </a:p>
          <a:p>
            <a:pPr indent="-317500" lvl="0" marL="457200" rtl="0" algn="l">
              <a:spcBef>
                <a:spcPts val="0"/>
              </a:spcBef>
              <a:spcAft>
                <a:spcPts val="0"/>
              </a:spcAft>
              <a:buSzPts val="1400"/>
              <a:buAutoNum type="arabicPeriod"/>
            </a:pPr>
            <a:r>
              <a:rPr lang="fr" sz="1400"/>
              <a:t>Utilisation de la relation linéaire entre SEU et SEUIntensity</a:t>
            </a:r>
            <a:endParaRPr sz="1400"/>
          </a:p>
        </p:txBody>
      </p:sp>
      <p:sp>
        <p:nvSpPr>
          <p:cNvPr id="108" name="Google Shape;108;p18"/>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Nettoyage</a:t>
            </a:r>
            <a:endParaRPr/>
          </a:p>
        </p:txBody>
      </p:sp>
      <p:sp>
        <p:nvSpPr>
          <p:cNvPr id="109" name="Google Shape;109;p18"/>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Nettoyage (2)</a:t>
            </a:r>
            <a:endParaRPr/>
          </a:p>
        </p:txBody>
      </p:sp>
      <p:pic>
        <p:nvPicPr>
          <p:cNvPr id="110" name="Google Shape;110;p18"/>
          <p:cNvPicPr preferRelativeResize="0"/>
          <p:nvPr/>
        </p:nvPicPr>
        <p:blipFill rotWithShape="1">
          <a:blip r:embed="rId3">
            <a:alphaModFix/>
          </a:blip>
          <a:srcRect b="0" l="0" r="48591" t="0"/>
          <a:stretch/>
        </p:blipFill>
        <p:spPr>
          <a:xfrm>
            <a:off x="834750" y="2571750"/>
            <a:ext cx="2820311" cy="2562388"/>
          </a:xfrm>
          <a:prstGeom prst="rect">
            <a:avLst/>
          </a:prstGeom>
          <a:noFill/>
          <a:ln>
            <a:noFill/>
          </a:ln>
        </p:spPr>
      </p:pic>
      <p:pic>
        <p:nvPicPr>
          <p:cNvPr id="111" name="Google Shape;111;p18"/>
          <p:cNvPicPr preferRelativeResize="0"/>
          <p:nvPr/>
        </p:nvPicPr>
        <p:blipFill rotWithShape="1">
          <a:blip r:embed="rId3">
            <a:alphaModFix/>
          </a:blip>
          <a:srcRect b="0" l="51042" r="0" t="0"/>
          <a:stretch/>
        </p:blipFill>
        <p:spPr>
          <a:xfrm>
            <a:off x="4217469" y="2581111"/>
            <a:ext cx="2685783" cy="25623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exploratoire</a:t>
            </a:r>
            <a:endParaRPr/>
          </a:p>
        </p:txBody>
      </p:sp>
      <p:sp>
        <p:nvSpPr>
          <p:cNvPr id="117" name="Google Shape;117;p19"/>
          <p:cNvSpPr txBox="1"/>
          <p:nvPr>
            <p:ph idx="3"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Analyse exploratoire</a:t>
            </a:r>
            <a:endParaRPr/>
          </a:p>
        </p:txBody>
      </p:sp>
      <p:sp>
        <p:nvSpPr>
          <p:cNvPr id="118" name="Google Shape;118;p19"/>
          <p:cNvSpPr txBox="1"/>
          <p:nvPr>
            <p:ph idx="1" type="body"/>
          </p:nvPr>
        </p:nvSpPr>
        <p:spPr>
          <a:xfrm>
            <a:off x="425200" y="1371650"/>
            <a:ext cx="3898800" cy="3335100"/>
          </a:xfrm>
          <a:prstGeom prst="rect">
            <a:avLst/>
          </a:prstGeom>
        </p:spPr>
        <p:txBody>
          <a:bodyPr anchorCtr="0" anchor="t" bIns="91425" lIns="0" spcFirstLastPara="1" rIns="0" wrap="square" tIns="91425">
            <a:normAutofit lnSpcReduction="10000"/>
          </a:bodyPr>
          <a:lstStyle/>
          <a:p>
            <a:pPr indent="0" lvl="0" marL="0" rtl="0" algn="l">
              <a:spcBef>
                <a:spcPts val="0"/>
              </a:spcBef>
              <a:spcAft>
                <a:spcPts val="0"/>
              </a:spcAft>
              <a:buNone/>
            </a:pPr>
            <a:r>
              <a:rPr b="1" lang="fr">
                <a:solidFill>
                  <a:srgbClr val="1C4587"/>
                </a:solidFill>
              </a:rPr>
              <a:t>Distributions des variables quantitatives</a:t>
            </a:r>
            <a:endParaRPr b="1">
              <a:solidFill>
                <a:srgbClr val="1C4587"/>
              </a:solidFill>
            </a:endParaRPr>
          </a:p>
          <a:p>
            <a:pPr indent="-311150" lvl="0" marL="457200" rtl="0" algn="l">
              <a:lnSpc>
                <a:spcPct val="115000"/>
              </a:lnSpc>
              <a:spcBef>
                <a:spcPts val="0"/>
              </a:spcBef>
              <a:spcAft>
                <a:spcPts val="0"/>
              </a:spcAft>
              <a:buSzPts val="1300"/>
              <a:buChar char="●"/>
            </a:pPr>
            <a:r>
              <a:rPr lang="fr" sz="1300"/>
              <a:t>Non-gaussiennes</a:t>
            </a:r>
            <a:endParaRPr sz="1300"/>
          </a:p>
          <a:p>
            <a:pPr indent="-311150" lvl="0" marL="457200" rtl="0" algn="l">
              <a:lnSpc>
                <a:spcPct val="115000"/>
              </a:lnSpc>
              <a:spcBef>
                <a:spcPts val="0"/>
              </a:spcBef>
              <a:spcAft>
                <a:spcPts val="0"/>
              </a:spcAft>
              <a:buSzPts val="1300"/>
              <a:buChar char="●"/>
            </a:pPr>
            <a:r>
              <a:rPr lang="fr" sz="1300"/>
              <a:t>Grandes dispersions</a:t>
            </a:r>
            <a:endParaRPr sz="1300"/>
          </a:p>
          <a:p>
            <a:pPr indent="-311150" lvl="0" marL="457200" rtl="0" algn="l">
              <a:lnSpc>
                <a:spcPct val="115000"/>
              </a:lnSpc>
              <a:spcBef>
                <a:spcPts val="0"/>
              </a:spcBef>
              <a:spcAft>
                <a:spcPts val="0"/>
              </a:spcAft>
              <a:buSzPts val="1300"/>
              <a:buChar char="●"/>
            </a:pPr>
            <a:r>
              <a:rPr lang="fr" sz="1300"/>
              <a:t>Grandes différences d’échelles</a:t>
            </a:r>
            <a:endParaRPr sz="1300"/>
          </a:p>
          <a:p>
            <a:pPr indent="0" lvl="0" marL="0" rtl="0" algn="l">
              <a:lnSpc>
                <a:spcPct val="115000"/>
              </a:lnSpc>
              <a:spcBef>
                <a:spcPts val="1000"/>
              </a:spcBef>
              <a:spcAft>
                <a:spcPts val="0"/>
              </a:spcAft>
              <a:buNone/>
            </a:pPr>
            <a:r>
              <a:rPr b="1" lang="fr">
                <a:solidFill>
                  <a:srgbClr val="1C4587"/>
                </a:solidFill>
              </a:rPr>
              <a:t>Corrélations des variables quantitatives</a:t>
            </a:r>
            <a:endParaRPr b="1">
              <a:solidFill>
                <a:srgbClr val="1C4587"/>
              </a:solidFill>
            </a:endParaRPr>
          </a:p>
          <a:p>
            <a:pPr indent="-304800" lvl="0" marL="457200" rtl="0" algn="l">
              <a:lnSpc>
                <a:spcPct val="100000"/>
              </a:lnSpc>
              <a:spcBef>
                <a:spcPts val="0"/>
              </a:spcBef>
              <a:spcAft>
                <a:spcPts val="0"/>
              </a:spcAft>
              <a:buSzPts val="1200"/>
              <a:buChar char="●"/>
            </a:pPr>
            <a:r>
              <a:rPr lang="fr" sz="1200"/>
              <a:t>98% pour PropertyGFATotal, PropertyGFABuilding(s)</a:t>
            </a:r>
            <a:endParaRPr sz="1200"/>
          </a:p>
          <a:p>
            <a:pPr indent="-304800" lvl="0" marL="457200" rtl="0" algn="l">
              <a:lnSpc>
                <a:spcPct val="100000"/>
              </a:lnSpc>
              <a:spcBef>
                <a:spcPts val="1000"/>
              </a:spcBef>
              <a:spcAft>
                <a:spcPts val="0"/>
              </a:spcAft>
              <a:buSzPts val="1200"/>
              <a:buChar char="●"/>
            </a:pPr>
            <a:r>
              <a:rPr lang="fr" sz="1200"/>
              <a:t>97% pour PropertyGFATotal, LargestPropertyUseTypeGFA</a:t>
            </a:r>
            <a:endParaRPr sz="1200"/>
          </a:p>
          <a:p>
            <a:pPr indent="-304800" lvl="0" marL="457200" rtl="0" algn="l">
              <a:lnSpc>
                <a:spcPct val="100000"/>
              </a:lnSpc>
              <a:spcBef>
                <a:spcPts val="1000"/>
              </a:spcBef>
              <a:spcAft>
                <a:spcPts val="0"/>
              </a:spcAft>
              <a:buSzPts val="1200"/>
              <a:buChar char="●"/>
            </a:pPr>
            <a:r>
              <a:rPr lang="fr" sz="1200"/>
              <a:t>78% pour PropertyGFATotal, SecondLargestPropertyUseTypeGFA</a:t>
            </a:r>
            <a:endParaRPr sz="1200"/>
          </a:p>
          <a:p>
            <a:pPr indent="-304800" lvl="0" marL="457200" rtl="0" algn="l">
              <a:lnSpc>
                <a:spcPct val="100000"/>
              </a:lnSpc>
              <a:spcBef>
                <a:spcPts val="1000"/>
              </a:spcBef>
              <a:spcAft>
                <a:spcPts val="0"/>
              </a:spcAft>
              <a:buSzPts val="1200"/>
              <a:buChar char="●"/>
            </a:pPr>
            <a:r>
              <a:rPr lang="fr" sz="1200"/>
              <a:t>SiteEnergyUse et TotalGHGEmissions sont hautement corrélées. Peut-on prédire l’une en fonction de l’autre?</a:t>
            </a:r>
            <a:endParaRPr sz="1200"/>
          </a:p>
        </p:txBody>
      </p:sp>
      <p:pic>
        <p:nvPicPr>
          <p:cNvPr id="119" name="Google Shape;119;p19"/>
          <p:cNvPicPr preferRelativeResize="0"/>
          <p:nvPr/>
        </p:nvPicPr>
        <p:blipFill>
          <a:blip r:embed="rId3">
            <a:alphaModFix/>
          </a:blip>
          <a:stretch>
            <a:fillRect/>
          </a:stretch>
        </p:blipFill>
        <p:spPr>
          <a:xfrm>
            <a:off x="4541775" y="2942578"/>
            <a:ext cx="2305998" cy="1537347"/>
          </a:xfrm>
          <a:prstGeom prst="rect">
            <a:avLst/>
          </a:prstGeom>
          <a:noFill/>
          <a:ln>
            <a:noFill/>
          </a:ln>
        </p:spPr>
      </p:pic>
      <p:pic>
        <p:nvPicPr>
          <p:cNvPr id="120" name="Google Shape;120;p19"/>
          <p:cNvPicPr preferRelativeResize="0"/>
          <p:nvPr/>
        </p:nvPicPr>
        <p:blipFill>
          <a:blip r:embed="rId4">
            <a:alphaModFix/>
          </a:blip>
          <a:stretch>
            <a:fillRect/>
          </a:stretch>
        </p:blipFill>
        <p:spPr>
          <a:xfrm>
            <a:off x="6618300" y="2942576"/>
            <a:ext cx="2305998" cy="1537347"/>
          </a:xfrm>
          <a:prstGeom prst="rect">
            <a:avLst/>
          </a:prstGeom>
          <a:noFill/>
          <a:ln>
            <a:noFill/>
          </a:ln>
        </p:spPr>
      </p:pic>
      <p:pic>
        <p:nvPicPr>
          <p:cNvPr id="121" name="Google Shape;121;p19"/>
          <p:cNvPicPr preferRelativeResize="0"/>
          <p:nvPr/>
        </p:nvPicPr>
        <p:blipFill>
          <a:blip r:embed="rId5">
            <a:alphaModFix/>
          </a:blip>
          <a:stretch>
            <a:fillRect/>
          </a:stretch>
        </p:blipFill>
        <p:spPr>
          <a:xfrm>
            <a:off x="6618302" y="1104148"/>
            <a:ext cx="2305998" cy="1537326"/>
          </a:xfrm>
          <a:prstGeom prst="rect">
            <a:avLst/>
          </a:prstGeom>
          <a:noFill/>
          <a:ln>
            <a:noFill/>
          </a:ln>
        </p:spPr>
      </p:pic>
      <p:pic>
        <p:nvPicPr>
          <p:cNvPr id="122" name="Google Shape;122;p19"/>
          <p:cNvPicPr preferRelativeResize="0"/>
          <p:nvPr/>
        </p:nvPicPr>
        <p:blipFill>
          <a:blip r:embed="rId6">
            <a:alphaModFix/>
          </a:blip>
          <a:stretch>
            <a:fillRect/>
          </a:stretch>
        </p:blipFill>
        <p:spPr>
          <a:xfrm>
            <a:off x="4541775" y="1104148"/>
            <a:ext cx="2305998" cy="1537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exploratoire</a:t>
            </a:r>
            <a:endParaRPr/>
          </a:p>
        </p:txBody>
      </p:sp>
      <p:sp>
        <p:nvSpPr>
          <p:cNvPr id="128" name="Google Shape;128;p20"/>
          <p:cNvSpPr txBox="1"/>
          <p:nvPr>
            <p:ph idx="3"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Analyse exploratoire</a:t>
            </a:r>
            <a:endParaRPr/>
          </a:p>
        </p:txBody>
      </p:sp>
      <p:sp>
        <p:nvSpPr>
          <p:cNvPr id="129" name="Google Shape;129;p20"/>
          <p:cNvSpPr txBox="1"/>
          <p:nvPr>
            <p:ph idx="1" type="body"/>
          </p:nvPr>
        </p:nvSpPr>
        <p:spPr>
          <a:xfrm>
            <a:off x="425200" y="1371650"/>
            <a:ext cx="3898800" cy="3369000"/>
          </a:xfrm>
          <a:prstGeom prst="rect">
            <a:avLst/>
          </a:prstGeom>
        </p:spPr>
        <p:txBody>
          <a:bodyPr anchorCtr="0" anchor="t" bIns="91425" lIns="0" spcFirstLastPara="1" rIns="0" wrap="square" tIns="91425">
            <a:normAutofit lnSpcReduction="10000"/>
          </a:bodyPr>
          <a:lstStyle/>
          <a:p>
            <a:pPr indent="0" lvl="0" marL="0" rtl="0" algn="l">
              <a:spcBef>
                <a:spcPts val="0"/>
              </a:spcBef>
              <a:spcAft>
                <a:spcPts val="0"/>
              </a:spcAft>
              <a:buNone/>
            </a:pPr>
            <a:r>
              <a:rPr b="1" lang="fr">
                <a:solidFill>
                  <a:srgbClr val="1C4587"/>
                </a:solidFill>
              </a:rPr>
              <a:t>Distributions des variables quantitatives</a:t>
            </a:r>
            <a:endParaRPr b="1">
              <a:solidFill>
                <a:srgbClr val="1C4587"/>
              </a:solidFill>
            </a:endParaRPr>
          </a:p>
          <a:p>
            <a:pPr indent="-311150" lvl="0" marL="457200" rtl="0" algn="l">
              <a:lnSpc>
                <a:spcPct val="115000"/>
              </a:lnSpc>
              <a:spcBef>
                <a:spcPts val="0"/>
              </a:spcBef>
              <a:spcAft>
                <a:spcPts val="0"/>
              </a:spcAft>
              <a:buSzPts val="1300"/>
              <a:buChar char="●"/>
            </a:pPr>
            <a:r>
              <a:rPr lang="fr" sz="1300"/>
              <a:t>Non-gaussiennes</a:t>
            </a:r>
            <a:endParaRPr sz="1300"/>
          </a:p>
          <a:p>
            <a:pPr indent="-311150" lvl="0" marL="457200" rtl="0" algn="l">
              <a:lnSpc>
                <a:spcPct val="115000"/>
              </a:lnSpc>
              <a:spcBef>
                <a:spcPts val="0"/>
              </a:spcBef>
              <a:spcAft>
                <a:spcPts val="0"/>
              </a:spcAft>
              <a:buSzPts val="1300"/>
              <a:buChar char="●"/>
            </a:pPr>
            <a:r>
              <a:rPr lang="fr" sz="1300"/>
              <a:t>Grandes dispersions</a:t>
            </a:r>
            <a:endParaRPr sz="1300"/>
          </a:p>
          <a:p>
            <a:pPr indent="-311150" lvl="0" marL="457200" rtl="0" algn="l">
              <a:lnSpc>
                <a:spcPct val="115000"/>
              </a:lnSpc>
              <a:spcBef>
                <a:spcPts val="0"/>
              </a:spcBef>
              <a:spcAft>
                <a:spcPts val="0"/>
              </a:spcAft>
              <a:buSzPts val="1300"/>
              <a:buChar char="●"/>
            </a:pPr>
            <a:r>
              <a:rPr lang="fr" sz="1300"/>
              <a:t>Grandes différences d’échelles</a:t>
            </a:r>
            <a:endParaRPr sz="1300"/>
          </a:p>
          <a:p>
            <a:pPr indent="0" lvl="0" marL="0" rtl="0" algn="l">
              <a:lnSpc>
                <a:spcPct val="115000"/>
              </a:lnSpc>
              <a:spcBef>
                <a:spcPts val="1000"/>
              </a:spcBef>
              <a:spcAft>
                <a:spcPts val="0"/>
              </a:spcAft>
              <a:buNone/>
            </a:pPr>
            <a:r>
              <a:rPr b="1" lang="fr">
                <a:solidFill>
                  <a:srgbClr val="1C4587"/>
                </a:solidFill>
              </a:rPr>
              <a:t>Corrélations des variables quantitatives</a:t>
            </a:r>
            <a:endParaRPr b="1">
              <a:solidFill>
                <a:srgbClr val="1C4587"/>
              </a:solidFill>
            </a:endParaRPr>
          </a:p>
          <a:p>
            <a:pPr indent="-304800" lvl="0" marL="457200" rtl="0" algn="l">
              <a:lnSpc>
                <a:spcPct val="100000"/>
              </a:lnSpc>
              <a:spcBef>
                <a:spcPts val="0"/>
              </a:spcBef>
              <a:spcAft>
                <a:spcPts val="0"/>
              </a:spcAft>
              <a:buSzPts val="1200"/>
              <a:buChar char="●"/>
            </a:pPr>
            <a:r>
              <a:rPr lang="fr" sz="1200"/>
              <a:t>98% pour PropertyGFATotal, PropertyGFABuilding(s)</a:t>
            </a:r>
            <a:endParaRPr sz="1200"/>
          </a:p>
          <a:p>
            <a:pPr indent="-304800" lvl="0" marL="457200" rtl="0" algn="l">
              <a:lnSpc>
                <a:spcPct val="100000"/>
              </a:lnSpc>
              <a:spcBef>
                <a:spcPts val="1000"/>
              </a:spcBef>
              <a:spcAft>
                <a:spcPts val="0"/>
              </a:spcAft>
              <a:buSzPts val="1200"/>
              <a:buChar char="●"/>
            </a:pPr>
            <a:r>
              <a:rPr lang="fr" sz="1200"/>
              <a:t>97% pour PropertyGFATotal, LargestPropertyUseTypeGFA</a:t>
            </a:r>
            <a:endParaRPr sz="1200"/>
          </a:p>
          <a:p>
            <a:pPr indent="-304800" lvl="0" marL="457200" rtl="0" algn="l">
              <a:lnSpc>
                <a:spcPct val="100000"/>
              </a:lnSpc>
              <a:spcBef>
                <a:spcPts val="1000"/>
              </a:spcBef>
              <a:spcAft>
                <a:spcPts val="0"/>
              </a:spcAft>
              <a:buSzPts val="1200"/>
              <a:buChar char="●"/>
            </a:pPr>
            <a:r>
              <a:rPr lang="fr" sz="1200"/>
              <a:t>78% pour PropertyGFATotal, SecondLargestPropertyUseTypeGFA</a:t>
            </a:r>
            <a:endParaRPr sz="1200"/>
          </a:p>
          <a:p>
            <a:pPr indent="-304800" lvl="0" marL="457200" rtl="0" algn="l">
              <a:lnSpc>
                <a:spcPct val="100000"/>
              </a:lnSpc>
              <a:spcBef>
                <a:spcPts val="1000"/>
              </a:spcBef>
              <a:spcAft>
                <a:spcPts val="0"/>
              </a:spcAft>
              <a:buSzPts val="1200"/>
              <a:buChar char="●"/>
            </a:pPr>
            <a:r>
              <a:rPr lang="fr" sz="1200"/>
              <a:t>SiteEnergyUse et TotalGHGEmissions sont hautement corrélées. Peut-on prédire l’une en fonction de l’autre?</a:t>
            </a:r>
            <a:endParaRPr sz="1200"/>
          </a:p>
        </p:txBody>
      </p:sp>
      <p:sp>
        <p:nvSpPr>
          <p:cNvPr id="130" name="Google Shape;130;p20"/>
          <p:cNvSpPr txBox="1"/>
          <p:nvPr>
            <p:ph idx="2" type="body"/>
          </p:nvPr>
        </p:nvSpPr>
        <p:spPr>
          <a:xfrm>
            <a:off x="4503101" y="1371650"/>
            <a:ext cx="4218900" cy="3002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b="1" lang="fr">
                <a:solidFill>
                  <a:srgbClr val="1C4587"/>
                </a:solidFill>
              </a:rPr>
              <a:t>Distributions des variables catégorielles</a:t>
            </a:r>
            <a:endParaRPr b="1">
              <a:solidFill>
                <a:srgbClr val="1C4587"/>
              </a:solidFill>
            </a:endParaRPr>
          </a:p>
          <a:p>
            <a:pPr indent="-304800" lvl="0" marL="457200" rtl="0" algn="l">
              <a:spcBef>
                <a:spcPts val="0"/>
              </a:spcBef>
              <a:spcAft>
                <a:spcPts val="0"/>
              </a:spcAft>
              <a:buSzPts val="1200"/>
              <a:buChar char="●"/>
            </a:pPr>
            <a:r>
              <a:rPr lang="fr" sz="1200"/>
              <a:t>Grand nombre de modalités pour chaque variable (DataYear: 2 modalités, mais LargestPropertyUseType:53 et YearBuilt: 112 par exemple)</a:t>
            </a:r>
            <a:endParaRPr sz="1200"/>
          </a:p>
          <a:p>
            <a:pPr indent="-304800" lvl="0" marL="457200" rtl="0" algn="l">
              <a:spcBef>
                <a:spcPts val="0"/>
              </a:spcBef>
              <a:spcAft>
                <a:spcPts val="0"/>
              </a:spcAft>
              <a:buSzPts val="1200"/>
              <a:buChar char="●"/>
            </a:pPr>
            <a:r>
              <a:rPr lang="fr" sz="1200"/>
              <a:t>Grand nombre de modalités presque vides: </a:t>
            </a:r>
            <a:endParaRPr sz="1200"/>
          </a:p>
          <a:p>
            <a:pPr indent="0" lvl="0" marL="457200" rtl="0" algn="l">
              <a:spcBef>
                <a:spcPts val="0"/>
              </a:spcBef>
              <a:spcAft>
                <a:spcPts val="0"/>
              </a:spcAft>
              <a:buNone/>
            </a:pPr>
            <a:r>
              <a:rPr lang="fr" sz="1200"/>
              <a:t>source potentielle de bruit</a:t>
            </a:r>
            <a:endParaRPr sz="1200"/>
          </a:p>
        </p:txBody>
      </p:sp>
      <p:pic>
        <p:nvPicPr>
          <p:cNvPr id="131" name="Google Shape;131;p20"/>
          <p:cNvPicPr preferRelativeResize="0"/>
          <p:nvPr/>
        </p:nvPicPr>
        <p:blipFill>
          <a:blip r:embed="rId3">
            <a:alphaModFix/>
          </a:blip>
          <a:stretch>
            <a:fillRect/>
          </a:stretch>
        </p:blipFill>
        <p:spPr>
          <a:xfrm>
            <a:off x="4503100" y="2995275"/>
            <a:ext cx="3349899" cy="1674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25200" y="575950"/>
            <a:ext cx="8296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exploratoire</a:t>
            </a:r>
            <a:endParaRPr/>
          </a:p>
        </p:txBody>
      </p:sp>
      <p:sp>
        <p:nvSpPr>
          <p:cNvPr id="137" name="Google Shape;137;p21"/>
          <p:cNvSpPr txBox="1"/>
          <p:nvPr>
            <p:ph idx="2" type="title"/>
          </p:nvPr>
        </p:nvSpPr>
        <p:spPr>
          <a:xfrm>
            <a:off x="2478800" y="41325"/>
            <a:ext cx="6244200" cy="303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fr"/>
              <a:t>Analyse exploratoire</a:t>
            </a:r>
            <a:endParaRPr/>
          </a:p>
        </p:txBody>
      </p:sp>
      <p:sp>
        <p:nvSpPr>
          <p:cNvPr id="138" name="Google Shape;138;p21"/>
          <p:cNvSpPr txBox="1"/>
          <p:nvPr>
            <p:ph idx="4294967295" type="body"/>
          </p:nvPr>
        </p:nvSpPr>
        <p:spPr>
          <a:xfrm>
            <a:off x="425200" y="990650"/>
            <a:ext cx="38988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400">
                <a:solidFill>
                  <a:srgbClr val="1C4587"/>
                </a:solidFill>
              </a:rPr>
              <a:t>Associations v. catégorielles / cibles: ANOVA</a:t>
            </a:r>
            <a:endParaRPr sz="1400"/>
          </a:p>
        </p:txBody>
      </p:sp>
      <p:graphicFrame>
        <p:nvGraphicFramePr>
          <p:cNvPr id="139" name="Google Shape;139;p21"/>
          <p:cNvGraphicFramePr/>
          <p:nvPr/>
        </p:nvGraphicFramePr>
        <p:xfrm>
          <a:off x="534600" y="1379470"/>
          <a:ext cx="3000000" cy="3000000"/>
        </p:xfrm>
        <a:graphic>
          <a:graphicData uri="http://schemas.openxmlformats.org/drawingml/2006/table">
            <a:tbl>
              <a:tblPr>
                <a:noFill/>
                <a:tableStyleId>{587A7C21-64C1-434D-B828-A21053236277}</a:tableStyleId>
              </a:tblPr>
              <a:tblGrid>
                <a:gridCol w="2683625"/>
                <a:gridCol w="1548725"/>
                <a:gridCol w="1892425"/>
              </a:tblGrid>
              <a:tr h="322525">
                <a:tc>
                  <a:txBody>
                    <a:bodyPr/>
                    <a:lstStyle/>
                    <a:p>
                      <a:pPr indent="0" lvl="0" marL="0" rtl="0" algn="l">
                        <a:spcBef>
                          <a:spcPts val="0"/>
                        </a:spcBef>
                        <a:spcAft>
                          <a:spcPts val="0"/>
                        </a:spcAft>
                        <a:buNone/>
                      </a:pPr>
                      <a:r>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gridSpan="2">
                  <a:txBody>
                    <a:bodyPr/>
                    <a:lstStyle/>
                    <a:p>
                      <a:pPr indent="0" lvl="0" marL="0" rtl="0" algn="ctr">
                        <a:spcBef>
                          <a:spcPts val="0"/>
                        </a:spcBef>
                        <a:spcAft>
                          <a:spcPts val="0"/>
                        </a:spcAft>
                        <a:buNone/>
                      </a:pPr>
                      <a:r>
                        <a:rPr b="1" lang="fr">
                          <a:solidFill>
                            <a:schemeClr val="lt1"/>
                          </a:solidFill>
                        </a:rPr>
                        <a:t>η</a:t>
                      </a:r>
                      <a:r>
                        <a:rPr b="1" baseline="30000" lang="fr">
                          <a:solidFill>
                            <a:schemeClr val="lt1"/>
                          </a:solidFill>
                        </a:rPr>
                        <a:t>2</a:t>
                      </a:r>
                      <a:endParaRPr b="1" baseline="30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hMerge="1"/>
              </a:tr>
              <a:tr h="396200">
                <a:tc>
                  <a:txBody>
                    <a:bodyPr/>
                    <a:lstStyle/>
                    <a:p>
                      <a:pPr indent="0" lvl="0" marL="0" rtl="0" algn="ctr">
                        <a:spcBef>
                          <a:spcPts val="0"/>
                        </a:spcBef>
                        <a:spcAft>
                          <a:spcPts val="0"/>
                        </a:spcAft>
                        <a:buNone/>
                      </a:pPr>
                      <a:r>
                        <a:rPr b="1" lang="fr">
                          <a:solidFill>
                            <a:schemeClr val="lt1"/>
                          </a:solidFill>
                        </a:rPr>
                        <a:t>Indicateur</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fr">
                          <a:solidFill>
                            <a:schemeClr val="lt1"/>
                          </a:solidFill>
                        </a:rPr>
                        <a:t>SiteEnergyUse</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fr">
                          <a:solidFill>
                            <a:schemeClr val="lt1"/>
                          </a:solidFill>
                        </a:rPr>
                        <a:t>TotalGHGEmissions</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r>
              <a:tr h="365725">
                <a:tc>
                  <a:txBody>
                    <a:bodyPr/>
                    <a:lstStyle/>
                    <a:p>
                      <a:pPr indent="0" lvl="0" marL="0" rtl="0" algn="l">
                        <a:spcBef>
                          <a:spcPts val="0"/>
                        </a:spcBef>
                        <a:spcAft>
                          <a:spcPts val="0"/>
                        </a:spcAft>
                        <a:buNone/>
                      </a:pPr>
                      <a:r>
                        <a:rPr b="1" lang="fr" sz="1200">
                          <a:solidFill>
                            <a:srgbClr val="1C4587"/>
                          </a:solidFill>
                        </a:rPr>
                        <a:t>PrimaryPropertyType</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b="1" lang="fr" sz="1200">
                          <a:solidFill>
                            <a:srgbClr val="1C4587"/>
                          </a:solidFill>
                        </a:rPr>
                        <a:t>0.077</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2"/>
                        </a:buClr>
                        <a:buSzPts val="1100"/>
                        <a:buFont typeface="Arial"/>
                        <a:buNone/>
                      </a:pPr>
                      <a:r>
                        <a:rPr b="1" lang="fr" sz="1200">
                          <a:solidFill>
                            <a:srgbClr val="1C4587"/>
                          </a:solidFill>
                        </a:rPr>
                        <a:t>0.056</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r h="365725">
                <a:tc>
                  <a:txBody>
                    <a:bodyPr/>
                    <a:lstStyle/>
                    <a:p>
                      <a:pPr indent="0" lvl="0" marL="0" rtl="0" algn="l">
                        <a:spcBef>
                          <a:spcPts val="0"/>
                        </a:spcBef>
                        <a:spcAft>
                          <a:spcPts val="0"/>
                        </a:spcAft>
                        <a:buNone/>
                      </a:pPr>
                      <a:r>
                        <a:rPr b="1" lang="fr" sz="1200">
                          <a:solidFill>
                            <a:srgbClr val="1C4587"/>
                          </a:solidFill>
                        </a:rPr>
                        <a:t>LargestPropertyUseType</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fr" sz="1200">
                          <a:solidFill>
                            <a:srgbClr val="1C4587"/>
                          </a:solidFill>
                        </a:rPr>
                        <a:t>0.060</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fr" sz="1200">
                          <a:solidFill>
                            <a:srgbClr val="1C4587"/>
                          </a:solidFill>
                        </a:rPr>
                        <a:t>0.067</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365725">
                <a:tc>
                  <a:txBody>
                    <a:bodyPr/>
                    <a:lstStyle/>
                    <a:p>
                      <a:pPr indent="0" lvl="0" marL="0" rtl="0" algn="l">
                        <a:spcBef>
                          <a:spcPts val="0"/>
                        </a:spcBef>
                        <a:spcAft>
                          <a:spcPts val="0"/>
                        </a:spcAft>
                        <a:buNone/>
                      </a:pPr>
                      <a:r>
                        <a:rPr b="1" lang="fr" sz="1200">
                          <a:solidFill>
                            <a:srgbClr val="1C4587"/>
                          </a:solidFill>
                        </a:rPr>
                        <a:t>SecondLargestPropertyUseType</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b="1" lang="fr" sz="1200">
                          <a:solidFill>
                            <a:srgbClr val="1C4587"/>
                          </a:solidFill>
                        </a:rPr>
                        <a:t>0.042</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b="1" lang="fr" sz="1200">
                          <a:solidFill>
                            <a:srgbClr val="1C4587"/>
                          </a:solidFill>
                        </a:rPr>
                        <a:t>0.019</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r h="365725">
                <a:tc>
                  <a:txBody>
                    <a:bodyPr/>
                    <a:lstStyle/>
                    <a:p>
                      <a:pPr indent="0" lvl="0" marL="0" rtl="0" algn="l">
                        <a:spcBef>
                          <a:spcPts val="0"/>
                        </a:spcBef>
                        <a:spcAft>
                          <a:spcPts val="0"/>
                        </a:spcAft>
                        <a:buNone/>
                      </a:pPr>
                      <a:r>
                        <a:rPr b="1" lang="fr" sz="1200">
                          <a:solidFill>
                            <a:srgbClr val="1C4587"/>
                          </a:solidFill>
                        </a:rPr>
                        <a:t>BuildingType</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fr" sz="1200">
                          <a:solidFill>
                            <a:srgbClr val="1C4587"/>
                          </a:solidFill>
                        </a:rPr>
                        <a:t>0.023</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fr" sz="1200">
                          <a:solidFill>
                            <a:srgbClr val="1C4587"/>
                          </a:solidFill>
                        </a:rPr>
                        <a:t>0.013</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365725">
                <a:tc>
                  <a:txBody>
                    <a:bodyPr/>
                    <a:lstStyle/>
                    <a:p>
                      <a:pPr indent="0" lvl="0" marL="0" rtl="0" algn="l">
                        <a:spcBef>
                          <a:spcPts val="0"/>
                        </a:spcBef>
                        <a:spcAft>
                          <a:spcPts val="0"/>
                        </a:spcAft>
                        <a:buNone/>
                      </a:pPr>
                      <a:r>
                        <a:rPr b="1" lang="fr" sz="1200">
                          <a:solidFill>
                            <a:srgbClr val="1C4587"/>
                          </a:solidFill>
                        </a:rPr>
                        <a:t>YearBuilt</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b="1" lang="fr" sz="1200">
                          <a:solidFill>
                            <a:srgbClr val="1C4587"/>
                          </a:solidFill>
                        </a:rPr>
                        <a:t>0.023</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b="1" lang="fr" sz="1200">
                          <a:solidFill>
                            <a:srgbClr val="1C4587"/>
                          </a:solidFill>
                        </a:rPr>
                        <a:t>0.007</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r h="365725">
                <a:tc>
                  <a:txBody>
                    <a:bodyPr/>
                    <a:lstStyle/>
                    <a:p>
                      <a:pPr indent="0" lvl="0" marL="0" rtl="0" algn="l">
                        <a:lnSpc>
                          <a:spcPct val="115000"/>
                        </a:lnSpc>
                        <a:spcBef>
                          <a:spcPts val="0"/>
                        </a:spcBef>
                        <a:spcAft>
                          <a:spcPts val="0"/>
                        </a:spcAft>
                        <a:buNone/>
                      </a:pPr>
                      <a:r>
                        <a:rPr b="1" lang="fr" sz="1200">
                          <a:solidFill>
                            <a:srgbClr val="0944A1"/>
                          </a:solidFill>
                        </a:rPr>
                        <a:t>ThirdLargestPropertyUseType</a:t>
                      </a:r>
                      <a:endParaRPr b="1" sz="1200">
                        <a:solidFill>
                          <a:srgbClr val="0944A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fr" sz="1200">
                          <a:solidFill>
                            <a:srgbClr val="1C4587"/>
                          </a:solidFill>
                        </a:rPr>
                        <a:t>0.012</a:t>
                      </a:r>
                      <a:endParaRPr b="1" sz="1200">
                        <a:solidFill>
                          <a:srgbClr val="1C4587"/>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fr" sz="1200">
                          <a:solidFill>
                            <a:srgbClr val="980000"/>
                          </a:solidFill>
                        </a:rPr>
                        <a:t>0.000717</a:t>
                      </a:r>
                      <a:endParaRPr b="1" sz="1200">
                        <a:solidFill>
                          <a:srgbClr val="980000"/>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365725">
                <a:tc>
                  <a:txBody>
                    <a:bodyPr/>
                    <a:lstStyle/>
                    <a:p>
                      <a:pPr indent="0" lvl="0" marL="0" rtl="0" algn="l">
                        <a:lnSpc>
                          <a:spcPct val="115000"/>
                        </a:lnSpc>
                        <a:spcBef>
                          <a:spcPts val="0"/>
                        </a:spcBef>
                        <a:spcAft>
                          <a:spcPts val="0"/>
                        </a:spcAft>
                        <a:buNone/>
                      </a:pPr>
                      <a:r>
                        <a:rPr b="1" lang="fr" sz="1200">
                          <a:solidFill>
                            <a:srgbClr val="0944A1"/>
                          </a:solidFill>
                        </a:rPr>
                        <a:t>DataYear</a:t>
                      </a:r>
                      <a:endParaRPr b="1" sz="1200">
                        <a:solidFill>
                          <a:srgbClr val="0944A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b="1" lang="fr" sz="1200">
                          <a:solidFill>
                            <a:srgbClr val="980000"/>
                          </a:solidFill>
                        </a:rPr>
                        <a:t>0.000046</a:t>
                      </a:r>
                      <a:endParaRPr b="1" sz="1200">
                        <a:solidFill>
                          <a:srgbClr val="980000"/>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b="1" lang="fr" sz="1200">
                          <a:solidFill>
                            <a:srgbClr val="980000"/>
                          </a:solidFill>
                        </a:rPr>
                        <a:t>0.000012</a:t>
                      </a:r>
                      <a:endParaRPr b="1" sz="1200">
                        <a:solidFill>
                          <a:srgbClr val="980000"/>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4C2F4"/>
                    </a:solidFill>
                  </a:tcPr>
                </a:tc>
              </a:tr>
            </a:tbl>
          </a:graphicData>
        </a:graphic>
      </p:graphicFrame>
      <p:sp>
        <p:nvSpPr>
          <p:cNvPr id="140" name="Google Shape;140;p21"/>
          <p:cNvSpPr txBox="1"/>
          <p:nvPr/>
        </p:nvSpPr>
        <p:spPr>
          <a:xfrm>
            <a:off x="6866725" y="4168625"/>
            <a:ext cx="11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980000"/>
                </a:solidFill>
                <a:latin typeface="Lato"/>
                <a:ea typeface="Lato"/>
                <a:cs typeface="Lato"/>
                <a:sym typeface="Lato"/>
              </a:rPr>
              <a:t>p-val &gt; 5%</a:t>
            </a:r>
            <a:endParaRPr b="1">
              <a:solidFill>
                <a:srgbClr val="98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C_P4">
  <a:themeElements>
    <a:clrScheme name="Swiss">
      <a:dk1>
        <a:srgbClr val="1155CC"/>
      </a:dk1>
      <a:lt1>
        <a:srgbClr val="FFFFFF"/>
      </a:lt1>
      <a:dk2>
        <a:srgbClr val="000000"/>
      </a:dk2>
      <a:lt2>
        <a:srgbClr val="757575"/>
      </a:lt2>
      <a:accent1>
        <a:srgbClr val="1155CC"/>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