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0"/>
  </p:notesMasterIdLst>
  <p:sldIdLst>
    <p:sldId id="256" r:id="rId2"/>
    <p:sldId id="257" r:id="rId3"/>
    <p:sldId id="259" r:id="rId4"/>
    <p:sldId id="292" r:id="rId5"/>
    <p:sldId id="260" r:id="rId6"/>
    <p:sldId id="262" r:id="rId7"/>
    <p:sldId id="280" r:id="rId8"/>
    <p:sldId id="264" r:id="rId9"/>
    <p:sldId id="265" r:id="rId10"/>
    <p:sldId id="266" r:id="rId11"/>
    <p:sldId id="267" r:id="rId12"/>
    <p:sldId id="268" r:id="rId13"/>
    <p:sldId id="293" r:id="rId14"/>
    <p:sldId id="270" r:id="rId15"/>
    <p:sldId id="271" r:id="rId16"/>
    <p:sldId id="272" r:id="rId17"/>
    <p:sldId id="273" r:id="rId18"/>
    <p:sldId id="274" r:id="rId19"/>
    <p:sldId id="283" r:id="rId20"/>
    <p:sldId id="284" r:id="rId21"/>
    <p:sldId id="285" r:id="rId22"/>
    <p:sldId id="286" r:id="rId23"/>
    <p:sldId id="294" r:id="rId24"/>
    <p:sldId id="287" r:id="rId25"/>
    <p:sldId id="288" r:id="rId26"/>
    <p:sldId id="289" r:id="rId27"/>
    <p:sldId id="290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83693" autoAdjust="0"/>
  </p:normalViewPr>
  <p:slideViewPr>
    <p:cSldViewPr snapToGrid="0" snapToObjects="1">
      <p:cViewPr>
        <p:scale>
          <a:sx n="90" d="100"/>
          <a:sy n="90" d="100"/>
        </p:scale>
        <p:origin x="-1392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8A18-846D-40E8-8320-5B1001EC3C07}" type="datetimeFigureOut">
              <a:rPr lang="en-GB" smtClean="0"/>
              <a:t>03/05/2012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F1CE1-7473-44E4-A389-2B238F7428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684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F1CE1-7473-44E4-A389-2B238F7428CE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98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We don’t want our</a:t>
            </a:r>
            <a:r>
              <a:rPr lang="en-US" baseline="0" dirty="0" smtClean="0"/>
              <a:t> concurrency libraries to be tightly coupled with schedulers. Ideally, we must allow any concurrency library to interact with multiple schedulers transparently. We need a way to construct scheduler agnostic concurrency primitives…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giveupControlAction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BlockAction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scheduleSContAction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UnblockAction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F1CE1-7473-44E4-A389-2B238F7428C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2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Need to give</a:t>
            </a:r>
            <a:r>
              <a:rPr lang="en-US" baseline="0" dirty="0" smtClean="0"/>
              <a:t> intuition behind </a:t>
            </a:r>
            <a:r>
              <a:rPr lang="en-US" baseline="0" dirty="0" err="1" smtClean="0"/>
              <a:t>scheduleSContAction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yieldControlAction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F1CE1-7473-44E4-A389-2B238F7428CE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25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Some</a:t>
            </a:r>
            <a:r>
              <a:rPr lang="en-US" baseline="0" dirty="0" smtClean="0"/>
              <a:t> of these events can be detected at the Haskell level (for example Safe FFI). But for performance reasons, we need to keep them in the RTS.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F1CE1-7473-44E4-A389-2B238F7428CE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05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Some</a:t>
            </a:r>
            <a:r>
              <a:rPr lang="en-US" baseline="0" dirty="0" smtClean="0"/>
              <a:t> of these events can be detected at the Haskell level (for example Safe FFI). But for performance reasons, we need to keep them in the RTS.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F1CE1-7473-44E4-A389-2B238F7428CE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05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6FEB-E537-4501-83F0-38971600B68D}" type="datetime2">
              <a:rPr lang="en-US" smtClean="0"/>
              <a:t>Thursday, May 03,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7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601F-0AA2-463B-B0D7-6540CC7D1073}" type="datetime2">
              <a:rPr lang="en-US" smtClean="0"/>
              <a:t>Thursday, May 03,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53B-CD37-42DF-B247-349C1DB7D13F}" type="datetime2">
              <a:rPr lang="en-US" smtClean="0"/>
              <a:t>Thursday, May 03,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0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6D7C-D5C6-41FD-BBD5-27D32FB02DB3}" type="datetime2">
              <a:rPr lang="en-US" smtClean="0"/>
              <a:t>Thursday, May 03,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8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4DA4-372E-4419-ADD5-7A3B3E6BB8D4}" type="datetime2">
              <a:rPr lang="en-US" smtClean="0"/>
              <a:t>Thursday, May 03,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4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C27-1273-4015-9EBE-66ECB5BFC521}" type="datetime2">
              <a:rPr lang="en-US" smtClean="0"/>
              <a:t>Thursday, May 03,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838-B3FC-4316-9A6A-580CAE930C16}" type="datetime2">
              <a:rPr lang="en-US" smtClean="0"/>
              <a:t>Thursday, May 03,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3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0592-E642-4372-97C5-C9A835447B87}" type="datetime2">
              <a:rPr lang="en-US" smtClean="0"/>
              <a:t>Thursday, May 03,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7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7DCB-F28E-4239-AFB0-59A85A364EE3}" type="datetime2">
              <a:rPr lang="en-US" smtClean="0"/>
              <a:t>Thursday, May 03,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636E-9C04-48F6-9302-739C90D651BF}" type="datetime2">
              <a:rPr lang="en-US" smtClean="0"/>
              <a:t>Thursday, May 03,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3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EA97-2B05-4CCD-9C5F-0E212561E2E9}" type="datetime2">
              <a:rPr lang="en-US" smtClean="0"/>
              <a:t>Thursday, May 03,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3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DD33-6B1B-40E9-BD43-266FFE107EBD}" type="datetime2">
              <a:rPr lang="en-US" smtClean="0"/>
              <a:t>Thursday, May 03,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5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Lightweight Concurrency in GHC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7240" y="3758419"/>
            <a:ext cx="7543800" cy="2152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/>
              <a:t>KC Sivaramakrishnan</a:t>
            </a:r>
          </a:p>
          <a:p>
            <a:r>
              <a:rPr lang="en-US" sz="2400" dirty="0" smtClean="0"/>
              <a:t>Tim Harris</a:t>
            </a:r>
          </a:p>
          <a:p>
            <a:r>
              <a:rPr lang="en-US" sz="2400" dirty="0" smtClean="0"/>
              <a:t>Simon Marlow</a:t>
            </a:r>
          </a:p>
          <a:p>
            <a:r>
              <a:rPr lang="en-US" sz="2400" dirty="0" smtClean="0"/>
              <a:t>Simon Peyton Jones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618"/>
          </a:xfrm>
        </p:spPr>
        <p:txBody>
          <a:bodyPr/>
          <a:lstStyle/>
          <a:p>
            <a:r>
              <a:rPr lang="en-US" dirty="0" smtClean="0"/>
              <a:t>Primitive Scheduler Actions </a:t>
            </a:r>
            <a:r>
              <a:rPr lang="en-US" dirty="0" smtClean="0"/>
              <a:t>(2)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4294967295"/>
          </p:nvPr>
        </p:nvSpPr>
        <p:spPr>
          <a:xfrm>
            <a:off x="265814" y="1212112"/>
            <a:ext cx="4263656" cy="12440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scheduleSContAction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 SCont -&gt; PTM 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scheduleSContAction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sched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PVar [SCont] &lt;-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get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sched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contents :: [SCont] &lt;- readPVar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sched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writePVar $ contents ++ [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sz="half" idx="4294967295"/>
          </p:nvPr>
        </p:nvSpPr>
        <p:spPr>
          <a:xfrm>
            <a:off x="4681870" y="1212112"/>
            <a:ext cx="4263656" cy="241359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yieldControlAction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 PTM 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yieldControlAction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sched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PVar [SCont] &lt;-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get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sched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contents :: [SCont] &lt;- readPVar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sched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case contents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x:tail -&gt;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writePVar $ contents tail;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switchTo x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 DOES NOT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otherwise -&gt;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29470" y="1212112"/>
            <a:ext cx="0" cy="5380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half" idx="4294967295"/>
          </p:nvPr>
        </p:nvSpPr>
        <p:spPr>
          <a:xfrm>
            <a:off x="184298" y="3742660"/>
            <a:ext cx="4263656" cy="28495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getScheduleSContAction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:: SCont -&gt; PTM (SCont -&gt; PTM())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setScheduleSContAction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:: SCont -&gt; (SCont -&gt; PTM()) -&gt; PTM()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sz="half" idx="4294967295"/>
          </p:nvPr>
        </p:nvSpPr>
        <p:spPr>
          <a:xfrm>
            <a:off x="4681870" y="3742660"/>
            <a:ext cx="4263656" cy="28495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getYieldControlAction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:: SCont -&gt; PTM (PTM 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setScheduleSContAction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:: SCont -&gt; PTM () -&gt; PTM ()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47507" y="2690037"/>
            <a:ext cx="1800447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Substrate Primitives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2222205" y="3110023"/>
            <a:ext cx="425302" cy="515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>
            <a:off x="4447954" y="3110023"/>
            <a:ext cx="559981" cy="515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618"/>
          </a:xfrm>
        </p:spPr>
        <p:txBody>
          <a:bodyPr/>
          <a:lstStyle/>
          <a:p>
            <a:r>
              <a:rPr lang="en-US" dirty="0" smtClean="0"/>
              <a:t>Primitive Scheduler Actions </a:t>
            </a:r>
            <a:r>
              <a:rPr lang="en-US" dirty="0" smtClean="0"/>
              <a:t>(3)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4294967295"/>
          </p:nvPr>
        </p:nvSpPr>
        <p:spPr>
          <a:xfrm>
            <a:off x="265814" y="1212112"/>
            <a:ext cx="4263656" cy="12440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scheduleSContAction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 SCont -&gt; PTM 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scheduleSContAction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sched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PVar [SCont] &lt;-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get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sched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contents :: [SCont] &lt;- readPVar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sched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writePVar $ contents ++ [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sz="half" idx="4294967295"/>
          </p:nvPr>
        </p:nvSpPr>
        <p:spPr>
          <a:xfrm>
            <a:off x="4681870" y="1212112"/>
            <a:ext cx="4263656" cy="241359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yieldControlAction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 PTM 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yieldControlAction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sched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PVar [SCont] &lt;-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get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sched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contents :: [SCont] &lt;- readPVar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sched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case contents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x:tail -&gt;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writePVar $ contents tail;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switchTo x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 DOES NOT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otherwise -&gt;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29470" y="1212112"/>
            <a:ext cx="0" cy="5380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half" idx="4294967295"/>
          </p:nvPr>
        </p:nvSpPr>
        <p:spPr>
          <a:xfrm>
            <a:off x="184298" y="3742660"/>
            <a:ext cx="4263656" cy="28495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getScheduleSContAction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:: SCont -&gt; PTM (SCont -&gt; PTM())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setScheduleSContAction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:: SCont -&gt; (SCont -&gt; PTM()) -&gt; PTM()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getSSA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getScheduleSContAction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setSSA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setScheduleScontAction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sz="half" idx="4294967295"/>
          </p:nvPr>
        </p:nvSpPr>
        <p:spPr>
          <a:xfrm>
            <a:off x="4681870" y="3742660"/>
            <a:ext cx="4263656" cy="28495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getYieldControlAction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:: SCont -&gt; PTM (PTM 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setScheduleSContAction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:: SCont -&gt; PTM () -&gt; PTM ()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getYCA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getYieldControlAction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setYCA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setYieldControlAction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47507" y="2690037"/>
            <a:ext cx="1800447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Substrate Primitives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2222205" y="3110023"/>
            <a:ext cx="425302" cy="515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4447954" y="3110023"/>
            <a:ext cx="559981" cy="515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647507" y="5613989"/>
            <a:ext cx="1800447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Helper functions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2041451" y="5348177"/>
            <a:ext cx="606056" cy="685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4447954" y="5348177"/>
            <a:ext cx="747822" cy="685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0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618"/>
          </a:xfrm>
        </p:spPr>
        <p:txBody>
          <a:bodyPr/>
          <a:lstStyle/>
          <a:p>
            <a:r>
              <a:rPr lang="en-US" dirty="0" smtClean="0"/>
              <a:t>Building Concurrency Primitives (1)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half" idx="4294967295"/>
          </p:nvPr>
        </p:nvSpPr>
        <p:spPr>
          <a:xfrm>
            <a:off x="1086556" y="1622712"/>
            <a:ext cx="7600244" cy="417695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:: IO 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yield = atomically $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s :: SCont &lt;-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getCurrentSCont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-- Add current SCont to scheduler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ssa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:: (SCont -&gt; PTM ()) &lt;-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getSSA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enque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:: PTM () &lt;-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ssa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enque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-- Switch to next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scont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from scheduler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switchToNext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:: PTM () &lt;-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getYCA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switchToNext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618"/>
          </a:xfrm>
        </p:spPr>
        <p:txBody>
          <a:bodyPr/>
          <a:lstStyle/>
          <a:p>
            <a:r>
              <a:rPr lang="en-US" dirty="0" smtClean="0"/>
              <a:t>Building Concurrency Primitives (2)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4294967295"/>
          </p:nvPr>
        </p:nvSpPr>
        <p:spPr>
          <a:xfrm>
            <a:off x="883418" y="1518160"/>
            <a:ext cx="7563556" cy="44315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forkIO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:: IO () -&gt; IO SCont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forkIO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f =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ns &lt;-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newSCont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atomically $ do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s :: SCont &lt;- getCurrentSCont;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--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nitialize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conts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scheduler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ssa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:: (SCont -&gt; PTM ()) &lt;-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getSSA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setSSA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ssa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yca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:: PTM () &lt;-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getYCA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setYCA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yca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-- Add to new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scont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current scheduler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enqueAct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:: PTM () &lt;-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ssa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enqueAct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return ns</a:t>
            </a:r>
          </a:p>
        </p:txBody>
      </p:sp>
    </p:spTree>
    <p:extLst>
      <p:ext uri="{BB962C8B-B14F-4D97-AF65-F5344CB8AC3E}">
        <p14:creationId xmlns:p14="http://schemas.microsoft.com/office/powerpoint/2010/main" val="27735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80214" y="1382234"/>
            <a:ext cx="2721935" cy="4359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Building </a:t>
            </a:r>
            <a:r>
              <a:rPr lang="en-GB" dirty="0" err="1" smtClean="0"/>
              <a:t>MVars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48177" y="1098700"/>
            <a:ext cx="2902688" cy="719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 </a:t>
            </a:r>
            <a:r>
              <a:rPr lang="en-GB" dirty="0" err="1" smtClean="0"/>
              <a:t>MVar</a:t>
            </a:r>
            <a:r>
              <a:rPr lang="en-GB" dirty="0" smtClean="0"/>
              <a:t> is either empty or full and has a single hole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  <a:endCxn id="3" idx="3"/>
          </p:cNvCxnSpPr>
          <p:nvPr/>
        </p:nvCxnSpPr>
        <p:spPr>
          <a:xfrm flipH="1">
            <a:off x="3902149" y="1458434"/>
            <a:ext cx="1446028" cy="141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5935" y="2906889"/>
            <a:ext cx="0" cy="31430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856" y="3539067"/>
            <a:ext cx="0" cy="1426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7740" y="5207328"/>
            <a:ext cx="1116" cy="6405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Content Placeholder 5"/>
          <p:cNvSpPr>
            <a:spLocks noGrp="1"/>
          </p:cNvSpPr>
          <p:nvPr>
            <p:ph sz="half" idx="4294967295"/>
          </p:nvPr>
        </p:nvSpPr>
        <p:spPr>
          <a:xfrm>
            <a:off x="173665" y="1169581"/>
            <a:ext cx="5174512" cy="555189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newtype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MVar a = MVar (PVar (ST a))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 ST a = Full a [(a, PTM())]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| Empty [(PVar a, PTM())]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takeMVar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MVar a -&gt; IO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takeMVar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(MVar ref) =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hole &lt;- atomically $ newPVar undefined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atomically $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&lt;- readPVar ref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-&gt;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s &lt;- getCurrentSCont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ssa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SCont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-&gt; PTM ()) &lt;-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getSSA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wakeup :: PTM () &lt;-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ssa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writePVar ref $ 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where v = Empty $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++[(hole, wakeup)]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switchToNext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getYCA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switchToNext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x ((x', wakeup :: PTM ()):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-&gt;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writePVar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hole x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writePVar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ref $ Full x'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wakeup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otherwise -&gt;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atomically $ readPVar hole</a:t>
            </a:r>
          </a:p>
        </p:txBody>
      </p:sp>
    </p:spTree>
    <p:extLst>
      <p:ext uri="{BB962C8B-B14F-4D97-AF65-F5344CB8AC3E}">
        <p14:creationId xmlns:p14="http://schemas.microsoft.com/office/powerpoint/2010/main" val="15042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541181" y="2434856"/>
            <a:ext cx="1924493" cy="2658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1180214" y="1382234"/>
            <a:ext cx="2721935" cy="4359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Building </a:t>
            </a:r>
            <a:r>
              <a:rPr lang="en-GB" dirty="0" err="1" smtClean="0"/>
              <a:t>MVars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48177" y="1098700"/>
            <a:ext cx="2902688" cy="719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 </a:t>
            </a:r>
            <a:r>
              <a:rPr lang="en-GB" dirty="0" err="1" smtClean="0"/>
              <a:t>MVar</a:t>
            </a:r>
            <a:r>
              <a:rPr lang="en-GB" dirty="0" smtClean="0"/>
              <a:t> is either empty or full and has a single hole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  <a:endCxn id="3" idx="3"/>
          </p:cNvCxnSpPr>
          <p:nvPr/>
        </p:nvCxnSpPr>
        <p:spPr>
          <a:xfrm flipH="1">
            <a:off x="3902149" y="1458434"/>
            <a:ext cx="1446028" cy="141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911702" y="2075122"/>
            <a:ext cx="2902688" cy="719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Result will be here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1"/>
            <a:endCxn id="7" idx="3"/>
          </p:cNvCxnSpPr>
          <p:nvPr/>
        </p:nvCxnSpPr>
        <p:spPr>
          <a:xfrm flipH="1">
            <a:off x="4465674" y="2434856"/>
            <a:ext cx="1446028" cy="132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5935" y="2906889"/>
            <a:ext cx="0" cy="31430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856" y="3539067"/>
            <a:ext cx="0" cy="1426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7740" y="5207328"/>
            <a:ext cx="1116" cy="6405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5"/>
          <p:cNvSpPr>
            <a:spLocks noGrp="1"/>
          </p:cNvSpPr>
          <p:nvPr>
            <p:ph sz="half" idx="4294967295"/>
          </p:nvPr>
        </p:nvSpPr>
        <p:spPr>
          <a:xfrm>
            <a:off x="173665" y="1169581"/>
            <a:ext cx="5174512" cy="555189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newtype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MVar a = MVar (PVar (ST a))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 ST a = Full a [(a, PTM())]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| Empty [(PVar a, PTM())]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takeMVar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MVar a -&gt; IO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takeMVar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(MVar ref) =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hole &lt;- atomically $ newPVar undefined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atomically $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&lt;- readPVar ref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-&gt;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s &lt;- getCurrentSCont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ssa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SCont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-&gt; PTM ()) &lt;-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getSSA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wakeup :: PTM () &lt;-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ssa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writePVar ref $ 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where v = Empty $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++[(hole, wakeup)]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switchToNext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getYCA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switchToNext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x ((x', wakeup :: PTM ()):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-&gt;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writePVar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hole x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writePVar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ref $ Full x'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wakeup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otherwise -&gt;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atomically $ readPVar hole</a:t>
            </a:r>
          </a:p>
        </p:txBody>
      </p:sp>
    </p:spTree>
    <p:extLst>
      <p:ext uri="{BB962C8B-B14F-4D97-AF65-F5344CB8AC3E}">
        <p14:creationId xmlns:p14="http://schemas.microsoft.com/office/powerpoint/2010/main" val="27664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914400" y="3519377"/>
            <a:ext cx="4359349" cy="1477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541181" y="2434856"/>
            <a:ext cx="1924493" cy="2658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1180214" y="1382234"/>
            <a:ext cx="2721935" cy="4359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Building </a:t>
            </a:r>
            <a:r>
              <a:rPr lang="en-GB" dirty="0" err="1" smtClean="0"/>
              <a:t>MVars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48177" y="1098700"/>
            <a:ext cx="2902688" cy="719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 </a:t>
            </a:r>
            <a:r>
              <a:rPr lang="en-GB" dirty="0" err="1" smtClean="0"/>
              <a:t>MVar</a:t>
            </a:r>
            <a:r>
              <a:rPr lang="en-GB" dirty="0" smtClean="0"/>
              <a:t> is either empty or full and has a single hole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  <a:endCxn id="3" idx="3"/>
          </p:cNvCxnSpPr>
          <p:nvPr/>
        </p:nvCxnSpPr>
        <p:spPr>
          <a:xfrm flipH="1">
            <a:off x="3902149" y="1458434"/>
            <a:ext cx="1446028" cy="141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911702" y="2075122"/>
            <a:ext cx="2902688" cy="719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Result will be here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1"/>
            <a:endCxn id="7" idx="3"/>
          </p:cNvCxnSpPr>
          <p:nvPr/>
        </p:nvCxnSpPr>
        <p:spPr>
          <a:xfrm flipH="1">
            <a:off x="4465674" y="2434856"/>
            <a:ext cx="1446028" cy="132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911702" y="3097621"/>
            <a:ext cx="3083442" cy="15594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If the </a:t>
            </a:r>
            <a:r>
              <a:rPr lang="en-GB" dirty="0" err="1" smtClean="0"/>
              <a:t>mvar</a:t>
            </a:r>
            <a:r>
              <a:rPr lang="en-GB" dirty="0" smtClean="0"/>
              <a:t> is empty</a:t>
            </a:r>
          </a:p>
          <a:p>
            <a:pPr marL="342900" indent="-342900">
              <a:buAutoNum type="arabicParenBoth"/>
            </a:pPr>
            <a:r>
              <a:rPr lang="en-GB" dirty="0" smtClean="0"/>
              <a:t>Append hole &amp; wakeup info to </a:t>
            </a:r>
            <a:r>
              <a:rPr lang="en-GB" dirty="0" err="1" smtClean="0"/>
              <a:t>mvar</a:t>
            </a:r>
            <a:r>
              <a:rPr lang="en-GB" dirty="0" smtClean="0"/>
              <a:t> list (</a:t>
            </a:r>
            <a:r>
              <a:rPr lang="en-GB" i="1" dirty="0" err="1" smtClean="0">
                <a:solidFill>
                  <a:srgbClr val="FF0000"/>
                </a:solidFill>
              </a:rPr>
              <a:t>getSSA</a:t>
            </a:r>
            <a:r>
              <a:rPr lang="en-GB" i="1" dirty="0" smtClean="0">
                <a:solidFill>
                  <a:srgbClr val="FF0000"/>
                </a:solidFill>
              </a:rPr>
              <a:t>!</a:t>
            </a:r>
            <a:r>
              <a:rPr lang="en-GB" dirty="0" smtClean="0"/>
              <a:t>)</a:t>
            </a:r>
          </a:p>
          <a:p>
            <a:pPr marL="342900" indent="-342900">
              <a:buAutoNum type="arabicParenBoth"/>
            </a:pPr>
            <a:r>
              <a:rPr lang="en-GB" dirty="0" smtClean="0"/>
              <a:t>Yield control to scheduler (</a:t>
            </a:r>
            <a:r>
              <a:rPr lang="en-GB" i="1" dirty="0" err="1" smtClean="0">
                <a:solidFill>
                  <a:srgbClr val="FF0000"/>
                </a:solidFill>
              </a:rPr>
              <a:t>getYCA</a:t>
            </a:r>
            <a:r>
              <a:rPr lang="en-GB" i="1" dirty="0" smtClean="0">
                <a:solidFill>
                  <a:srgbClr val="FF0000"/>
                </a:solidFill>
              </a:rPr>
              <a:t>!</a:t>
            </a:r>
            <a:r>
              <a:rPr lang="en-GB" dirty="0" smtClean="0"/>
              <a:t>)</a:t>
            </a:r>
          </a:p>
        </p:txBody>
      </p:sp>
      <p:cxnSp>
        <p:nvCxnSpPr>
          <p:cNvPr id="13" name="Straight Arrow Connector 12"/>
          <p:cNvCxnSpPr>
            <a:stCxn id="12" idx="1"/>
            <a:endCxn id="11" idx="3"/>
          </p:cNvCxnSpPr>
          <p:nvPr/>
        </p:nvCxnSpPr>
        <p:spPr>
          <a:xfrm flipH="1">
            <a:off x="5273749" y="3877341"/>
            <a:ext cx="637953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5935" y="2906889"/>
            <a:ext cx="0" cy="31430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856" y="3539067"/>
            <a:ext cx="0" cy="1426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740" y="5207328"/>
            <a:ext cx="1116" cy="6405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Content Placeholder 5"/>
          <p:cNvSpPr>
            <a:spLocks noGrp="1"/>
          </p:cNvSpPr>
          <p:nvPr>
            <p:ph sz="half" idx="4294967295"/>
          </p:nvPr>
        </p:nvSpPr>
        <p:spPr>
          <a:xfrm>
            <a:off x="173665" y="1169581"/>
            <a:ext cx="5174512" cy="555189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newtype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MVar a = MVar (PVar (ST a))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 ST a = Full a [(a, PTM())]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| Empty [(PVar a, PTM())]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takeMVar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MVar a -&gt; IO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takeMVar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(MVar ref) =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hole &lt;- atomically $ newPVar undefined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atomically $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&lt;- readPVar ref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-&gt;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s &lt;- getCurrentSCont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ssa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SCont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-&gt; PTM ()) &lt;-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getSSA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wakeup :: PTM () &lt;-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ssa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writePVar ref $ 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where v = Empty $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++[(hole, wakeup)]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switchToNext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getYCA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switchToNext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x ((x', wakeup :: PTM ()):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-&gt;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writePVar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hole x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writePVar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ref $ Full x'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wakeup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otherwise -&gt;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atomically $ readPVar hole</a:t>
            </a:r>
          </a:p>
        </p:txBody>
      </p:sp>
    </p:spTree>
    <p:extLst>
      <p:ext uri="{BB962C8B-B14F-4D97-AF65-F5344CB8AC3E}">
        <p14:creationId xmlns:p14="http://schemas.microsoft.com/office/powerpoint/2010/main" val="17821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914400" y="3519377"/>
            <a:ext cx="4359349" cy="1477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988828" y="5645880"/>
            <a:ext cx="744279" cy="233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541181" y="2434856"/>
            <a:ext cx="1924493" cy="2658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1180214" y="1382234"/>
            <a:ext cx="2721935" cy="4359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Building </a:t>
            </a:r>
            <a:r>
              <a:rPr lang="en-GB" dirty="0" err="1" smtClean="0"/>
              <a:t>MVars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48177" y="1098700"/>
            <a:ext cx="2902688" cy="719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 </a:t>
            </a:r>
            <a:r>
              <a:rPr lang="en-GB" dirty="0" err="1" smtClean="0"/>
              <a:t>MVar</a:t>
            </a:r>
            <a:r>
              <a:rPr lang="en-GB" dirty="0" smtClean="0"/>
              <a:t> is either empty or full and has a single hole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  <a:endCxn id="3" idx="3"/>
          </p:cNvCxnSpPr>
          <p:nvPr/>
        </p:nvCxnSpPr>
        <p:spPr>
          <a:xfrm flipH="1">
            <a:off x="3902149" y="1458434"/>
            <a:ext cx="1446028" cy="141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911702" y="2075122"/>
            <a:ext cx="2902688" cy="719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Result will be here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1"/>
            <a:endCxn id="7" idx="3"/>
          </p:cNvCxnSpPr>
          <p:nvPr/>
        </p:nvCxnSpPr>
        <p:spPr>
          <a:xfrm flipH="1">
            <a:off x="4465674" y="2434856"/>
            <a:ext cx="1446028" cy="132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713228" y="4812999"/>
            <a:ext cx="2973572" cy="832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Wake up a pending writer, if any. wakeup is a PTM ()!</a:t>
            </a:r>
          </a:p>
        </p:txBody>
      </p:sp>
      <p:cxnSp>
        <p:nvCxnSpPr>
          <p:cNvPr id="16" name="Straight Arrow Connector 15"/>
          <p:cNvCxnSpPr>
            <a:stCxn id="15" idx="1"/>
            <a:endCxn id="14" idx="3"/>
          </p:cNvCxnSpPr>
          <p:nvPr/>
        </p:nvCxnSpPr>
        <p:spPr>
          <a:xfrm flipH="1">
            <a:off x="1733107" y="5229440"/>
            <a:ext cx="3980121" cy="533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948223" y="5799915"/>
            <a:ext cx="2799908" cy="5564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 smtClean="0"/>
              <a:t>MVar</a:t>
            </a:r>
            <a:r>
              <a:rPr lang="en-GB" dirty="0" smtClean="0"/>
              <a:t> is </a:t>
            </a:r>
            <a:r>
              <a:rPr lang="en-GB" i="1" dirty="0" smtClean="0">
                <a:solidFill>
                  <a:srgbClr val="FF0000"/>
                </a:solidFill>
              </a:rPr>
              <a:t>scheduler agnostic!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911702" y="3097621"/>
            <a:ext cx="3083442" cy="15594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If the </a:t>
            </a:r>
            <a:r>
              <a:rPr lang="en-GB" dirty="0" err="1" smtClean="0"/>
              <a:t>mvar</a:t>
            </a:r>
            <a:r>
              <a:rPr lang="en-GB" dirty="0" smtClean="0"/>
              <a:t> is empty</a:t>
            </a:r>
          </a:p>
          <a:p>
            <a:pPr marL="342900" indent="-342900">
              <a:buAutoNum type="arabicParenBoth"/>
            </a:pPr>
            <a:r>
              <a:rPr lang="en-GB" dirty="0" smtClean="0"/>
              <a:t>Append hole &amp; wakeup info to </a:t>
            </a:r>
            <a:r>
              <a:rPr lang="en-GB" dirty="0" err="1" smtClean="0"/>
              <a:t>mvar</a:t>
            </a:r>
            <a:r>
              <a:rPr lang="en-GB" dirty="0" smtClean="0"/>
              <a:t> list (</a:t>
            </a:r>
            <a:r>
              <a:rPr lang="en-GB" i="1" dirty="0" err="1" smtClean="0">
                <a:solidFill>
                  <a:srgbClr val="FF0000"/>
                </a:solidFill>
              </a:rPr>
              <a:t>getSSA</a:t>
            </a:r>
            <a:r>
              <a:rPr lang="en-GB" i="1" dirty="0" smtClean="0">
                <a:solidFill>
                  <a:srgbClr val="FF0000"/>
                </a:solidFill>
              </a:rPr>
              <a:t>!</a:t>
            </a:r>
            <a:r>
              <a:rPr lang="en-GB" dirty="0" smtClean="0"/>
              <a:t>)</a:t>
            </a:r>
          </a:p>
          <a:p>
            <a:pPr marL="342900" indent="-342900">
              <a:buAutoNum type="arabicParenBoth"/>
            </a:pPr>
            <a:r>
              <a:rPr lang="en-GB" dirty="0" smtClean="0"/>
              <a:t>Yield control to scheduler (</a:t>
            </a:r>
            <a:r>
              <a:rPr lang="en-GB" i="1" dirty="0" err="1" smtClean="0">
                <a:solidFill>
                  <a:srgbClr val="FF0000"/>
                </a:solidFill>
              </a:rPr>
              <a:t>getYCA</a:t>
            </a:r>
            <a:r>
              <a:rPr lang="en-GB" i="1" dirty="0" smtClean="0">
                <a:solidFill>
                  <a:srgbClr val="FF0000"/>
                </a:solidFill>
              </a:rPr>
              <a:t>!</a:t>
            </a:r>
            <a:r>
              <a:rPr lang="en-GB" dirty="0" smtClean="0"/>
              <a:t>)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5273749" y="3877341"/>
            <a:ext cx="637953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5935" y="2906889"/>
            <a:ext cx="0" cy="31430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8856" y="3539067"/>
            <a:ext cx="0" cy="14263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7740" y="5207328"/>
            <a:ext cx="1116" cy="6405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Content Placeholder 5"/>
          <p:cNvSpPr>
            <a:spLocks noGrp="1"/>
          </p:cNvSpPr>
          <p:nvPr>
            <p:ph sz="half" idx="4294967295"/>
          </p:nvPr>
        </p:nvSpPr>
        <p:spPr>
          <a:xfrm>
            <a:off x="173665" y="1169581"/>
            <a:ext cx="5174512" cy="555189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newtype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MVar a = MVar (PVar (ST a))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 ST a = Full a [(a, PTM())]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| Empty [(PVar a, PTM())]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takeMVar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MVar a -&gt; IO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takeMVar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(MVar ref) =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hole &lt;- atomically $ newPVar undefined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atomically $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&lt;- readPVar ref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-&gt;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s &lt;- getCurrentSCont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ssa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SCont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-&gt; PTM ()) &lt;-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getSSA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wakeup :: PTM () &lt;-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ssa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writePVar ref $ 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where v = Empty $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++[(hole, wakeup)]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switchToNext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getYCA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switchToNext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x ((x', wakeup :: PTM ()):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-&gt;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writePVar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hole x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writePVar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ref $ Full x'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wakeup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otherwise -&gt;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atomically $ readPVar hole</a:t>
            </a:r>
          </a:p>
        </p:txBody>
      </p:sp>
    </p:spTree>
    <p:extLst>
      <p:ext uri="{BB962C8B-B14F-4D97-AF65-F5344CB8AC3E}">
        <p14:creationId xmlns:p14="http://schemas.microsoft.com/office/powerpoint/2010/main" val="869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1" y="274638"/>
            <a:ext cx="8654902" cy="916209"/>
          </a:xfrm>
        </p:spPr>
        <p:txBody>
          <a:bodyPr>
            <a:noAutofit/>
          </a:bodyPr>
          <a:lstStyle/>
          <a:p>
            <a:r>
              <a:rPr lang="en-GB" sz="3600" dirty="0" smtClean="0"/>
              <a:t>Interaction of C RTS and User-level scheduler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41" y="1329070"/>
            <a:ext cx="8442251" cy="893135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Many </a:t>
            </a:r>
            <a:r>
              <a:rPr lang="en-US" sz="2400" dirty="0" smtClean="0"/>
              <a:t>“Events” that necessitate actions on the scheduler become apparent only in the C part of the 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0885" y="2174722"/>
            <a:ext cx="3418818" cy="999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Haskell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59401" y="2602073"/>
            <a:ext cx="866327" cy="3997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MVar+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03222" y="4466389"/>
            <a:ext cx="4540102" cy="47353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03225" y="3472346"/>
            <a:ext cx="45401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05331" y="2593853"/>
            <a:ext cx="866327" cy="4080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STM+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3225" y="3766270"/>
            <a:ext cx="4540102" cy="45487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Concurrency Substrate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70657" y="2531434"/>
            <a:ext cx="1175845" cy="5328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LWT Scheduler+</a:t>
            </a:r>
            <a:endParaRPr lang="en-US" sz="1600" dirty="0"/>
          </a:p>
        </p:txBody>
      </p:sp>
      <p:sp>
        <p:nvSpPr>
          <p:cNvPr id="12" name="Left-Right Arrow 11"/>
          <p:cNvSpPr/>
          <p:nvPr/>
        </p:nvSpPr>
        <p:spPr>
          <a:xfrm rot="5400000">
            <a:off x="3003007" y="3300840"/>
            <a:ext cx="701991" cy="22886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Left-Right Arrow 12"/>
          <p:cNvSpPr/>
          <p:nvPr/>
        </p:nvSpPr>
        <p:spPr>
          <a:xfrm rot="5400000">
            <a:off x="3888120" y="3261825"/>
            <a:ext cx="764408" cy="24448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-Right Arrow 13"/>
          <p:cNvSpPr/>
          <p:nvPr/>
        </p:nvSpPr>
        <p:spPr>
          <a:xfrm rot="5400000">
            <a:off x="5056290" y="3269633"/>
            <a:ext cx="764407" cy="228868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891806" y="4742537"/>
            <a:ext cx="649076" cy="5205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FFI</a:t>
            </a:r>
            <a:endParaRPr lang="en-US" dirty="0"/>
          </a:p>
        </p:txBody>
      </p:sp>
      <p:sp>
        <p:nvSpPr>
          <p:cNvPr id="17" name="Left-Right Arrow 16"/>
          <p:cNvSpPr/>
          <p:nvPr/>
        </p:nvSpPr>
        <p:spPr>
          <a:xfrm rot="5400000">
            <a:off x="1947860" y="4358106"/>
            <a:ext cx="529952" cy="24836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2748190" y="4759234"/>
            <a:ext cx="743158" cy="5205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 Hole</a:t>
            </a:r>
            <a:endParaRPr lang="en-US" dirty="0"/>
          </a:p>
        </p:txBody>
      </p:sp>
      <p:sp>
        <p:nvSpPr>
          <p:cNvPr id="22" name="Left-Right Arrow 21"/>
          <p:cNvSpPr/>
          <p:nvPr/>
        </p:nvSpPr>
        <p:spPr>
          <a:xfrm rot="5400000">
            <a:off x="2864468" y="4348427"/>
            <a:ext cx="525228" cy="26299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655163" y="4759233"/>
            <a:ext cx="1493160" cy="5205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Asynchronous exceptions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 rot="5400000">
            <a:off x="4103682" y="4370077"/>
            <a:ext cx="529954" cy="24836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Left-Right Arrow 29"/>
          <p:cNvSpPr/>
          <p:nvPr/>
        </p:nvSpPr>
        <p:spPr>
          <a:xfrm rot="5400000">
            <a:off x="5570544" y="4370077"/>
            <a:ext cx="529951" cy="248364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227719" y="4759234"/>
            <a:ext cx="1215605" cy="5205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Finalizers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1" y="274638"/>
            <a:ext cx="8654902" cy="916209"/>
          </a:xfrm>
        </p:spPr>
        <p:txBody>
          <a:bodyPr>
            <a:noAutofit/>
          </a:bodyPr>
          <a:lstStyle/>
          <a:p>
            <a:r>
              <a:rPr lang="en-GB" sz="3600" dirty="0" smtClean="0"/>
              <a:t>Interaction of C RTS and User-level scheduler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41" y="1329070"/>
            <a:ext cx="8442251" cy="893135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Many </a:t>
            </a:r>
            <a:r>
              <a:rPr lang="en-US" sz="2400" dirty="0" smtClean="0"/>
              <a:t>“Events” that necessitate actions on the scheduler become apparent only in the C part of the 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0885" y="2174722"/>
            <a:ext cx="3418818" cy="999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Haskell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59401" y="2602073"/>
            <a:ext cx="866327" cy="3997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MVar+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03222" y="4466389"/>
            <a:ext cx="4540102" cy="47353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03225" y="3472346"/>
            <a:ext cx="45401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05331" y="2593853"/>
            <a:ext cx="866327" cy="4080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STM+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3225" y="3766270"/>
            <a:ext cx="4540102" cy="45487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Concurrency Substrate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70657" y="2531434"/>
            <a:ext cx="1175845" cy="5328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LWT Scheduler+</a:t>
            </a:r>
            <a:endParaRPr lang="en-US" sz="1600" dirty="0"/>
          </a:p>
        </p:txBody>
      </p:sp>
      <p:sp>
        <p:nvSpPr>
          <p:cNvPr id="12" name="Left-Right Arrow 11"/>
          <p:cNvSpPr/>
          <p:nvPr/>
        </p:nvSpPr>
        <p:spPr>
          <a:xfrm rot="5400000">
            <a:off x="3003007" y="3300840"/>
            <a:ext cx="701991" cy="22886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Left-Right Arrow 12"/>
          <p:cNvSpPr/>
          <p:nvPr/>
        </p:nvSpPr>
        <p:spPr>
          <a:xfrm rot="5400000">
            <a:off x="3888120" y="3261825"/>
            <a:ext cx="764408" cy="24448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-Right Arrow 13"/>
          <p:cNvSpPr/>
          <p:nvPr/>
        </p:nvSpPr>
        <p:spPr>
          <a:xfrm rot="5400000">
            <a:off x="5056290" y="3269633"/>
            <a:ext cx="764407" cy="228868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891806" y="4742537"/>
            <a:ext cx="649076" cy="5205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FFI</a:t>
            </a:r>
            <a:endParaRPr lang="en-US" dirty="0"/>
          </a:p>
        </p:txBody>
      </p:sp>
      <p:sp>
        <p:nvSpPr>
          <p:cNvPr id="17" name="Left-Right Arrow 16"/>
          <p:cNvSpPr/>
          <p:nvPr/>
        </p:nvSpPr>
        <p:spPr>
          <a:xfrm rot="5400000">
            <a:off x="1947860" y="4358106"/>
            <a:ext cx="529952" cy="24836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2748190" y="4759234"/>
            <a:ext cx="743158" cy="5205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 Hole</a:t>
            </a:r>
            <a:endParaRPr lang="en-US" dirty="0"/>
          </a:p>
        </p:txBody>
      </p:sp>
      <p:sp>
        <p:nvSpPr>
          <p:cNvPr id="22" name="Left-Right Arrow 21"/>
          <p:cNvSpPr/>
          <p:nvPr/>
        </p:nvSpPr>
        <p:spPr>
          <a:xfrm rot="5400000">
            <a:off x="2864468" y="4348427"/>
            <a:ext cx="525228" cy="26299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655163" y="4759233"/>
            <a:ext cx="1493160" cy="5205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Asynchronous exceptions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 rot="5400000">
            <a:off x="4103682" y="4370077"/>
            <a:ext cx="529954" cy="24836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Left-Right Arrow 29"/>
          <p:cNvSpPr/>
          <p:nvPr/>
        </p:nvSpPr>
        <p:spPr>
          <a:xfrm rot="5400000">
            <a:off x="5570544" y="4370077"/>
            <a:ext cx="529951" cy="248364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2670657" y="5592724"/>
            <a:ext cx="2882271" cy="8931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Capability X</a:t>
            </a:r>
            <a:endParaRPr lang="en-GB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72882" y="6039287"/>
            <a:ext cx="973620" cy="317061"/>
            <a:chOff x="2216344" y="6039289"/>
            <a:chExt cx="973620" cy="317061"/>
          </a:xfrm>
        </p:grpSpPr>
        <p:sp>
          <p:nvSpPr>
            <p:cNvPr id="32" name="Rectangle 31"/>
            <p:cNvSpPr/>
            <p:nvPr/>
          </p:nvSpPr>
          <p:spPr>
            <a:xfrm>
              <a:off x="2216344" y="6039291"/>
              <a:ext cx="324541" cy="31705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40882" y="6039290"/>
              <a:ext cx="324541" cy="31705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65423" y="6039289"/>
              <a:ext cx="324541" cy="31705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4835682" y="5869172"/>
            <a:ext cx="563014" cy="55193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UT</a:t>
            </a:r>
            <a:endParaRPr lang="en-GB" sz="1400" b="1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212651" y="5454501"/>
            <a:ext cx="1876004" cy="901849"/>
          </a:xfrm>
          <a:prstGeom prst="wedgeRoundRectCallout">
            <a:avLst>
              <a:gd name="adj1" fmla="val 91811"/>
              <a:gd name="adj2" fmla="val 358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 </a:t>
            </a:r>
            <a:r>
              <a:rPr lang="en-US" dirty="0" err="1" smtClean="0"/>
              <a:t>upcall</a:t>
            </a:r>
            <a:r>
              <a:rPr lang="en-US" dirty="0" smtClean="0"/>
              <a:t> queue :: [PTM ()]</a:t>
            </a:r>
            <a:endParaRPr lang="en-GB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6276753" y="5454497"/>
            <a:ext cx="1876004" cy="901849"/>
          </a:xfrm>
          <a:prstGeom prst="wedgeRoundRectCallout">
            <a:avLst>
              <a:gd name="adj1" fmla="val -96356"/>
              <a:gd name="adj2" fmla="val 3230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Upcall</a:t>
            </a:r>
            <a:r>
              <a:rPr lang="en-US" dirty="0" smtClean="0"/>
              <a:t> Thread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5227719" y="4759234"/>
            <a:ext cx="1215605" cy="5205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Finalizers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810796" y="3778358"/>
            <a:ext cx="1971696" cy="901849"/>
          </a:xfrm>
          <a:prstGeom prst="wedgeRoundRectCallout">
            <a:avLst>
              <a:gd name="adj1" fmla="val -96356"/>
              <a:gd name="adj2" fmla="val 3230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Re-use primitive scheduler actions!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0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6839" y="228601"/>
            <a:ext cx="8179362" cy="1008604"/>
          </a:xfrm>
        </p:spPr>
        <p:txBody>
          <a:bodyPr/>
          <a:lstStyle/>
          <a:p>
            <a:r>
              <a:rPr lang="en-US" sz="4000" dirty="0" smtClean="0"/>
              <a:t>GHC: Concurrency and Parallelism</a:t>
            </a:r>
            <a:endParaRPr lang="en-US" sz="4000" dirty="0"/>
          </a:p>
        </p:txBody>
      </p:sp>
      <p:sp>
        <p:nvSpPr>
          <p:cNvPr id="4" name="Cloud 3"/>
          <p:cNvSpPr/>
          <p:nvPr/>
        </p:nvSpPr>
        <p:spPr>
          <a:xfrm>
            <a:off x="366122" y="1850332"/>
            <a:ext cx="2233316" cy="147807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forkIO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377342" y="3333293"/>
            <a:ext cx="1894805" cy="128099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Bound threads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556839" y="4116717"/>
            <a:ext cx="2042599" cy="136947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 Monad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3229548" y="1591295"/>
            <a:ext cx="2042599" cy="136947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MVars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026694" y="5096116"/>
            <a:ext cx="2042599" cy="136947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6117986" y="1926090"/>
            <a:ext cx="2235048" cy="140231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foreign calls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6117986" y="4116717"/>
            <a:ext cx="2618215" cy="155471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Asynchronous exceptions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97572" y="1180214"/>
            <a:ext cx="3296093" cy="3097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201479" y="1180215"/>
            <a:ext cx="3296093" cy="3097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5576"/>
          </a:xfrm>
        </p:spPr>
        <p:txBody>
          <a:bodyPr/>
          <a:lstStyle/>
          <a:p>
            <a:r>
              <a:rPr lang="en-US" dirty="0" err="1" smtClean="0"/>
              <a:t>Blackholes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92325" y="1710437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T1</a:t>
            </a:r>
            <a:endParaRPr lang="en-GB" sz="1600" b="1" dirty="0"/>
          </a:p>
        </p:txBody>
      </p:sp>
      <p:sp>
        <p:nvSpPr>
          <p:cNvPr id="8" name="Oval 7"/>
          <p:cNvSpPr/>
          <p:nvPr/>
        </p:nvSpPr>
        <p:spPr>
          <a:xfrm>
            <a:off x="5277293" y="1710437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T2</a:t>
            </a:r>
            <a:endParaRPr lang="en-GB" sz="1600" b="1" dirty="0"/>
          </a:p>
        </p:txBody>
      </p:sp>
      <p:sp>
        <p:nvSpPr>
          <p:cNvPr id="9" name="Oval 8"/>
          <p:cNvSpPr/>
          <p:nvPr/>
        </p:nvSpPr>
        <p:spPr>
          <a:xfrm>
            <a:off x="6514214" y="1710437"/>
            <a:ext cx="595424" cy="563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T3</a:t>
            </a:r>
            <a:endParaRPr lang="en-GB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48675" y="118021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575005" y="118021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1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3380171" y="4477042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7" name="Oval 16"/>
          <p:cNvSpPr/>
          <p:nvPr/>
        </p:nvSpPr>
        <p:spPr>
          <a:xfrm>
            <a:off x="3380171" y="5132201"/>
            <a:ext cx="595424" cy="563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8" name="Oval 17"/>
          <p:cNvSpPr/>
          <p:nvPr/>
        </p:nvSpPr>
        <p:spPr>
          <a:xfrm>
            <a:off x="3401436" y="5791420"/>
            <a:ext cx="595424" cy="5635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39454" y="457413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Running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39453" y="522929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Suspended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039454" y="5985614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094074" y="2729208"/>
            <a:ext cx="902786" cy="4924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Thunk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7" idx="5"/>
            <a:endCxn id="22" idx="0"/>
          </p:cNvCxnSpPr>
          <p:nvPr/>
        </p:nvCxnSpPr>
        <p:spPr>
          <a:xfrm>
            <a:off x="2900551" y="2191437"/>
            <a:ext cx="644916" cy="537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94074" y="2090990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valuating..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973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97572" y="1180214"/>
            <a:ext cx="3296093" cy="3097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201479" y="1180215"/>
            <a:ext cx="3296093" cy="3097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5576"/>
          </a:xfrm>
        </p:spPr>
        <p:txBody>
          <a:bodyPr/>
          <a:lstStyle/>
          <a:p>
            <a:r>
              <a:rPr lang="en-US" dirty="0" err="1" smtClean="0"/>
              <a:t>Blackholes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92325" y="1710437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T1</a:t>
            </a:r>
            <a:endParaRPr lang="en-GB" sz="1600" b="1" dirty="0"/>
          </a:p>
        </p:txBody>
      </p:sp>
      <p:sp>
        <p:nvSpPr>
          <p:cNvPr id="8" name="Oval 7"/>
          <p:cNvSpPr/>
          <p:nvPr/>
        </p:nvSpPr>
        <p:spPr>
          <a:xfrm>
            <a:off x="5277293" y="1710437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T2</a:t>
            </a:r>
            <a:endParaRPr lang="en-GB" sz="1600" b="1" dirty="0"/>
          </a:p>
        </p:txBody>
      </p:sp>
      <p:sp>
        <p:nvSpPr>
          <p:cNvPr id="9" name="Oval 8"/>
          <p:cNvSpPr/>
          <p:nvPr/>
        </p:nvSpPr>
        <p:spPr>
          <a:xfrm>
            <a:off x="6514214" y="1710437"/>
            <a:ext cx="595424" cy="563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T3</a:t>
            </a:r>
            <a:endParaRPr lang="en-GB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48675" y="118021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575005" y="118021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1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3380171" y="4477042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7" name="Oval 16"/>
          <p:cNvSpPr/>
          <p:nvPr/>
        </p:nvSpPr>
        <p:spPr>
          <a:xfrm>
            <a:off x="3380171" y="5132201"/>
            <a:ext cx="595424" cy="563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8" name="Oval 17"/>
          <p:cNvSpPr/>
          <p:nvPr/>
        </p:nvSpPr>
        <p:spPr>
          <a:xfrm>
            <a:off x="3401436" y="5791420"/>
            <a:ext cx="595424" cy="5635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39454" y="457413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Running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39453" y="522929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Suspended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039454" y="5985614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094074" y="2729208"/>
            <a:ext cx="902786" cy="492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BH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7" idx="5"/>
            <a:endCxn id="22" idx="0"/>
          </p:cNvCxnSpPr>
          <p:nvPr/>
        </p:nvCxnSpPr>
        <p:spPr>
          <a:xfrm>
            <a:off x="2900551" y="2191437"/>
            <a:ext cx="644916" cy="537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94074" y="1868271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hunk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blackholed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328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97572" y="1180213"/>
            <a:ext cx="3296093" cy="3097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201479" y="1180215"/>
            <a:ext cx="3296093" cy="3097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5576"/>
          </a:xfrm>
        </p:spPr>
        <p:txBody>
          <a:bodyPr/>
          <a:lstStyle/>
          <a:p>
            <a:r>
              <a:rPr lang="en-US" dirty="0" err="1" smtClean="0"/>
              <a:t>Blackholes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92325" y="1710437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T1</a:t>
            </a:r>
            <a:endParaRPr lang="en-GB" sz="1600" b="1" dirty="0"/>
          </a:p>
        </p:txBody>
      </p:sp>
      <p:sp>
        <p:nvSpPr>
          <p:cNvPr id="8" name="Oval 7"/>
          <p:cNvSpPr/>
          <p:nvPr/>
        </p:nvSpPr>
        <p:spPr>
          <a:xfrm>
            <a:off x="5277293" y="1710437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T2</a:t>
            </a:r>
            <a:endParaRPr lang="en-GB" sz="1600" b="1" dirty="0"/>
          </a:p>
        </p:txBody>
      </p:sp>
      <p:sp>
        <p:nvSpPr>
          <p:cNvPr id="9" name="Oval 8"/>
          <p:cNvSpPr/>
          <p:nvPr/>
        </p:nvSpPr>
        <p:spPr>
          <a:xfrm>
            <a:off x="6514214" y="1710437"/>
            <a:ext cx="595424" cy="563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T3</a:t>
            </a:r>
            <a:endParaRPr lang="en-GB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48675" y="118021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575005" y="118021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1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3380171" y="4477042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7" name="Oval 16"/>
          <p:cNvSpPr/>
          <p:nvPr/>
        </p:nvSpPr>
        <p:spPr>
          <a:xfrm>
            <a:off x="3380171" y="5132201"/>
            <a:ext cx="595424" cy="563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8" name="Oval 17"/>
          <p:cNvSpPr/>
          <p:nvPr/>
        </p:nvSpPr>
        <p:spPr>
          <a:xfrm>
            <a:off x="3401436" y="5791420"/>
            <a:ext cx="595424" cy="5635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39454" y="457413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Running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39453" y="522929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Suspended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039454" y="5985614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094074" y="2729208"/>
            <a:ext cx="902786" cy="492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BH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7" idx="5"/>
            <a:endCxn id="22" idx="0"/>
          </p:cNvCxnSpPr>
          <p:nvPr/>
        </p:nvCxnSpPr>
        <p:spPr>
          <a:xfrm>
            <a:off x="2900551" y="2191437"/>
            <a:ext cx="644916" cy="537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22" idx="3"/>
          </p:cNvCxnSpPr>
          <p:nvPr/>
        </p:nvCxnSpPr>
        <p:spPr>
          <a:xfrm flipH="1">
            <a:off x="3996860" y="2191437"/>
            <a:ext cx="1367631" cy="78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37020" y="240604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nters </a:t>
            </a:r>
          </a:p>
          <a:p>
            <a:pPr algn="ctr"/>
            <a:r>
              <a:rPr lang="en-US" dirty="0" err="1" smtClean="0"/>
              <a:t>blackhole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63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97572" y="1180214"/>
            <a:ext cx="3296093" cy="3097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201479" y="1180215"/>
            <a:ext cx="3296093" cy="3097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5576"/>
          </a:xfrm>
        </p:spPr>
        <p:txBody>
          <a:bodyPr/>
          <a:lstStyle/>
          <a:p>
            <a:r>
              <a:rPr lang="en-US" dirty="0" err="1" smtClean="0"/>
              <a:t>Blackholes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92325" y="1710437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T1</a:t>
            </a:r>
            <a:endParaRPr lang="en-GB" sz="1600" b="1" dirty="0"/>
          </a:p>
        </p:txBody>
      </p:sp>
      <p:sp>
        <p:nvSpPr>
          <p:cNvPr id="8" name="Oval 7"/>
          <p:cNvSpPr/>
          <p:nvPr/>
        </p:nvSpPr>
        <p:spPr>
          <a:xfrm>
            <a:off x="5277293" y="1710437"/>
            <a:ext cx="595424" cy="5635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T2</a:t>
            </a:r>
            <a:endParaRPr lang="en-GB" sz="1600" b="1" dirty="0"/>
          </a:p>
        </p:txBody>
      </p:sp>
      <p:sp>
        <p:nvSpPr>
          <p:cNvPr id="9" name="Oval 8"/>
          <p:cNvSpPr/>
          <p:nvPr/>
        </p:nvSpPr>
        <p:spPr>
          <a:xfrm>
            <a:off x="6514214" y="1710437"/>
            <a:ext cx="595424" cy="563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T3</a:t>
            </a:r>
            <a:endParaRPr lang="en-GB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48675" y="118021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575005" y="118021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1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3380171" y="4477042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7" name="Oval 16"/>
          <p:cNvSpPr/>
          <p:nvPr/>
        </p:nvSpPr>
        <p:spPr>
          <a:xfrm>
            <a:off x="3380171" y="5132201"/>
            <a:ext cx="595424" cy="563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8" name="Oval 17"/>
          <p:cNvSpPr/>
          <p:nvPr/>
        </p:nvSpPr>
        <p:spPr>
          <a:xfrm>
            <a:off x="3401436" y="5791420"/>
            <a:ext cx="595424" cy="5635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39454" y="457413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Running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39453" y="522929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Suspended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039454" y="5985614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094074" y="2729208"/>
            <a:ext cx="902786" cy="492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BH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7" idx="5"/>
            <a:endCxn id="22" idx="0"/>
          </p:cNvCxnSpPr>
          <p:nvPr/>
        </p:nvCxnSpPr>
        <p:spPr>
          <a:xfrm>
            <a:off x="2900551" y="2191437"/>
            <a:ext cx="644916" cy="537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22" idx="3"/>
          </p:cNvCxnSpPr>
          <p:nvPr/>
        </p:nvCxnSpPr>
        <p:spPr>
          <a:xfrm flipH="1">
            <a:off x="3996860" y="2191437"/>
            <a:ext cx="1367631" cy="78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448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97572" y="1180214"/>
            <a:ext cx="3296093" cy="3097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201479" y="1180215"/>
            <a:ext cx="3296093" cy="3097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5576"/>
          </a:xfrm>
        </p:spPr>
        <p:txBody>
          <a:bodyPr/>
          <a:lstStyle/>
          <a:p>
            <a:r>
              <a:rPr lang="en-US" dirty="0" err="1" smtClean="0"/>
              <a:t>Blackholes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92325" y="1710437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T1</a:t>
            </a:r>
            <a:endParaRPr lang="en-GB" sz="1600" b="1" dirty="0"/>
          </a:p>
        </p:txBody>
      </p:sp>
      <p:sp>
        <p:nvSpPr>
          <p:cNvPr id="8" name="Oval 7"/>
          <p:cNvSpPr/>
          <p:nvPr/>
        </p:nvSpPr>
        <p:spPr>
          <a:xfrm>
            <a:off x="5277293" y="1710437"/>
            <a:ext cx="595424" cy="5635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T2</a:t>
            </a:r>
            <a:endParaRPr lang="en-GB" sz="1600" b="1" dirty="0"/>
          </a:p>
        </p:txBody>
      </p:sp>
      <p:sp>
        <p:nvSpPr>
          <p:cNvPr id="9" name="Oval 8"/>
          <p:cNvSpPr/>
          <p:nvPr/>
        </p:nvSpPr>
        <p:spPr>
          <a:xfrm>
            <a:off x="6514214" y="1710437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T3</a:t>
            </a:r>
            <a:endParaRPr lang="en-GB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48675" y="118021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575005" y="118021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1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3380171" y="4477042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7" name="Oval 16"/>
          <p:cNvSpPr/>
          <p:nvPr/>
        </p:nvSpPr>
        <p:spPr>
          <a:xfrm>
            <a:off x="3380171" y="5132201"/>
            <a:ext cx="595424" cy="563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8" name="Oval 17"/>
          <p:cNvSpPr/>
          <p:nvPr/>
        </p:nvSpPr>
        <p:spPr>
          <a:xfrm>
            <a:off x="3401436" y="5791420"/>
            <a:ext cx="595424" cy="5635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39454" y="457413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Running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39453" y="522929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Suspended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039454" y="5985614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094074" y="2729208"/>
            <a:ext cx="902786" cy="492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BH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7" idx="5"/>
            <a:endCxn id="22" idx="0"/>
          </p:cNvCxnSpPr>
          <p:nvPr/>
        </p:nvCxnSpPr>
        <p:spPr>
          <a:xfrm>
            <a:off x="2900551" y="2191437"/>
            <a:ext cx="644916" cy="537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22" idx="3"/>
          </p:cNvCxnSpPr>
          <p:nvPr/>
        </p:nvCxnSpPr>
        <p:spPr>
          <a:xfrm flipH="1">
            <a:off x="3996860" y="2191437"/>
            <a:ext cx="1367631" cy="78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8" idx="4"/>
            <a:endCxn id="9" idx="4"/>
          </p:cNvCxnSpPr>
          <p:nvPr/>
        </p:nvCxnSpPr>
        <p:spPr>
          <a:xfrm rot="16200000" flipH="1">
            <a:off x="6193465" y="1655502"/>
            <a:ext cx="12700" cy="1236921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41803" y="2652271"/>
            <a:ext cx="140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Yield control </a:t>
            </a:r>
          </a:p>
          <a:p>
            <a:pPr algn="ctr"/>
            <a:r>
              <a:rPr lang="en-US" dirty="0" smtClean="0"/>
              <a:t>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87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97572" y="1180214"/>
            <a:ext cx="3296093" cy="3097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201479" y="1180215"/>
            <a:ext cx="3296093" cy="3097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5576"/>
          </a:xfrm>
        </p:spPr>
        <p:txBody>
          <a:bodyPr/>
          <a:lstStyle/>
          <a:p>
            <a:r>
              <a:rPr lang="en-US" dirty="0" err="1" smtClean="0"/>
              <a:t>Blackholes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92325" y="1710437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T1</a:t>
            </a:r>
            <a:endParaRPr lang="en-GB" sz="1600" b="1" dirty="0"/>
          </a:p>
        </p:txBody>
      </p:sp>
      <p:sp>
        <p:nvSpPr>
          <p:cNvPr id="8" name="Oval 7"/>
          <p:cNvSpPr/>
          <p:nvPr/>
        </p:nvSpPr>
        <p:spPr>
          <a:xfrm>
            <a:off x="5277293" y="1710437"/>
            <a:ext cx="595424" cy="563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T2</a:t>
            </a:r>
            <a:endParaRPr lang="en-GB" sz="1600" b="1" dirty="0"/>
          </a:p>
        </p:txBody>
      </p:sp>
      <p:sp>
        <p:nvSpPr>
          <p:cNvPr id="9" name="Oval 8"/>
          <p:cNvSpPr/>
          <p:nvPr/>
        </p:nvSpPr>
        <p:spPr>
          <a:xfrm>
            <a:off x="6514214" y="1710437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T3</a:t>
            </a:r>
            <a:endParaRPr lang="en-GB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48675" y="118021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575005" y="118021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1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3380171" y="4477042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7" name="Oval 16"/>
          <p:cNvSpPr/>
          <p:nvPr/>
        </p:nvSpPr>
        <p:spPr>
          <a:xfrm>
            <a:off x="3380171" y="5132201"/>
            <a:ext cx="595424" cy="563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8" name="Oval 17"/>
          <p:cNvSpPr/>
          <p:nvPr/>
        </p:nvSpPr>
        <p:spPr>
          <a:xfrm>
            <a:off x="3401436" y="5791420"/>
            <a:ext cx="595424" cy="5635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39454" y="457413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Running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39453" y="522929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Suspended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039454" y="5985614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094074" y="2729208"/>
            <a:ext cx="902786" cy="4924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7" idx="5"/>
            <a:endCxn id="22" idx="0"/>
          </p:cNvCxnSpPr>
          <p:nvPr/>
        </p:nvCxnSpPr>
        <p:spPr>
          <a:xfrm>
            <a:off x="2900551" y="2191437"/>
            <a:ext cx="644916" cy="537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2" idx="3"/>
            <a:endCxn id="8" idx="3"/>
          </p:cNvCxnSpPr>
          <p:nvPr/>
        </p:nvCxnSpPr>
        <p:spPr>
          <a:xfrm flipV="1">
            <a:off x="3996860" y="2191437"/>
            <a:ext cx="1367631" cy="78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68632" y="2569465"/>
            <a:ext cx="16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Schedule SCont</a:t>
            </a:r>
          </a:p>
          <a:p>
            <a:pPr algn="ctr"/>
            <a:r>
              <a:rPr lang="en-US" dirty="0" smtClean="0"/>
              <a:t>action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208020" y="1868271"/>
            <a:ext cx="116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inishes </a:t>
            </a:r>
          </a:p>
          <a:p>
            <a:pPr algn="ctr"/>
            <a:r>
              <a:rPr lang="en-US" dirty="0" smtClean="0"/>
              <a:t>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4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01479" y="1459447"/>
            <a:ext cx="4795284" cy="3097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Blackholes</a:t>
            </a:r>
            <a:r>
              <a:rPr lang="en-US" dirty="0" smtClean="0"/>
              <a:t> : The Problem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37308" y="2083257"/>
            <a:ext cx="595424" cy="563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T2</a:t>
            </a:r>
            <a:endParaRPr lang="en-GB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4583627" y="3443951"/>
            <a:ext cx="902786" cy="492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BH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4"/>
            <a:endCxn id="7" idx="0"/>
          </p:cNvCxnSpPr>
          <p:nvPr/>
        </p:nvCxnSpPr>
        <p:spPr>
          <a:xfrm>
            <a:off x="5035020" y="2646783"/>
            <a:ext cx="0" cy="797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686897" y="1800389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1" name="Oval 10"/>
          <p:cNvSpPr/>
          <p:nvPr/>
        </p:nvSpPr>
        <p:spPr>
          <a:xfrm>
            <a:off x="6686897" y="2455548"/>
            <a:ext cx="595424" cy="563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2" name="Oval 11"/>
          <p:cNvSpPr/>
          <p:nvPr/>
        </p:nvSpPr>
        <p:spPr>
          <a:xfrm>
            <a:off x="6708162" y="3114767"/>
            <a:ext cx="595424" cy="5635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46180" y="189748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Running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346179" y="255264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Suspended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346180" y="3308961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133735" y="2083257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T1</a:t>
            </a:r>
            <a:endParaRPr lang="en-GB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57759" y="153346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0</a:t>
            </a:r>
            <a:endParaRPr lang="en-GB" dirty="0"/>
          </a:p>
        </p:txBody>
      </p:sp>
      <p:sp>
        <p:nvSpPr>
          <p:cNvPr id="26" name="Content Placeholder 5"/>
          <p:cNvSpPr>
            <a:spLocks noGrp="1"/>
          </p:cNvSpPr>
          <p:nvPr>
            <p:ph sz="half" idx="4294967295"/>
          </p:nvPr>
        </p:nvSpPr>
        <p:spPr>
          <a:xfrm>
            <a:off x="1410721" y="3051937"/>
            <a:ext cx="2041451" cy="946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Switch $ \T1 -&gt;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return T2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>
            <a:stCxn id="18" idx="4"/>
            <a:endCxn id="26" idx="0"/>
          </p:cNvCxnSpPr>
          <p:nvPr/>
        </p:nvCxnSpPr>
        <p:spPr>
          <a:xfrm>
            <a:off x="2431447" y="2646783"/>
            <a:ext cx="0" cy="405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1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01479" y="1459447"/>
            <a:ext cx="4795284" cy="3097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Blackholes</a:t>
            </a:r>
            <a:r>
              <a:rPr lang="en-US" dirty="0" smtClean="0"/>
              <a:t> : The Problem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37308" y="2083257"/>
            <a:ext cx="595424" cy="563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T2</a:t>
            </a:r>
            <a:endParaRPr lang="en-GB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4583627" y="3443951"/>
            <a:ext cx="902786" cy="492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BH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4"/>
            <a:endCxn id="7" idx="0"/>
          </p:cNvCxnSpPr>
          <p:nvPr/>
        </p:nvCxnSpPr>
        <p:spPr>
          <a:xfrm>
            <a:off x="5035020" y="2646783"/>
            <a:ext cx="0" cy="797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686897" y="1800389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1" name="Oval 10"/>
          <p:cNvSpPr/>
          <p:nvPr/>
        </p:nvSpPr>
        <p:spPr>
          <a:xfrm>
            <a:off x="6686897" y="2455548"/>
            <a:ext cx="595424" cy="563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2" name="Oval 11"/>
          <p:cNvSpPr/>
          <p:nvPr/>
        </p:nvSpPr>
        <p:spPr>
          <a:xfrm>
            <a:off x="6708162" y="3114767"/>
            <a:ext cx="595424" cy="5635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</a:t>
            </a:r>
            <a:endParaRPr lang="en-GB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46180" y="189748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Running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346179" y="255264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Suspended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346180" y="3308961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133735" y="2083257"/>
            <a:ext cx="595424" cy="5635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T1</a:t>
            </a:r>
            <a:endParaRPr lang="en-GB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57759" y="153346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0</a:t>
            </a:r>
            <a:endParaRPr lang="en-GB" dirty="0"/>
          </a:p>
        </p:txBody>
      </p:sp>
      <p:sp>
        <p:nvSpPr>
          <p:cNvPr id="26" name="Content Placeholder 5"/>
          <p:cNvSpPr>
            <a:spLocks noGrp="1"/>
          </p:cNvSpPr>
          <p:nvPr>
            <p:ph sz="half" idx="4294967295"/>
          </p:nvPr>
        </p:nvSpPr>
        <p:spPr>
          <a:xfrm>
            <a:off x="1410721" y="3051937"/>
            <a:ext cx="2041451" cy="946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Switch $ \T1 -&gt;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return T2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>
            <a:stCxn id="18" idx="4"/>
            <a:endCxn id="26" idx="0"/>
          </p:cNvCxnSpPr>
          <p:nvPr/>
        </p:nvCxnSpPr>
        <p:spPr>
          <a:xfrm>
            <a:off x="2431447" y="2646783"/>
            <a:ext cx="0" cy="405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1"/>
          </p:cNvCxnSpPr>
          <p:nvPr/>
        </p:nvCxnSpPr>
        <p:spPr>
          <a:xfrm>
            <a:off x="2009553" y="3454584"/>
            <a:ext cx="2574074" cy="235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ular Callout 32"/>
          <p:cNvSpPr/>
          <p:nvPr/>
        </p:nvSpPr>
        <p:spPr>
          <a:xfrm>
            <a:off x="3196990" y="2360958"/>
            <a:ext cx="1285136" cy="571649"/>
          </a:xfrm>
          <a:prstGeom prst="wedgeRoundRectCallout">
            <a:avLst>
              <a:gd name="adj1" fmla="val 9493"/>
              <a:gd name="adj2" fmla="val 1687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nters </a:t>
            </a:r>
            <a:r>
              <a:rPr lang="en-US" dirty="0" err="1" smtClean="0"/>
              <a:t>blackhole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40241" y="4774019"/>
            <a:ext cx="8442251" cy="18075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order to make progress, we need to resume to T2</a:t>
            </a:r>
          </a:p>
          <a:p>
            <a:r>
              <a:rPr lang="en-US" sz="2400" dirty="0" smtClean="0"/>
              <a:t>But, in order to resume to T2, we need to resume T2 </a:t>
            </a:r>
            <a:r>
              <a:rPr lang="en-US" sz="2400" dirty="0" smtClean="0">
                <a:solidFill>
                  <a:srgbClr val="FF0000"/>
                </a:solidFill>
              </a:rPr>
              <a:t>(Deadlocked!)</a:t>
            </a:r>
          </a:p>
          <a:p>
            <a:pPr lvl="1"/>
            <a:r>
              <a:rPr lang="en-US" sz="2000" dirty="0" smtClean="0"/>
              <a:t>Can be resolved through runtime system tricks (Work in Progress!)</a:t>
            </a:r>
          </a:p>
        </p:txBody>
      </p:sp>
    </p:spTree>
    <p:extLst>
      <p:ext uri="{BB962C8B-B14F-4D97-AF65-F5344CB8AC3E}">
        <p14:creationId xmlns:p14="http://schemas.microsoft.com/office/powerpoint/2010/main" val="4184261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767353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991"/>
            <a:ext cx="8229600" cy="56794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Status</a:t>
            </a:r>
          </a:p>
          <a:p>
            <a:pPr lvl="1"/>
            <a:r>
              <a:rPr lang="en-US" sz="2000" dirty="0" smtClean="0"/>
              <a:t>Mostly implemented (</a:t>
            </a:r>
            <a:r>
              <a:rPr lang="en-US" sz="2000" dirty="0" err="1" smtClean="0"/>
              <a:t>SConts</a:t>
            </a:r>
            <a:r>
              <a:rPr lang="en-US" sz="2000" dirty="0" smtClean="0"/>
              <a:t>, PTM, Simple schedulers, </a:t>
            </a:r>
            <a:r>
              <a:rPr lang="en-US" sz="2000" dirty="0" err="1" smtClean="0"/>
              <a:t>MVars</a:t>
            </a:r>
            <a:r>
              <a:rPr lang="en-US" sz="2000" dirty="0" smtClean="0"/>
              <a:t>, Safe FFI, bound threads, asynchronous exceptions, </a:t>
            </a:r>
            <a:r>
              <a:rPr lang="en-US" sz="2000" dirty="0" err="1" smtClean="0"/>
              <a:t>finalizers</a:t>
            </a:r>
            <a:r>
              <a:rPr lang="en-US" sz="2000" dirty="0" smtClean="0"/>
              <a:t>, etc.)</a:t>
            </a:r>
          </a:p>
          <a:p>
            <a:pPr lvl="1"/>
            <a:r>
              <a:rPr lang="en-US" sz="2000" dirty="0" smtClean="0"/>
              <a:t>2X to 3X slower on micro benchmarks (programs only doing synchronization work)</a:t>
            </a:r>
            <a:endParaRPr lang="en-US" sz="2400" dirty="0"/>
          </a:p>
          <a:p>
            <a:r>
              <a:rPr lang="en-US" sz="2400" dirty="0" smtClean="0"/>
              <a:t>To-do</a:t>
            </a:r>
          </a:p>
          <a:p>
            <a:pPr lvl="1"/>
            <a:r>
              <a:rPr lang="en-US" sz="2000" dirty="0" smtClean="0"/>
              <a:t>Re-implement </a:t>
            </a:r>
            <a:r>
              <a:rPr lang="en-US" sz="2000" dirty="0" err="1" smtClean="0"/>
              <a:t>Control.Concurrent</a:t>
            </a:r>
            <a:r>
              <a:rPr lang="en-US" sz="2000" dirty="0" smtClean="0"/>
              <a:t> with LWC</a:t>
            </a:r>
          </a:p>
          <a:p>
            <a:pPr lvl="1"/>
            <a:r>
              <a:rPr lang="en-US" sz="2000" dirty="0" smtClean="0"/>
              <a:t>Formal operational semantics</a:t>
            </a:r>
          </a:p>
          <a:p>
            <a:pPr lvl="1"/>
            <a:r>
              <a:rPr lang="en-US" sz="2000" dirty="0" smtClean="0"/>
              <a:t>Building real-world programs</a:t>
            </a:r>
            <a:endParaRPr lang="en-US" sz="2000" dirty="0"/>
          </a:p>
          <a:p>
            <a:r>
              <a:rPr lang="en-US" sz="2400" dirty="0" smtClean="0"/>
              <a:t>Open questions</a:t>
            </a:r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ierarchical schedulers, Thread priority, load balancing, Fairness, etc.</a:t>
            </a:r>
          </a:p>
          <a:p>
            <a:pPr lvl="1"/>
            <a:r>
              <a:rPr lang="en-US" sz="2000" dirty="0" smtClean="0"/>
              <a:t>STM on top of PTM</a:t>
            </a:r>
          </a:p>
          <a:p>
            <a:pPr lvl="1"/>
            <a:r>
              <a:rPr lang="en-US" sz="2000" dirty="0" smtClean="0"/>
              <a:t>PTM on top of </a:t>
            </a:r>
            <a:r>
              <a:rPr lang="en-US" sz="2000" dirty="0" err="1" smtClean="0"/>
              <a:t>SpecTM</a:t>
            </a:r>
            <a:endParaRPr lang="en-US" sz="2000" dirty="0" smtClean="0"/>
          </a:p>
          <a:p>
            <a:pPr lvl="1"/>
            <a:r>
              <a:rPr lang="en-US" sz="2000" dirty="0" smtClean="0"/>
              <a:t>Integration with par/</a:t>
            </a:r>
            <a:r>
              <a:rPr lang="en-US" sz="2000" dirty="0" err="1" smtClean="0"/>
              <a:t>seq</a:t>
            </a:r>
            <a:r>
              <a:rPr lang="en-US" sz="2000" dirty="0" smtClean="0"/>
              <a:t>, evaluation strategies, etc.</a:t>
            </a:r>
          </a:p>
          <a:p>
            <a:pPr lvl="1"/>
            <a:r>
              <a:rPr lang="en-US" sz="2000" dirty="0" smtClean="0"/>
              <a:t>and more…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5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9473"/>
          </a:xfrm>
        </p:spPr>
        <p:txBody>
          <a:bodyPr/>
          <a:lstStyle/>
          <a:p>
            <a:r>
              <a:rPr lang="en-US" dirty="0" smtClean="0"/>
              <a:t>Concurrency landscape in GHC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752882" y="5691962"/>
            <a:ext cx="1175845" cy="5209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Capability 0</a:t>
            </a:r>
            <a:endParaRPr lang="en-GB" sz="1600" dirty="0"/>
          </a:p>
        </p:txBody>
      </p:sp>
      <p:sp>
        <p:nvSpPr>
          <p:cNvPr id="58" name="Rectangle 57"/>
          <p:cNvSpPr/>
          <p:nvPr/>
        </p:nvSpPr>
        <p:spPr>
          <a:xfrm>
            <a:off x="5159326" y="5684873"/>
            <a:ext cx="1175845" cy="5209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Capability N</a:t>
            </a:r>
            <a:endParaRPr lang="en-GB" sz="16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114797" y="5901064"/>
            <a:ext cx="839972" cy="5319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739256" y="1410549"/>
            <a:ext cx="3595915" cy="1239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Haskell Code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752883" y="3443027"/>
            <a:ext cx="1175845" cy="12118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LWT Scheduler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752883" y="5124976"/>
            <a:ext cx="3582288" cy="41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Thread pool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417298" y="3288579"/>
            <a:ext cx="723504" cy="5940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MVar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676546" y="3288579"/>
            <a:ext cx="649076" cy="5835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424607" y="2963356"/>
            <a:ext cx="387025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00981" y="3068109"/>
            <a:ext cx="144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RTS (C Code)</a:t>
            </a:r>
            <a:endParaRPr lang="en-GB" dirty="0"/>
          </a:p>
        </p:txBody>
      </p:sp>
      <p:sp>
        <p:nvSpPr>
          <p:cNvPr id="67" name="Rectangle 66"/>
          <p:cNvSpPr/>
          <p:nvPr/>
        </p:nvSpPr>
        <p:spPr>
          <a:xfrm>
            <a:off x="5417298" y="4018730"/>
            <a:ext cx="723504" cy="52052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</a:t>
            </a:r>
          </a:p>
          <a:p>
            <a:pPr algn="ctr"/>
            <a:r>
              <a:rPr lang="en-US" dirty="0" smtClean="0"/>
              <a:t>Holes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676546" y="4018730"/>
            <a:ext cx="649076" cy="5205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FFI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544027" y="3145956"/>
            <a:ext cx="1791144" cy="17732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nd more…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0" name="Left-Right Arrow 69"/>
          <p:cNvSpPr/>
          <p:nvPr/>
        </p:nvSpPr>
        <p:spPr>
          <a:xfrm>
            <a:off x="3928728" y="3921368"/>
            <a:ext cx="606055" cy="22886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296334" y="3068108"/>
            <a:ext cx="1648178" cy="1348669"/>
          </a:xfrm>
          <a:prstGeom prst="wedgeRoundRectCallout">
            <a:avLst>
              <a:gd name="adj1" fmla="val 96594"/>
              <a:gd name="adj2" fmla="val 2997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preemptive, round-robin scheduler + work-sharing</a:t>
            </a:r>
          </a:p>
        </p:txBody>
      </p:sp>
    </p:spTree>
    <p:extLst>
      <p:ext uri="{BB962C8B-B14F-4D97-AF65-F5344CB8AC3E}">
        <p14:creationId xmlns:p14="http://schemas.microsoft.com/office/powerpoint/2010/main" val="24292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7695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11" name="Notched Right Arrow 10"/>
          <p:cNvSpPr/>
          <p:nvPr/>
        </p:nvSpPr>
        <p:spPr>
          <a:xfrm>
            <a:off x="4195811" y="3153045"/>
            <a:ext cx="1132115" cy="927489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395685" y="1417638"/>
            <a:ext cx="3595915" cy="12479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Haskell Code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74113" y="1993852"/>
            <a:ext cx="866327" cy="3997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MVar+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70070" y="4188167"/>
            <a:ext cx="344714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39226" y="2970445"/>
            <a:ext cx="344714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20043" y="1985632"/>
            <a:ext cx="866327" cy="4080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STM+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14691" y="5132065"/>
            <a:ext cx="3157902" cy="41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Thread pool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40619" y="3286134"/>
            <a:ext cx="3046182" cy="58970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Concurrency Substrate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83667" y="4338827"/>
            <a:ext cx="93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RTS (C Code)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685369" y="1923213"/>
            <a:ext cx="1175845" cy="5328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LWT Scheduler+</a:t>
            </a:r>
            <a:endParaRPr lang="en-US" sz="1600" dirty="0"/>
          </a:p>
        </p:txBody>
      </p:sp>
      <p:sp>
        <p:nvSpPr>
          <p:cNvPr id="38" name="Left-Right Arrow 37"/>
          <p:cNvSpPr/>
          <p:nvPr/>
        </p:nvSpPr>
        <p:spPr>
          <a:xfrm rot="5400000">
            <a:off x="5953681" y="2756663"/>
            <a:ext cx="830075" cy="22886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Left-Right Arrow 38"/>
          <p:cNvSpPr/>
          <p:nvPr/>
        </p:nvSpPr>
        <p:spPr>
          <a:xfrm rot="5400000">
            <a:off x="6842821" y="2737293"/>
            <a:ext cx="868818" cy="228868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Left-Right Arrow 39"/>
          <p:cNvSpPr/>
          <p:nvPr/>
        </p:nvSpPr>
        <p:spPr>
          <a:xfrm rot="5400000">
            <a:off x="7693591" y="2737293"/>
            <a:ext cx="868818" cy="228868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7882981" y="4405789"/>
            <a:ext cx="723504" cy="52052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</a:t>
            </a:r>
          </a:p>
          <a:p>
            <a:pPr algn="ctr"/>
            <a:r>
              <a:rPr lang="en-US" dirty="0" smtClean="0"/>
              <a:t>Holes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61485" y="4401063"/>
            <a:ext cx="649076" cy="5205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FFI</a:t>
            </a:r>
            <a:endParaRPr lang="en-US" dirty="0"/>
          </a:p>
        </p:txBody>
      </p:sp>
      <p:sp>
        <p:nvSpPr>
          <p:cNvPr id="45" name="Left-Right Arrow 44"/>
          <p:cNvSpPr/>
          <p:nvPr/>
        </p:nvSpPr>
        <p:spPr>
          <a:xfrm rot="5400000">
            <a:off x="5817539" y="4016632"/>
            <a:ext cx="529952" cy="24836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Left-Right Arrow 45"/>
          <p:cNvSpPr/>
          <p:nvPr/>
        </p:nvSpPr>
        <p:spPr>
          <a:xfrm rot="5400000">
            <a:off x="7947463" y="4034330"/>
            <a:ext cx="514055" cy="22886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5614691" y="5663608"/>
            <a:ext cx="1175845" cy="5209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Capability 0</a:t>
            </a:r>
            <a:endParaRPr lang="en-GB" sz="1600" dirty="0"/>
          </a:p>
        </p:txBody>
      </p:sp>
      <p:sp>
        <p:nvSpPr>
          <p:cNvPr id="50" name="Rectangle 49"/>
          <p:cNvSpPr/>
          <p:nvPr/>
        </p:nvSpPr>
        <p:spPr>
          <a:xfrm>
            <a:off x="7596748" y="5652974"/>
            <a:ext cx="1175845" cy="5209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Capability N</a:t>
            </a:r>
            <a:endParaRPr lang="en-GB" sz="160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6916940" y="5908153"/>
            <a:ext cx="490336" cy="5319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98396" y="5699051"/>
            <a:ext cx="1175845" cy="5209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Capability 0</a:t>
            </a:r>
            <a:endParaRPr lang="en-GB" sz="1600" dirty="0"/>
          </a:p>
        </p:txBody>
      </p:sp>
      <p:sp>
        <p:nvSpPr>
          <p:cNvPr id="58" name="Rectangle 57"/>
          <p:cNvSpPr/>
          <p:nvPr/>
        </p:nvSpPr>
        <p:spPr>
          <a:xfrm>
            <a:off x="2904840" y="5691962"/>
            <a:ext cx="1175845" cy="5209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Capability N</a:t>
            </a:r>
            <a:endParaRPr lang="en-GB" sz="16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860311" y="5908153"/>
            <a:ext cx="839972" cy="5319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84770" y="1417638"/>
            <a:ext cx="3595915" cy="1239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Haskell Code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98397" y="3450116"/>
            <a:ext cx="1175845" cy="12118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LWT Scheduler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98397" y="5132065"/>
            <a:ext cx="3582288" cy="41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Thread pool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162812" y="3295668"/>
            <a:ext cx="723504" cy="5940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MVar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422060" y="3295668"/>
            <a:ext cx="649076" cy="5835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70121" y="2970445"/>
            <a:ext cx="387025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6495" y="3075198"/>
            <a:ext cx="144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RTS (C Code)</a:t>
            </a:r>
            <a:endParaRPr lang="en-GB" dirty="0"/>
          </a:p>
        </p:txBody>
      </p:sp>
      <p:sp>
        <p:nvSpPr>
          <p:cNvPr id="67" name="Rectangle 66"/>
          <p:cNvSpPr/>
          <p:nvPr/>
        </p:nvSpPr>
        <p:spPr>
          <a:xfrm>
            <a:off x="3162812" y="4025819"/>
            <a:ext cx="723504" cy="52052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</a:t>
            </a:r>
          </a:p>
          <a:p>
            <a:pPr algn="ctr"/>
            <a:r>
              <a:rPr lang="en-US" dirty="0" smtClean="0"/>
              <a:t>Holes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422060" y="4025819"/>
            <a:ext cx="649076" cy="5205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FFI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289541" y="3153045"/>
            <a:ext cx="1791144" cy="17732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nd more…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0" name="Left-Right Arrow 69"/>
          <p:cNvSpPr/>
          <p:nvPr/>
        </p:nvSpPr>
        <p:spPr>
          <a:xfrm>
            <a:off x="1674242" y="3928457"/>
            <a:ext cx="606055" cy="22886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2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498396" y="5699051"/>
            <a:ext cx="1175845" cy="5209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Capability 0</a:t>
            </a:r>
            <a:endParaRPr lang="en-GB" sz="1600" dirty="0"/>
          </a:p>
        </p:txBody>
      </p:sp>
      <p:sp>
        <p:nvSpPr>
          <p:cNvPr id="80" name="Rectangle 79"/>
          <p:cNvSpPr/>
          <p:nvPr/>
        </p:nvSpPr>
        <p:spPr>
          <a:xfrm>
            <a:off x="2904840" y="5691962"/>
            <a:ext cx="1175845" cy="5209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Capability N</a:t>
            </a:r>
            <a:endParaRPr lang="en-GB" sz="1600" dirty="0"/>
          </a:p>
        </p:txBody>
      </p:sp>
      <p:sp>
        <p:nvSpPr>
          <p:cNvPr id="81" name="Rectangle 80"/>
          <p:cNvSpPr/>
          <p:nvPr/>
        </p:nvSpPr>
        <p:spPr>
          <a:xfrm>
            <a:off x="5614691" y="5663608"/>
            <a:ext cx="1175845" cy="5209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Capability 0</a:t>
            </a:r>
            <a:endParaRPr lang="en-GB" sz="1600" dirty="0"/>
          </a:p>
        </p:txBody>
      </p:sp>
      <p:sp>
        <p:nvSpPr>
          <p:cNvPr id="82" name="Rectangle 81"/>
          <p:cNvSpPr/>
          <p:nvPr/>
        </p:nvSpPr>
        <p:spPr>
          <a:xfrm>
            <a:off x="7596748" y="5652974"/>
            <a:ext cx="1175845" cy="5209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Capability N</a:t>
            </a:r>
            <a:endParaRPr lang="en-GB" sz="160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860311" y="5908153"/>
            <a:ext cx="839972" cy="5319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16940" y="5908153"/>
            <a:ext cx="490336" cy="5319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4770" y="1417638"/>
            <a:ext cx="3595915" cy="1239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Haskell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8397" y="3450116"/>
            <a:ext cx="1175845" cy="12118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LWT Scheduler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8397" y="5132065"/>
            <a:ext cx="3582288" cy="41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Thread pool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62812" y="3295668"/>
            <a:ext cx="723504" cy="5940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MVar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22060" y="3295668"/>
            <a:ext cx="649076" cy="5835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0121" y="2970445"/>
            <a:ext cx="387025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6495" y="3075198"/>
            <a:ext cx="144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RTS (C Code)</a:t>
            </a:r>
            <a:endParaRPr lang="en-GB" dirty="0"/>
          </a:p>
        </p:txBody>
      </p:sp>
      <p:sp>
        <p:nvSpPr>
          <p:cNvPr id="11" name="Notched Right Arrow 10"/>
          <p:cNvSpPr/>
          <p:nvPr/>
        </p:nvSpPr>
        <p:spPr>
          <a:xfrm>
            <a:off x="4195811" y="3153045"/>
            <a:ext cx="1132115" cy="927489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395685" y="1417638"/>
            <a:ext cx="3595915" cy="12479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Haskell Code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74113" y="1993852"/>
            <a:ext cx="866327" cy="3997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MVar+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70070" y="4188167"/>
            <a:ext cx="344714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39226" y="2970445"/>
            <a:ext cx="344714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20043" y="1985632"/>
            <a:ext cx="866327" cy="4080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STM+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14691" y="5132065"/>
            <a:ext cx="3157902" cy="41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Thread pool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40619" y="3286134"/>
            <a:ext cx="3046182" cy="58970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Concurrency Substrate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62812" y="4025819"/>
            <a:ext cx="723504" cy="52052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</a:t>
            </a:r>
          </a:p>
          <a:p>
            <a:pPr algn="ctr"/>
            <a:r>
              <a:rPr lang="en-US" dirty="0" smtClean="0"/>
              <a:t>Holes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2060" y="4025819"/>
            <a:ext cx="649076" cy="5205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FFI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82981" y="4405789"/>
            <a:ext cx="723504" cy="52052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</a:t>
            </a:r>
          </a:p>
          <a:p>
            <a:pPr algn="ctr"/>
            <a:r>
              <a:rPr lang="en-US" dirty="0" smtClean="0"/>
              <a:t>Holes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61485" y="4401063"/>
            <a:ext cx="649076" cy="5205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FFI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9541" y="3153045"/>
            <a:ext cx="1791144" cy="17732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nd more…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1674242" y="3928457"/>
            <a:ext cx="606055" cy="22886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Left-Right Arrow 38"/>
          <p:cNvSpPr/>
          <p:nvPr/>
        </p:nvSpPr>
        <p:spPr>
          <a:xfrm rot="5400000">
            <a:off x="6842821" y="2737293"/>
            <a:ext cx="868818" cy="228868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Left-Right Arrow 39"/>
          <p:cNvSpPr/>
          <p:nvPr/>
        </p:nvSpPr>
        <p:spPr>
          <a:xfrm rot="5400000">
            <a:off x="7693591" y="2737293"/>
            <a:ext cx="868818" cy="228868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Left-Right Arrow 40"/>
          <p:cNvSpPr/>
          <p:nvPr/>
        </p:nvSpPr>
        <p:spPr>
          <a:xfrm rot="5400000">
            <a:off x="5817539" y="4016632"/>
            <a:ext cx="529952" cy="24836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Left-Right Arrow 41"/>
          <p:cNvSpPr/>
          <p:nvPr/>
        </p:nvSpPr>
        <p:spPr>
          <a:xfrm rot="5400000">
            <a:off x="7947463" y="4034330"/>
            <a:ext cx="514055" cy="22886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Cloud 26"/>
          <p:cNvSpPr/>
          <p:nvPr/>
        </p:nvSpPr>
        <p:spPr>
          <a:xfrm>
            <a:off x="6483151" y="274637"/>
            <a:ext cx="2434061" cy="80705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should this be? </a:t>
            </a:r>
            <a:endParaRPr lang="en-GB" dirty="0"/>
          </a:p>
        </p:txBody>
      </p:sp>
      <p:sp>
        <p:nvSpPr>
          <p:cNvPr id="43" name="Cloud 42"/>
          <p:cNvSpPr/>
          <p:nvPr/>
        </p:nvSpPr>
        <p:spPr>
          <a:xfrm>
            <a:off x="5845026" y="5132065"/>
            <a:ext cx="2397408" cy="86202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unify these?</a:t>
            </a:r>
            <a:endParaRPr lang="en-GB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825914" y="967563"/>
            <a:ext cx="493010" cy="248255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3" idx="0"/>
          </p:cNvCxnSpPr>
          <p:nvPr/>
        </p:nvCxnSpPr>
        <p:spPr>
          <a:xfrm flipH="1" flipV="1">
            <a:off x="6086023" y="4401063"/>
            <a:ext cx="957707" cy="78028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2" idx="0"/>
          </p:cNvCxnSpPr>
          <p:nvPr/>
        </p:nvCxnSpPr>
        <p:spPr>
          <a:xfrm flipV="1">
            <a:off x="7043730" y="4405789"/>
            <a:ext cx="1201003" cy="77556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3"/>
            <a:endCxn id="51" idx="7"/>
          </p:cNvCxnSpPr>
          <p:nvPr/>
        </p:nvCxnSpPr>
        <p:spPr>
          <a:xfrm flipH="1" flipV="1">
            <a:off x="6368718" y="3286134"/>
            <a:ext cx="675012" cy="189521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3"/>
            <a:endCxn id="39" idx="7"/>
          </p:cNvCxnSpPr>
          <p:nvPr/>
        </p:nvCxnSpPr>
        <p:spPr>
          <a:xfrm flipV="1">
            <a:off x="7043730" y="3286136"/>
            <a:ext cx="233500" cy="18952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3" idx="3"/>
            <a:endCxn id="40" idx="7"/>
          </p:cNvCxnSpPr>
          <p:nvPr/>
        </p:nvCxnSpPr>
        <p:spPr>
          <a:xfrm flipV="1">
            <a:off x="7043730" y="3286136"/>
            <a:ext cx="1084270" cy="18952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Cloud 74"/>
          <p:cNvSpPr/>
          <p:nvPr/>
        </p:nvSpPr>
        <p:spPr>
          <a:xfrm>
            <a:off x="145670" y="119355"/>
            <a:ext cx="2759170" cy="109767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do these live in the new design?</a:t>
            </a:r>
            <a:endParaRPr lang="en-GB" dirty="0"/>
          </a:p>
        </p:txBody>
      </p:sp>
      <p:cxnSp>
        <p:nvCxnSpPr>
          <p:cNvPr id="77" name="Straight Arrow Connector 76"/>
          <p:cNvCxnSpPr>
            <a:stCxn id="75" idx="1"/>
            <a:endCxn id="36" idx="0"/>
          </p:cNvCxnSpPr>
          <p:nvPr/>
        </p:nvCxnSpPr>
        <p:spPr>
          <a:xfrm>
            <a:off x="1525255" y="1215864"/>
            <a:ext cx="1659858" cy="193718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685369" y="1923213"/>
            <a:ext cx="1175845" cy="5328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LWT Scheduler+</a:t>
            </a:r>
            <a:endParaRPr lang="en-US" sz="1600" dirty="0"/>
          </a:p>
        </p:txBody>
      </p:sp>
      <p:sp>
        <p:nvSpPr>
          <p:cNvPr id="51" name="Left-Right Arrow 50"/>
          <p:cNvSpPr/>
          <p:nvPr/>
        </p:nvSpPr>
        <p:spPr>
          <a:xfrm rot="5400000">
            <a:off x="5953681" y="2756663"/>
            <a:ext cx="830075" cy="22886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4783667" y="4338827"/>
            <a:ext cx="93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RTS (C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2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7047"/>
            <a:ext cx="8229600" cy="788618"/>
          </a:xfrm>
        </p:spPr>
        <p:txBody>
          <a:bodyPr/>
          <a:lstStyle/>
          <a:p>
            <a:r>
              <a:rPr lang="en-US" dirty="0" smtClean="0"/>
              <a:t>Concurrency Substrate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2652" y="1114778"/>
            <a:ext cx="3936015" cy="52415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One-shot continuations (SCont) and primitive transactional memory (PTM)</a:t>
            </a:r>
          </a:p>
          <a:p>
            <a:r>
              <a:rPr lang="en-US" sz="2400" dirty="0" smtClean="0"/>
              <a:t>PTM is a bare-bones TM</a:t>
            </a:r>
          </a:p>
          <a:p>
            <a:pPr lvl="1"/>
            <a:r>
              <a:rPr lang="en-US" sz="2000" dirty="0" smtClean="0"/>
              <a:t>Better </a:t>
            </a:r>
            <a:r>
              <a:rPr lang="en-US" sz="2000" dirty="0" err="1" smtClean="0"/>
              <a:t>composability</a:t>
            </a:r>
            <a:r>
              <a:rPr lang="en-US" sz="2000" dirty="0" smtClean="0"/>
              <a:t> than CAS</a:t>
            </a:r>
            <a:endParaRPr lang="en-US" sz="22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51251" y="1236658"/>
            <a:ext cx="4603898" cy="406163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0" tIns="7200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---------------- PTM ----------------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 PTM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 PVar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instance Monad PTM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atomically :: PTM a -&gt; IO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newPVar    :: a -&gt; PTM (PVar 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readPVar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:: PVar a -&gt; PTM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writePVar  :: PVar a -&gt; a -&gt; PTM ()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---------------- SCont --------------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SCont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tack Continuations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newSCont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 IO () -&gt; IO SCont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switch   :: (SCont -&gt; PTM SCont) -&gt; IO 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getCurrentSCont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PTM SCont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switchTo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SCont -&gt; PTM ()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4311"/>
          </a:xfrm>
        </p:spPr>
        <p:txBody>
          <a:bodyPr/>
          <a:lstStyle/>
          <a:p>
            <a:r>
              <a:rPr lang="en-US" dirty="0" smtClean="0"/>
              <a:t>Switch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31088" y="3019648"/>
            <a:ext cx="6368903" cy="42530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(SCont -&gt; PTM SCont) -&gt; IO ()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392325" y="1690577"/>
            <a:ext cx="1254641" cy="1041992"/>
          </a:xfrm>
          <a:prstGeom prst="wedgeRoundRectCallout">
            <a:avLst>
              <a:gd name="adj1" fmla="val 52895"/>
              <a:gd name="adj2" fmla="val 8494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SCont</a:t>
            </a:r>
            <a:endParaRPr lang="en-GB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564911" y="4288465"/>
            <a:ext cx="1254641" cy="1041992"/>
          </a:xfrm>
          <a:prstGeom prst="wedgeRoundRectCallout">
            <a:avLst>
              <a:gd name="adj1" fmla="val 48658"/>
              <a:gd name="adj2" fmla="val -14362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SCont to switch to</a:t>
            </a:r>
            <a:endParaRPr lang="en-GB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298559" y="1421219"/>
            <a:ext cx="1254641" cy="1041992"/>
          </a:xfrm>
          <a:prstGeom prst="wedgeRoundRectCallout">
            <a:avLst>
              <a:gd name="adj1" fmla="val -75071"/>
              <a:gd name="adj2" fmla="val 10739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PTM!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9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1879"/>
            <a:ext cx="8229600" cy="2169040"/>
          </a:xfrm>
        </p:spPr>
        <p:txBody>
          <a:bodyPr/>
          <a:lstStyle/>
          <a:p>
            <a:r>
              <a:rPr lang="en-US" dirty="0" smtClean="0"/>
              <a:t>Primitive </a:t>
            </a:r>
            <a:r>
              <a:rPr lang="en-US" dirty="0" smtClean="0"/>
              <a:t>scheduler actions</a:t>
            </a:r>
          </a:p>
          <a:p>
            <a:pPr lvl="1"/>
            <a:r>
              <a:rPr lang="en-US" dirty="0" smtClean="0"/>
              <a:t>SCont {</a:t>
            </a:r>
            <a:r>
              <a:rPr lang="en-US" b="1" dirty="0" err="1" smtClean="0">
                <a:solidFill>
                  <a:srgbClr val="FF0000"/>
                </a:solidFill>
              </a:rPr>
              <a:t>scheduleSContAction</a:t>
            </a:r>
            <a:r>
              <a:rPr lang="en-US" dirty="0" smtClean="0"/>
              <a:t> :: SCont -&gt; PTM (),   	           </a:t>
            </a:r>
            <a:r>
              <a:rPr lang="en-US" sz="2800" b="1" dirty="0" err="1" smtClean="0">
                <a:solidFill>
                  <a:srgbClr val="FF0000"/>
                </a:solidFill>
              </a:rPr>
              <a:t>yieldControlAction</a:t>
            </a:r>
            <a:r>
              <a:rPr lang="en-US" sz="2800" dirty="0" smtClean="0"/>
              <a:t>     :: PTM ()}</a:t>
            </a:r>
          </a:p>
          <a:p>
            <a:pPr lvl="1"/>
            <a:r>
              <a:rPr lang="en-US" dirty="0" smtClean="0"/>
              <a:t>Expected from every user-level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78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Abstract Scheduler Interface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2362419" y="1350336"/>
            <a:ext cx="3595915" cy="956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Haskell Code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40847" y="1721933"/>
            <a:ext cx="866327" cy="3997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MVar+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366234" y="3706969"/>
            <a:ext cx="344714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06872" y="2556399"/>
            <a:ext cx="344714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86777" y="1713713"/>
            <a:ext cx="866327" cy="4080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STM+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652103" y="2830241"/>
            <a:ext cx="3046182" cy="58970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Concurrency Substrate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49715" y="3963997"/>
            <a:ext cx="723504" cy="52052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</a:t>
            </a:r>
          </a:p>
          <a:p>
            <a:pPr algn="ctr"/>
            <a:r>
              <a:rPr lang="en-US" dirty="0" smtClean="0"/>
              <a:t>Holes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728219" y="3959271"/>
            <a:ext cx="649076" cy="5205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FFI</a:t>
            </a:r>
            <a:endParaRPr lang="en-US" dirty="0"/>
          </a:p>
        </p:txBody>
      </p:sp>
      <p:sp>
        <p:nvSpPr>
          <p:cNvPr id="36" name="Left-Right Arrow 35"/>
          <p:cNvSpPr/>
          <p:nvPr/>
        </p:nvSpPr>
        <p:spPr>
          <a:xfrm rot="5400000">
            <a:off x="3905836" y="2369093"/>
            <a:ext cx="676256" cy="228868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Left-Right Arrow 36"/>
          <p:cNvSpPr/>
          <p:nvPr/>
        </p:nvSpPr>
        <p:spPr>
          <a:xfrm rot="5400000">
            <a:off x="4756606" y="2369093"/>
            <a:ext cx="676256" cy="228868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Left-Right Arrow 37"/>
          <p:cNvSpPr/>
          <p:nvPr/>
        </p:nvSpPr>
        <p:spPr>
          <a:xfrm rot="5400000">
            <a:off x="2784273" y="3574838"/>
            <a:ext cx="529952" cy="24836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Left-Right Arrow 38"/>
          <p:cNvSpPr/>
          <p:nvPr/>
        </p:nvSpPr>
        <p:spPr>
          <a:xfrm rot="5400000">
            <a:off x="4914197" y="3592536"/>
            <a:ext cx="514055" cy="22886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Cloud 39"/>
          <p:cNvSpPr/>
          <p:nvPr/>
        </p:nvSpPr>
        <p:spPr>
          <a:xfrm>
            <a:off x="6448094" y="2198081"/>
            <a:ext cx="2397408" cy="86202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unify these?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40" idx="2"/>
            <a:endCxn id="38" idx="1"/>
          </p:cNvCxnSpPr>
          <p:nvPr/>
        </p:nvCxnSpPr>
        <p:spPr>
          <a:xfrm flipH="1">
            <a:off x="3111340" y="2629095"/>
            <a:ext cx="3344190" cy="106992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2"/>
            <a:endCxn id="39" idx="1"/>
          </p:cNvCxnSpPr>
          <p:nvPr/>
        </p:nvCxnSpPr>
        <p:spPr>
          <a:xfrm flipH="1">
            <a:off x="5228441" y="2629095"/>
            <a:ext cx="1227089" cy="107787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2"/>
            <a:endCxn id="47" idx="1"/>
          </p:cNvCxnSpPr>
          <p:nvPr/>
        </p:nvCxnSpPr>
        <p:spPr>
          <a:xfrm flipH="1" flipV="1">
            <a:off x="3392669" y="2507191"/>
            <a:ext cx="3062861" cy="12190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36" idx="1"/>
          </p:cNvCxnSpPr>
          <p:nvPr/>
        </p:nvCxnSpPr>
        <p:spPr>
          <a:xfrm flipH="1" flipV="1">
            <a:off x="4301181" y="2483527"/>
            <a:ext cx="2154349" cy="1455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37" idx="5"/>
          </p:cNvCxnSpPr>
          <p:nvPr/>
        </p:nvCxnSpPr>
        <p:spPr>
          <a:xfrm flipH="1" flipV="1">
            <a:off x="5037517" y="2483527"/>
            <a:ext cx="1418013" cy="1455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52103" y="1651294"/>
            <a:ext cx="1175845" cy="5328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LWT Scheduler+</a:t>
            </a:r>
            <a:endParaRPr lang="en-US" sz="1600" dirty="0"/>
          </a:p>
        </p:txBody>
      </p:sp>
      <p:sp>
        <p:nvSpPr>
          <p:cNvPr id="47" name="Left-Right Arrow 46"/>
          <p:cNvSpPr/>
          <p:nvPr/>
        </p:nvSpPr>
        <p:spPr>
          <a:xfrm rot="5400000">
            <a:off x="3012402" y="2392757"/>
            <a:ext cx="646100" cy="22886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6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618"/>
          </a:xfrm>
        </p:spPr>
        <p:txBody>
          <a:bodyPr/>
          <a:lstStyle/>
          <a:p>
            <a:r>
              <a:rPr lang="en-US" dirty="0" smtClean="0"/>
              <a:t>Primitive Scheduler Actions </a:t>
            </a:r>
            <a:r>
              <a:rPr lang="en-US" dirty="0" smtClean="0"/>
              <a:t>(1)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4294967295"/>
          </p:nvPr>
        </p:nvSpPr>
        <p:spPr>
          <a:xfrm>
            <a:off x="265814" y="1212112"/>
            <a:ext cx="4263656" cy="124400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scheduleSContAction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 SCont -&gt; PTM 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scheduleSContAction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sched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PVar [SCont] &lt;-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get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sched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contents :: [SCont] &lt;- readPVar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sched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writePVar $ contents ++ [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sz="half" idx="4294967295"/>
          </p:nvPr>
        </p:nvSpPr>
        <p:spPr>
          <a:xfrm>
            <a:off x="4681870" y="1212112"/>
            <a:ext cx="4263656" cy="241359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yieldControlAction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 PTM 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yieldControlAction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sched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:: PVar [SCont] &lt;-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get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sched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contents :: [SCont] &lt;- readPVar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sched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case contents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x:tail -&gt;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writePVar $ contents tail;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switchTo x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 DOES NOT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otherwise -&gt;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29470" y="1212112"/>
            <a:ext cx="0" cy="5380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</TotalTime>
  <Words>2235</Words>
  <Application>Microsoft Office PowerPoint</Application>
  <PresentationFormat>On-screen Show (4:3)</PresentationFormat>
  <Paragraphs>539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Lightweight Concurrency in GHC</vt:lpstr>
      <vt:lpstr>GHC: Concurrency and Parallelism</vt:lpstr>
      <vt:lpstr>Concurrency landscape in GHC</vt:lpstr>
      <vt:lpstr>Idea</vt:lpstr>
      <vt:lpstr>Contributions</vt:lpstr>
      <vt:lpstr>Concurrency Substrate</vt:lpstr>
      <vt:lpstr>Switch</vt:lpstr>
      <vt:lpstr>PowerPoint Presentation</vt:lpstr>
      <vt:lpstr>Primitive Scheduler Actions (1)</vt:lpstr>
      <vt:lpstr>Primitive Scheduler Actions (2)</vt:lpstr>
      <vt:lpstr>Primitive Scheduler Actions (3)</vt:lpstr>
      <vt:lpstr>Building Concurrency Primitives (1)</vt:lpstr>
      <vt:lpstr>Building Concurrency Primitives (2)</vt:lpstr>
      <vt:lpstr>Building MVars</vt:lpstr>
      <vt:lpstr>Building MVars</vt:lpstr>
      <vt:lpstr>Building MVars</vt:lpstr>
      <vt:lpstr>Building MVars</vt:lpstr>
      <vt:lpstr>Interaction of C RTS and User-level scheduler</vt:lpstr>
      <vt:lpstr>Interaction of C RTS and User-level scheduler</vt:lpstr>
      <vt:lpstr>Blackholes</vt:lpstr>
      <vt:lpstr>Blackholes</vt:lpstr>
      <vt:lpstr>Blackholes</vt:lpstr>
      <vt:lpstr>Blackholes</vt:lpstr>
      <vt:lpstr>Blackholes</vt:lpstr>
      <vt:lpstr>Blackholes</vt:lpstr>
      <vt:lpstr>Blackholes : The Problem</vt:lpstr>
      <vt:lpstr>Blackholes : The Problem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Concurrency in GHC</dc:title>
  <dc:creator>Sivaramakrishnan</dc:creator>
  <cp:lastModifiedBy>Sivaramakrishnan Krishnamoorthy Chandrasekaran</cp:lastModifiedBy>
  <cp:revision>105</cp:revision>
  <dcterms:created xsi:type="dcterms:W3CDTF">2012-04-30T19:12:35Z</dcterms:created>
  <dcterms:modified xsi:type="dcterms:W3CDTF">2012-05-03T08:03:59Z</dcterms:modified>
</cp:coreProperties>
</file>