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3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5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38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03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58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9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4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4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A52A8-89BB-477A-A8A3-B0E93DA02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chiffre de Vigenere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88794-FC49-418E-A0E6-55CD8D99A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Codage/décodage d’un fichier texte via le codage de Vigenere - bash</a:t>
            </a:r>
          </a:p>
        </p:txBody>
      </p:sp>
    </p:spTree>
    <p:extLst>
      <p:ext uri="{BB962C8B-B14F-4D97-AF65-F5344CB8AC3E}">
        <p14:creationId xmlns:p14="http://schemas.microsoft.com/office/powerpoint/2010/main" val="422195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8829D-ADAB-4CB6-9466-FA4D592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2DCA767-7AB6-4BC1-9D90-37FB5FD8F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105" y="1397151"/>
            <a:ext cx="9080152" cy="41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6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8829D-ADAB-4CB6-9466-FA4D592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E810E5-8E69-451E-B89F-6A6F58416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384" y="1365072"/>
            <a:ext cx="9125145" cy="41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0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8829D-ADAB-4CB6-9466-FA4D592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4CEEAB8-9EA3-4FEE-BAE0-3D5C43CD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385" y="1362309"/>
            <a:ext cx="9128130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8829D-ADAB-4CB6-9466-FA4D592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55FAEA7-007D-471D-AD1F-6A82D5B8E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30" y="1474266"/>
            <a:ext cx="9160501" cy="36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8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8829D-ADAB-4CB6-9466-FA4D592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A3CC198-02EC-4955-829F-2B8B0B29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291" y="1479898"/>
            <a:ext cx="7875637" cy="50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8829D-ADAB-4CB6-9466-FA4D592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462D3D-D2E4-48F8-B232-AE4188953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385" y="1412915"/>
            <a:ext cx="9177691" cy="32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D75D2-FF68-4DC8-ABFA-8BD62A72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d’histoire de la cryptographie</a:t>
            </a:r>
          </a:p>
        </p:txBody>
      </p:sp>
      <p:pic>
        <p:nvPicPr>
          <p:cNvPr id="3074" name="Picture 2" descr="https://arnesonium.com/wp-content/uploads/2015/04/crypto-dials-bar.jpg">
            <a:extLst>
              <a:ext uri="{FF2B5EF4-FFF2-40B4-BE49-F238E27FC236}">
                <a16:creationId xmlns:a16="http://schemas.microsoft.com/office/drawing/2014/main" id="{7CBABD4F-A1CE-4F60-B631-002652B28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812529"/>
            <a:ext cx="8915400" cy="242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1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3A5CE-40EF-443D-AB25-12D28F50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Vigenere?</a:t>
            </a:r>
          </a:p>
        </p:txBody>
      </p:sp>
      <p:pic>
        <p:nvPicPr>
          <p:cNvPr id="1030" name="Picture 6" descr="http://www.britishmuseum.org/collectionimages/AN00491/AN00491889_001_l.jpg">
            <a:extLst>
              <a:ext uri="{FF2B5EF4-FFF2-40B4-BE49-F238E27FC236}">
                <a16:creationId xmlns:a16="http://schemas.microsoft.com/office/drawing/2014/main" id="{4461F36A-7CCB-4370-A970-9C717E5EA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r="1495" b="-3"/>
          <a:stretch/>
        </p:blipFill>
        <p:spPr bwMode="auto">
          <a:xfrm>
            <a:off x="630705" y="746124"/>
            <a:ext cx="3644962" cy="54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58E3B-B89D-41FC-9E48-9564CB06D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360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Diplomate du XVI siècle, Blaise de Vigenere </a:t>
            </a:r>
            <a:r>
              <a:rPr lang="en-US" sz="2000" dirty="0" err="1"/>
              <a:t>décrit</a:t>
            </a:r>
            <a:r>
              <a:rPr lang="en-US" sz="2000" dirty="0"/>
              <a:t> un </a:t>
            </a:r>
            <a:r>
              <a:rPr lang="en-US" sz="2000" dirty="0" err="1"/>
              <a:t>système</a:t>
            </a:r>
            <a:r>
              <a:rPr lang="en-US" sz="2000" dirty="0"/>
              <a:t> de </a:t>
            </a:r>
            <a:r>
              <a:rPr lang="en-US" sz="2000" dirty="0" err="1"/>
              <a:t>chiffrement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son </a:t>
            </a:r>
            <a:r>
              <a:rPr lang="en-US" sz="2000" i="1" dirty="0" err="1"/>
              <a:t>traité</a:t>
            </a:r>
            <a:r>
              <a:rPr lang="en-US" sz="2000" i="1" dirty="0"/>
              <a:t> des </a:t>
            </a:r>
            <a:r>
              <a:rPr lang="en-US" sz="2000" i="1" dirty="0" err="1"/>
              <a:t>chiffres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1586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Le </a:t>
            </a:r>
            <a:r>
              <a:rPr lang="en-US" sz="2000" dirty="0" err="1"/>
              <a:t>système</a:t>
            </a:r>
            <a:r>
              <a:rPr lang="en-US" sz="2000" dirty="0"/>
              <a:t> </a:t>
            </a:r>
            <a:r>
              <a:rPr lang="en-US" sz="2000" dirty="0" err="1"/>
              <a:t>qu’il</a:t>
            </a:r>
            <a:r>
              <a:rPr lang="en-US" sz="2000" dirty="0"/>
              <a:t> </a:t>
            </a:r>
            <a:r>
              <a:rPr lang="en-US" sz="2000" dirty="0" err="1"/>
              <a:t>décrit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un </a:t>
            </a:r>
            <a:r>
              <a:rPr lang="en-US" sz="2000" dirty="0" err="1"/>
              <a:t>chiffrement</a:t>
            </a:r>
            <a:r>
              <a:rPr lang="en-US" sz="2000" dirty="0"/>
              <a:t> par substitution, inspire du </a:t>
            </a:r>
            <a:r>
              <a:rPr lang="en-US" sz="2000" dirty="0" err="1"/>
              <a:t>chiffre</a:t>
            </a:r>
            <a:r>
              <a:rPr lang="en-US" sz="2000" dirty="0"/>
              <a:t> de Cesar</a:t>
            </a:r>
          </a:p>
        </p:txBody>
      </p:sp>
    </p:spTree>
    <p:extLst>
      <p:ext uri="{BB962C8B-B14F-4D97-AF65-F5344CB8AC3E}">
        <p14:creationId xmlns:p14="http://schemas.microsoft.com/office/powerpoint/2010/main" val="241909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E480B-C1C8-4772-AB7D-B15BDBDF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Vigenere?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F15D3A-DE4D-4747-B7D7-651FFB703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 </a:t>
            </a:r>
            <a:r>
              <a:rPr lang="en-US" dirty="0" err="1"/>
              <a:t>chiffre</a:t>
            </a:r>
            <a:r>
              <a:rPr lang="en-US" dirty="0"/>
              <a:t> de César </a:t>
            </a:r>
            <a:r>
              <a:rPr lang="en-US" dirty="0" err="1"/>
              <a:t>décale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lettre</a:t>
            </a:r>
            <a:r>
              <a:rPr lang="en-US" dirty="0"/>
              <a:t> du message à coder d’un </a:t>
            </a:r>
            <a:r>
              <a:rPr lang="en-US" dirty="0" err="1"/>
              <a:t>nombre</a:t>
            </a:r>
            <a:r>
              <a:rPr lang="en-US" dirty="0"/>
              <a:t> fixe de </a:t>
            </a:r>
            <a:r>
              <a:rPr lang="en-US" dirty="0" err="1"/>
              <a:t>rangs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l’alphabet</a:t>
            </a:r>
            <a:endParaRPr lang="en-US" dirty="0"/>
          </a:p>
        </p:txBody>
      </p:sp>
      <p:pic>
        <p:nvPicPr>
          <p:cNvPr id="2052" name="Picture 4" descr="https://upload.wikimedia.org/wikipedia/commons/thumb/2/2b/Caesar3.svg/856px-Caesar3.svg.png">
            <a:extLst>
              <a:ext uri="{FF2B5EF4-FFF2-40B4-BE49-F238E27FC236}">
                <a16:creationId xmlns:a16="http://schemas.microsoft.com/office/drawing/2014/main" id="{06CB8297-E8A6-40B9-8745-D07417E8D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3310056"/>
            <a:ext cx="4343400" cy="183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454A5-70ED-4214-8550-6B86396C7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Le chiffre de Vigenere utilise une notion de clef, et code la lettre en fonction de sa position dans le message</a:t>
            </a:r>
          </a:p>
        </p:txBody>
      </p:sp>
      <p:pic>
        <p:nvPicPr>
          <p:cNvPr id="2050" name="Picture 2" descr="https://i.ytimg.com/vi/yTizJYfHw8o/maxresdefault.jpg">
            <a:extLst>
              <a:ext uri="{FF2B5EF4-FFF2-40B4-BE49-F238E27FC236}">
                <a16:creationId xmlns:a16="http://schemas.microsoft.com/office/drawing/2014/main" id="{922D6AB0-B77A-4915-90B2-B827E315EB3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7563" y="3002508"/>
            <a:ext cx="4338637" cy="244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7D77-C320-49D7-A087-84594347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le Shell dans tout ça?</a:t>
            </a:r>
          </a:p>
        </p:txBody>
      </p:sp>
      <p:pic>
        <p:nvPicPr>
          <p:cNvPr id="4100" name="Picture 4" descr="https://www.supinfo.com/articles/resources/170668/3606/1.png">
            <a:extLst>
              <a:ext uri="{FF2B5EF4-FFF2-40B4-BE49-F238E27FC236}">
                <a16:creationId xmlns:a16="http://schemas.microsoft.com/office/drawing/2014/main" id="{75DBA76A-0CF0-4397-8401-55D0DCC8CF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6213" y="3270250"/>
            <a:ext cx="35814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06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63DF-84C0-4B25-AB9F-FD9B366E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Dictionnaire</a:t>
            </a:r>
          </a:p>
        </p:txBody>
      </p:sp>
      <p:pic>
        <p:nvPicPr>
          <p:cNvPr id="5122" name="Picture 2" descr="Résultat de recherche d'images pour &quot;cryptography history&quot;">
            <a:extLst>
              <a:ext uri="{FF2B5EF4-FFF2-40B4-BE49-F238E27FC236}">
                <a16:creationId xmlns:a16="http://schemas.microsoft.com/office/drawing/2014/main" id="{FEFD068A-6D8B-4A47-B0E9-D8289DB6C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013" y="1696244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2556D5-5EA0-47F2-AEA2-856929BD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chiffrer ou déchiffre on utilise un dictionnaire comme celui à droite</a:t>
            </a:r>
          </a:p>
          <a:p>
            <a:r>
              <a:rPr lang="fr-FR" dirty="0"/>
              <a:t>La première ligne nous donne le résultat de la substitution lorsque la lettre de la clef est A, la deuxième B, etc…</a:t>
            </a:r>
          </a:p>
          <a:p>
            <a:r>
              <a:rPr lang="fr-FR" dirty="0"/>
              <a:t>Par exemple, si on utilise la première ligne, la lettre A sera cryptée en devenant B, B deviendra C et ainsi de suite</a:t>
            </a:r>
          </a:p>
          <a:p>
            <a:r>
              <a:rPr lang="fr-FR" dirty="0"/>
              <a:t>Une fois une lettre cryptée, on passe à la lettre suivante de la clef</a:t>
            </a:r>
          </a:p>
        </p:txBody>
      </p:sp>
    </p:spTree>
    <p:extLst>
      <p:ext uri="{BB962C8B-B14F-4D97-AF65-F5344CB8AC3E}">
        <p14:creationId xmlns:p14="http://schemas.microsoft.com/office/powerpoint/2010/main" val="62018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63DF-84C0-4B25-AB9F-FD9B366E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Dictionnaire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0988101-F6A3-452E-AC29-86CF834B7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421415"/>
              </p:ext>
            </p:extLst>
          </p:nvPr>
        </p:nvGraphicFramePr>
        <p:xfrm>
          <a:off x="6199517" y="861393"/>
          <a:ext cx="4422475" cy="5598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684">
                  <a:extLst>
                    <a:ext uri="{9D8B030D-6E8A-4147-A177-3AD203B41FA5}">
                      <a16:colId xmlns:a16="http://schemas.microsoft.com/office/drawing/2014/main" val="177842329"/>
                    </a:ext>
                  </a:extLst>
                </a:gridCol>
                <a:gridCol w="3585791">
                  <a:extLst>
                    <a:ext uri="{9D8B030D-6E8A-4147-A177-3AD203B41FA5}">
                      <a16:colId xmlns:a16="http://schemas.microsoft.com/office/drawing/2014/main" val="2416926501"/>
                    </a:ext>
                  </a:extLst>
                </a:gridCol>
              </a:tblGrid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ABCDEFGHIJKLMNOPQRTSUVWXYZ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51183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B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BCDEFGHIJKLMNOPQRTSUVWXYZA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14961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CDEFGHIJKLMNOPQRTSUVWXYZAB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56272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DEFGHIJKLMNOPQRTSUVWXYZABC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94409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EFGHIJKLMNOPQRTSUVWXYZABCD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52824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F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FGHIJKLMNOPQRTSUVWXYZABCDE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36747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GHIJKLMNOPQRTSUVWXYZABCDEF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9853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H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HIJKLMNOPQRTSUVWXYZABCDEFG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0259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I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IJKLMNOPQRTSUVWXYZABCDEFGH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3257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J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JKLMNOPQRTSUVWXYZABCDEFGHI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81392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K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KLMNOPQRTSUVWXYZABCDEFGHIJ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85977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LMNOPQRTSUVWXYZABCDEFGHIJK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186675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MNOPQRTSUVWXYZABCDEFGHIJKL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86768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NOPQRTSUVWXYZABCDEFGHIJKLM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70838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O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OPQRTSUVWXYZABCDEFGHIJKLMN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00523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PQRTSUVWXYZABCDEFGHIJKLMNO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16490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Q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QRTSUVWXYZABCDEFGHIJKLMNOP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60811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RTSUVWXYZABCDEFGHIJKLMNOPQ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88466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TSUVWXYZABCDEFGHIJKLMNOPQR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97032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SUVWXYZABCDEFGHIJKLMNOPQRT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5382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UVWXYZABCDEFGHIJKLMNOPQRTS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36151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V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VWXYZABCDEFGHIJKLMNOPQRTSU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049301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W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WXYZABCDEFGHIJKLMNOPQRTSUV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2904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XYZABCDEFGHIJKLMNOPQRTSUVW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85203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Y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YZABCDEFGHIJKLMNOPQRTSUVWX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48373"/>
                  </a:ext>
                </a:extLst>
              </a:tr>
              <a:tr h="210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Z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ZABCDEFGHIJKLMNOPQRTSUVWXY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75" marR="1975" marT="197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74286"/>
                  </a:ext>
                </a:extLst>
              </a:tr>
            </a:tbl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2556D5-5EA0-47F2-AEA2-856929BD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Pour notre exercice, le dictionnaire sera un fichier plat, en csv, délimité par des « ; »</a:t>
            </a:r>
          </a:p>
        </p:txBody>
      </p:sp>
    </p:spTree>
    <p:extLst>
      <p:ext uri="{BB962C8B-B14F-4D97-AF65-F5344CB8AC3E}">
        <p14:creationId xmlns:p14="http://schemas.microsoft.com/office/powerpoint/2010/main" val="334707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18221-42BD-41BF-929D-3C1B8ADF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Aller chercher dans le dictionnaire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6C889-E988-4EF1-A2C1-471D61DB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la commande </a:t>
            </a:r>
            <a:r>
              <a:rPr lang="fr-FR" dirty="0" err="1"/>
              <a:t>awk</a:t>
            </a:r>
            <a:endParaRPr lang="fr-FR" dirty="0"/>
          </a:p>
          <a:p>
            <a:pPr lvl="1"/>
            <a:r>
              <a:rPr lang="fr-FR" dirty="0" err="1"/>
              <a:t>awk</a:t>
            </a:r>
            <a:r>
              <a:rPr lang="fr-FR" dirty="0"/>
              <a:t> -F';' '$1'" ~ /^"$clef"/{</a:t>
            </a:r>
            <a:r>
              <a:rPr lang="fr-FR" dirty="0" err="1"/>
              <a:t>print</a:t>
            </a:r>
            <a:r>
              <a:rPr lang="fr-FR" dirty="0"/>
              <a:t> $2}" dico</a:t>
            </a:r>
          </a:p>
          <a:p>
            <a:endParaRPr lang="fr-FR" dirty="0"/>
          </a:p>
          <a:p>
            <a:r>
              <a:rPr lang="fr-FR" dirty="0"/>
              <a:t>-F : Les délimiteurs du fichier dico dont des ;</a:t>
            </a:r>
          </a:p>
          <a:p>
            <a:r>
              <a:rPr lang="fr-FR" dirty="0"/>
              <a:t>$1 : On va chercher dans le premier champ</a:t>
            </a:r>
          </a:p>
          <a:p>
            <a:r>
              <a:rPr lang="fr-FR" dirty="0"/>
              <a:t>'" ~ /^"$clef"/ : Toute expression qui commence par $clef</a:t>
            </a:r>
          </a:p>
          <a:p>
            <a:r>
              <a:rPr lang="fr-FR" dirty="0"/>
              <a:t>{</a:t>
            </a:r>
            <a:r>
              <a:rPr lang="fr-FR" dirty="0" err="1"/>
              <a:t>print</a:t>
            </a:r>
            <a:r>
              <a:rPr lang="fr-FR" dirty="0"/>
              <a:t> $2} : Et on en ramène le deuxième champ</a:t>
            </a:r>
          </a:p>
          <a:p>
            <a:r>
              <a:rPr lang="fr-FR" dirty="0"/>
              <a:t>dico : tout cela en utilisant le fichier nommé dico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18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18221-42BD-41BF-929D-3C1B8ADF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CODER/DECODER le caractère en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6C889-E988-4EF1-A2C1-471D61DB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Utilisation de la commande </a:t>
            </a:r>
            <a:r>
              <a:rPr lang="fr-FR" dirty="0" err="1"/>
              <a:t>sed</a:t>
            </a:r>
            <a:endParaRPr lang="fr-FR" dirty="0"/>
          </a:p>
          <a:p>
            <a:pPr lvl="1"/>
            <a:r>
              <a:rPr lang="fr-FR" dirty="0" err="1"/>
              <a:t>sed</a:t>
            </a:r>
            <a:r>
              <a:rPr lang="fr-FR" dirty="0"/>
              <a:t> -e "y/ABCDEFGHIJKLMNOPQRSTUVWXYZ/"$phrase"/" &lt; </a:t>
            </a:r>
            <a:r>
              <a:rPr lang="fr-FR" dirty="0" err="1"/>
              <a:t>acoder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-e : utilise l’expression à la suite dans la commande </a:t>
            </a:r>
            <a:r>
              <a:rPr lang="fr-FR" dirty="0" err="1"/>
              <a:t>sed</a:t>
            </a:r>
            <a:endParaRPr lang="fr-FR" dirty="0"/>
          </a:p>
          <a:p>
            <a:r>
              <a:rPr lang="fr-FR" dirty="0"/>
              <a:t>y : la translitération! Il effectue la substitution de tout caractère dans la première chaine par le caractère à la même position dans la seconde chaine</a:t>
            </a:r>
          </a:p>
          <a:p>
            <a:r>
              <a:rPr lang="fr-FR" dirty="0"/>
              <a:t>ABCDEFGHIJKLMNOPQRSTUVWXYZ : L’alphabet,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?</a:t>
            </a:r>
          </a:p>
          <a:p>
            <a:r>
              <a:rPr lang="fr-FR" dirty="0"/>
              <a:t>$phrase la phrase de substitution que nous aura renvoyé la commande </a:t>
            </a:r>
            <a:r>
              <a:rPr lang="fr-FR" dirty="0" err="1"/>
              <a:t>awk</a:t>
            </a:r>
            <a:endParaRPr lang="fr-FR" dirty="0"/>
          </a:p>
          <a:p>
            <a:r>
              <a:rPr lang="fr-FR" dirty="0"/>
              <a:t>&lt; </a:t>
            </a:r>
            <a:r>
              <a:rPr lang="fr-FR" dirty="0" err="1"/>
              <a:t>acoder</a:t>
            </a:r>
            <a:r>
              <a:rPr lang="fr-FR" dirty="0"/>
              <a:t> : On va chercher le texte à modifier dans le fichier </a:t>
            </a:r>
            <a:r>
              <a:rPr lang="fr-FR" dirty="0" err="1"/>
              <a:t>acoder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263272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451</Words>
  <Application>Microsoft Office PowerPoint</Application>
  <PresentationFormat>Grand écran</PresentationFormat>
  <Paragraphs>93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Brin</vt:lpstr>
      <vt:lpstr>Le chiffre de Vigenere</vt:lpstr>
      <vt:lpstr>Un peu d’histoire de la cryptographie</vt:lpstr>
      <vt:lpstr>Vigenere?</vt:lpstr>
      <vt:lpstr>Vigenere?</vt:lpstr>
      <vt:lpstr>Et le Shell dans tout ça?</vt:lpstr>
      <vt:lpstr>Dictionnaire</vt:lpstr>
      <vt:lpstr>Dictionnaire</vt:lpstr>
      <vt:lpstr>Aller chercher dans le dictionnaire</vt:lpstr>
      <vt:lpstr>CODER/DECODER le caractère en cours</vt:lpstr>
      <vt:lpstr>Le code</vt:lpstr>
      <vt:lpstr>Le code</vt:lpstr>
      <vt:lpstr>Le code</vt:lpstr>
      <vt:lpstr>Le code</vt:lpstr>
      <vt:lpstr>Le code</vt:lpstr>
      <vt:lpstr>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chiffre de Vigenere</dc:title>
  <dc:creator>Aurélien Martin</dc:creator>
  <cp:lastModifiedBy>Aurélien Martin</cp:lastModifiedBy>
  <cp:revision>6</cp:revision>
  <dcterms:created xsi:type="dcterms:W3CDTF">2018-02-03T14:38:58Z</dcterms:created>
  <dcterms:modified xsi:type="dcterms:W3CDTF">2018-02-03T15:28:27Z</dcterms:modified>
</cp:coreProperties>
</file>