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1"/>
  </p:notesMasterIdLst>
  <p:handoutMasterIdLst>
    <p:handoutMasterId r:id="rId82"/>
  </p:handoutMasterIdLst>
  <p:sldIdLst>
    <p:sldId id="257" r:id="rId2"/>
    <p:sldId id="310" r:id="rId3"/>
    <p:sldId id="466" r:id="rId4"/>
    <p:sldId id="457" r:id="rId5"/>
    <p:sldId id="467" r:id="rId6"/>
    <p:sldId id="459" r:id="rId7"/>
    <p:sldId id="458" r:id="rId8"/>
    <p:sldId id="460" r:id="rId9"/>
    <p:sldId id="461" r:id="rId10"/>
    <p:sldId id="468" r:id="rId11"/>
    <p:sldId id="462" r:id="rId12"/>
    <p:sldId id="463" r:id="rId13"/>
    <p:sldId id="481" r:id="rId14"/>
    <p:sldId id="464" r:id="rId15"/>
    <p:sldId id="469" r:id="rId16"/>
    <p:sldId id="470" r:id="rId17"/>
    <p:sldId id="471" r:id="rId18"/>
    <p:sldId id="472" r:id="rId19"/>
    <p:sldId id="473" r:id="rId20"/>
    <p:sldId id="474" r:id="rId21"/>
    <p:sldId id="476" r:id="rId22"/>
    <p:sldId id="475" r:id="rId23"/>
    <p:sldId id="477" r:id="rId24"/>
    <p:sldId id="478" r:id="rId25"/>
    <p:sldId id="480" r:id="rId26"/>
    <p:sldId id="482" r:id="rId27"/>
    <p:sldId id="483" r:id="rId28"/>
    <p:sldId id="484" r:id="rId29"/>
    <p:sldId id="485" r:id="rId30"/>
    <p:sldId id="479" r:id="rId31"/>
    <p:sldId id="488" r:id="rId32"/>
    <p:sldId id="489" r:id="rId33"/>
    <p:sldId id="486" r:id="rId34"/>
    <p:sldId id="492" r:id="rId35"/>
    <p:sldId id="493" r:id="rId36"/>
    <p:sldId id="496" r:id="rId37"/>
    <p:sldId id="497" r:id="rId38"/>
    <p:sldId id="495" r:id="rId39"/>
    <p:sldId id="498" r:id="rId40"/>
    <p:sldId id="494" r:id="rId41"/>
    <p:sldId id="499" r:id="rId42"/>
    <p:sldId id="500" r:id="rId43"/>
    <p:sldId id="501" r:id="rId44"/>
    <p:sldId id="502" r:id="rId45"/>
    <p:sldId id="503" r:id="rId46"/>
    <p:sldId id="507" r:id="rId47"/>
    <p:sldId id="508" r:id="rId48"/>
    <p:sldId id="491" r:id="rId49"/>
    <p:sldId id="410" r:id="rId50"/>
    <p:sldId id="359" r:id="rId51"/>
    <p:sldId id="360" r:id="rId52"/>
    <p:sldId id="361" r:id="rId53"/>
    <p:sldId id="362" r:id="rId54"/>
    <p:sldId id="363" r:id="rId55"/>
    <p:sldId id="403" r:id="rId56"/>
    <p:sldId id="504" r:id="rId57"/>
    <p:sldId id="411" r:id="rId58"/>
    <p:sldId id="412" r:id="rId59"/>
    <p:sldId id="417" r:id="rId60"/>
    <p:sldId id="418" r:id="rId61"/>
    <p:sldId id="413" r:id="rId62"/>
    <p:sldId id="419" r:id="rId63"/>
    <p:sldId id="425" r:id="rId64"/>
    <p:sldId id="426" r:id="rId65"/>
    <p:sldId id="427" r:id="rId66"/>
    <p:sldId id="428" r:id="rId67"/>
    <p:sldId id="429" r:id="rId68"/>
    <p:sldId id="430" r:id="rId69"/>
    <p:sldId id="431" r:id="rId70"/>
    <p:sldId id="414" r:id="rId71"/>
    <p:sldId id="505" r:id="rId72"/>
    <p:sldId id="365" r:id="rId73"/>
    <p:sldId id="377" r:id="rId74"/>
    <p:sldId id="378" r:id="rId75"/>
    <p:sldId id="379" r:id="rId76"/>
    <p:sldId id="380" r:id="rId77"/>
    <p:sldId id="381" r:id="rId78"/>
    <p:sldId id="382" r:id="rId79"/>
    <p:sldId id="506" r:id="rId80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2DAFDE"/>
    <a:srgbClr val="969696"/>
    <a:srgbClr val="B2B2B2"/>
    <a:srgbClr val="FF66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94660" autoAdjust="0"/>
  </p:normalViewPr>
  <p:slideViewPr>
    <p:cSldViewPr>
      <p:cViewPr varScale="1">
        <p:scale>
          <a:sx n="69" d="100"/>
          <a:sy n="69" d="100"/>
        </p:scale>
        <p:origin x="6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5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5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fld id="{DB91E6EE-516C-4FED-86F4-10DE8152B7E9}" type="slidenum">
              <a:rPr lang="fr-CA" altLang="en-US"/>
              <a:pPr/>
              <a:t>‹N°›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04749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5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6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5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fld id="{736D8E91-616D-4FFA-96B4-CB2364FBEFE0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25374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FE4740-F409-4700-8506-28A95D1DA06F}" type="slidenum">
              <a:rPr lang="fr-FR" altLang="en-US" sz="1200"/>
              <a:pPr eaLnBrk="1" hangingPunct="1"/>
              <a:t>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21810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10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05912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78373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70997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04616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44557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15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838093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448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59329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107397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06662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474284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055694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7058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89622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619915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24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373161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963184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786384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675560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078500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50509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549357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30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490850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C497DE-0901-468E-9821-100E8AFC9F74}" type="slidenum">
              <a:rPr lang="fr-FR" altLang="en-US" sz="1200"/>
              <a:pPr eaLnBrk="1" hangingPunct="1"/>
              <a:t>31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82160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9EF580-C775-4ADD-9473-B3D803AD5CFE}" type="slidenum">
              <a:rPr lang="fr-FR" altLang="en-US" sz="1200"/>
              <a:pPr eaLnBrk="1" hangingPunct="1"/>
              <a:t>32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264984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33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23911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967804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976050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664728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70005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38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24753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937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83537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40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945840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41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957821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42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384904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43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8492609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44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313239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45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264386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46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0573621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47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689926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48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49326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C09A2C-9ABB-46BF-8E20-3DF28CF1ED56}" type="slidenum">
              <a:rPr lang="fr-FR" altLang="en-US" sz="1200"/>
              <a:pPr eaLnBrk="1" hangingPunct="1"/>
              <a:t>49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79931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3467371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DE6263-BB69-4B4A-9725-1301EB99BF59}" type="slidenum">
              <a:rPr lang="fr-FR" altLang="en-US" sz="1200"/>
              <a:pPr eaLnBrk="1" hangingPunct="1"/>
              <a:t>50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251650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646BD8-F474-410E-BB8A-F09406D3CAA2}" type="slidenum">
              <a:rPr lang="fr-FR" altLang="en-US" sz="1200"/>
              <a:pPr eaLnBrk="1" hangingPunct="1"/>
              <a:t>51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090486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7184E4-FFFE-498C-AEBE-859A0F4FD1E6}" type="slidenum">
              <a:rPr lang="fr-FR" altLang="en-US" sz="1200"/>
              <a:pPr eaLnBrk="1" hangingPunct="1"/>
              <a:t>52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175898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5A2BFD-673E-46C3-BF5F-4F30D4726F5D}" type="slidenum">
              <a:rPr lang="fr-FR" altLang="en-US" sz="1200"/>
              <a:pPr eaLnBrk="1" hangingPunct="1"/>
              <a:t>53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5860453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D90FE3-1B51-46BE-B564-3B7663210B5E}" type="slidenum">
              <a:rPr lang="fr-FR" altLang="en-US" sz="1200"/>
              <a:pPr eaLnBrk="1" hangingPunct="1"/>
              <a:t>54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286777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DE4F75-CD19-4ECA-89B7-B46224A9CCEF}" type="slidenum">
              <a:rPr lang="fr-FR" altLang="en-US" sz="1200"/>
              <a:pPr eaLnBrk="1" hangingPunct="1"/>
              <a:t>55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0770688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56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3999773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6E3CF0-3E6C-470A-B3DE-8D963F0B368A}" type="slidenum">
              <a:rPr lang="fr-FR" altLang="en-US" sz="1200"/>
              <a:pPr eaLnBrk="1" hangingPunct="1"/>
              <a:t>57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7862028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2791D5-A7DA-4E85-B456-D7F1593F1555}" type="slidenum">
              <a:rPr lang="fr-FR" altLang="en-US" sz="1200"/>
              <a:pPr eaLnBrk="1" hangingPunct="1"/>
              <a:t>58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1893286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75DF56-9DDF-4C25-8689-C207A136F00C}" type="slidenum">
              <a:rPr lang="fr-FR" altLang="en-US" sz="1200"/>
              <a:pPr eaLnBrk="1" hangingPunct="1"/>
              <a:t>59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62718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018903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9D8D8D-6ABA-44E3-BC8E-A85ADA6B317A}" type="slidenum">
              <a:rPr lang="fr-FR" altLang="en-US" sz="1200"/>
              <a:pPr eaLnBrk="1" hangingPunct="1"/>
              <a:t>60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423395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940B05-89FE-45B3-9B4B-D23B66D38309}" type="slidenum">
              <a:rPr lang="fr-FR" altLang="en-US" sz="1200"/>
              <a:pPr eaLnBrk="1" hangingPunct="1"/>
              <a:t>61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6801477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71D600-80D8-453C-B074-552B1E1B0619}" type="slidenum">
              <a:rPr lang="fr-FR" altLang="en-US" sz="1200"/>
              <a:pPr eaLnBrk="1" hangingPunct="1"/>
              <a:t>62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3814370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345CAB-1C26-4DE8-BD91-ED381D85BE24}" type="slidenum">
              <a:rPr lang="fr-FR" altLang="en-US" sz="1200"/>
              <a:pPr eaLnBrk="1" hangingPunct="1"/>
              <a:t>63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2247069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9A9AF4-C195-4BA7-A456-911B70B3B9BE}" type="slidenum">
              <a:rPr lang="fr-FR" altLang="en-US" sz="1200"/>
              <a:pPr eaLnBrk="1" hangingPunct="1"/>
              <a:t>64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227155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589C8D-1A30-493C-A284-46F77043C345}" type="slidenum">
              <a:rPr lang="fr-FR" altLang="en-US" sz="1200"/>
              <a:pPr eaLnBrk="1" hangingPunct="1"/>
              <a:t>65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6526878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84E5C9-F0F5-4A1F-8157-11F581066D2D}" type="slidenum">
              <a:rPr lang="fr-FR" altLang="en-US" sz="1200"/>
              <a:pPr eaLnBrk="1" hangingPunct="1"/>
              <a:t>66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4508446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49C136-1E17-4745-8D5E-06FF57462127}" type="slidenum">
              <a:rPr lang="fr-FR" altLang="en-US" sz="1200"/>
              <a:pPr eaLnBrk="1" hangingPunct="1"/>
              <a:t>67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5016964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786313-A6E1-41F5-80F1-8849AB873195}" type="slidenum">
              <a:rPr lang="fr-FR" altLang="en-US" sz="1200"/>
              <a:pPr eaLnBrk="1" hangingPunct="1"/>
              <a:t>68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5134485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BBE376-5F5C-4343-8676-ED2D72FCD6F2}" type="slidenum">
              <a:rPr lang="fr-FR" altLang="en-US" sz="1200"/>
              <a:pPr eaLnBrk="1" hangingPunct="1"/>
              <a:t>69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26123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466238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EE0E2D-F817-46C1-A589-A22922891104}" type="slidenum">
              <a:rPr lang="fr-FR" altLang="en-US" sz="1200"/>
              <a:pPr eaLnBrk="1" hangingPunct="1"/>
              <a:t>70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4849091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71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8873463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666019-030B-4437-B4C5-573A9CA3D8C1}" type="slidenum">
              <a:rPr lang="fr-FR" altLang="en-US" sz="1200"/>
              <a:pPr eaLnBrk="1" hangingPunct="1"/>
              <a:t>72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020104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2A5C1A-C3E3-493C-8FC6-B5ABA4872554}" type="slidenum">
              <a:rPr lang="fr-FR" altLang="en-US" sz="1200"/>
              <a:pPr eaLnBrk="1" hangingPunct="1"/>
              <a:t>73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2839209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40F26E-5021-4B1F-92BA-935C5F5606D4}" type="slidenum">
              <a:rPr lang="fr-FR" altLang="en-US" sz="1200"/>
              <a:pPr eaLnBrk="1" hangingPunct="1"/>
              <a:t>74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3580392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E20BE5-CE1A-4AB9-8CA0-A6C93D1EB2DB}" type="slidenum">
              <a:rPr lang="fr-FR" altLang="en-US" sz="1200"/>
              <a:pPr eaLnBrk="1" hangingPunct="1"/>
              <a:t>75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9642694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CC8FBB-128F-4481-9C53-02E0B5FE85E1}" type="slidenum">
              <a:rPr lang="fr-FR" altLang="en-US" sz="1200"/>
              <a:pPr eaLnBrk="1" hangingPunct="1"/>
              <a:t>76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8171715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E42EDC-3F4B-49C4-8E29-819BDA209BBF}" type="slidenum">
              <a:rPr lang="fr-FR" altLang="en-US" sz="1200"/>
              <a:pPr eaLnBrk="1" hangingPunct="1"/>
              <a:t>77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288521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727E92-DB81-41D8-A387-D18E8CFC4BC5}" type="slidenum">
              <a:rPr lang="fr-FR" altLang="en-US" sz="1200"/>
              <a:pPr eaLnBrk="1" hangingPunct="1"/>
              <a:t>78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6826621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B5E74D-3AAB-4E56-A2C2-F2F2F798DD63}" type="slidenum">
              <a:rPr lang="fr-FR" altLang="en-US" sz="1200"/>
              <a:pPr eaLnBrk="1" hangingPunct="1"/>
              <a:t>79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7360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73978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63895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A2B69-782D-42C0-ABA8-D748F60DBBC5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8615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6970B-A544-4FD4-8D2F-4F261239BA54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2176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A5A27-FBD4-41B7-BD08-B083C2C9FD2C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8947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École Polytechnique de Montréal</a:t>
            </a:r>
            <a:endParaRPr lang="fr-F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E40E1-4D2D-4309-9F20-479C4D033216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3761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F4695-63CA-4E49-BC37-43803A0FB8A9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141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DAF6D-C8CC-41E2-8073-833C677EE57E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50862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511E-1247-46B5-A6BE-C9EE238AA436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3416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École Polytechnique de Montréal</a:t>
            </a:r>
            <a:endParaRPr lang="fr-F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1E600-AD25-4376-B0AC-B1CFCFA73447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6298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EF464-3962-48BE-9336-6007D1CA69CE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488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A3024-0EAF-4438-B357-B3372D4DF3EB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601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3C647-C933-4A82-8220-B9DC4FF5CB95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258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381750"/>
            <a:ext cx="75612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 altLang="en-US" dirty="0" smtClean="0"/>
              <a:t>T. Ould Bachir © Copyright 2010-2016, </a:t>
            </a:r>
            <a:r>
              <a:rPr lang="fr-FR" altLang="en-US" dirty="0"/>
              <a:t>École Polytechnique de Montréal</a:t>
            </a:r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76FF22-1EFA-403A-B1F4-3B868EEE7909}" type="slidenum">
              <a:rPr lang="fr-FR" altLang="en-US"/>
              <a:pPr/>
              <a:t>‹N°›</a:t>
            </a:fld>
            <a:endParaRPr lang="fr-FR" altLang="en-US"/>
          </a:p>
        </p:txBody>
      </p:sp>
      <p:sp>
        <p:nvSpPr>
          <p:cNvPr id="211977" name="Line 9"/>
          <p:cNvSpPr>
            <a:spLocks noChangeShapeType="1"/>
          </p:cNvSpPr>
          <p:nvPr userDrawn="1"/>
        </p:nvSpPr>
        <p:spPr bwMode="auto">
          <a:xfrm>
            <a:off x="468313" y="6165850"/>
            <a:ext cx="8207375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211978" name="Line 10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Graphes II</a:t>
            </a:r>
            <a:endParaRPr lang="fr-CA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840760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inverse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11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java.security.InvalidParameterException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Graph{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&lt;Integer&gt;[] neighbors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listes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d’adjacences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V, 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cardinal de V et cardinal de E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initialize(V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31984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fr-CA" altLang="en-US" sz="2000" kern="0" dirty="0" smtClean="0"/>
              <a:t> est un graphe orienté sans poids sur les arcs implémentant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95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12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728079"/>
            <a:ext cx="66064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initialize(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){…}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v1, 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v2){</a:t>
            </a:r>
          </a:p>
          <a:p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check parameters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(v1&lt;0 || v1&gt;=V)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(v2&lt;0 || v2&gt;=V)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neighbors[v1].contains(v2) ) return;</a:t>
            </a:r>
          </a:p>
          <a:p>
            <a:endParaRPr lang="en-CA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connect edge from v1 to v2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neighbors[v1].add(v2); E++;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58176" cy="99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/>
              <a:t>Les méthodes </a:t>
            </a:r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initialiaze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CA" altLang="en-US" sz="2000" kern="0" dirty="0" smtClean="0">
                <a:cs typeface="Consolas" panose="020B0609020204030204" pitchFamily="49" charset="0"/>
              </a:rPr>
              <a:t>,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V()</a:t>
            </a:r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 et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E()</a:t>
            </a:r>
            <a:r>
              <a:rPr lang="fr-CA" altLang="en-US" sz="2000" kern="0" dirty="0" smtClean="0"/>
              <a:t> sont identiques à celles de </a:t>
            </a:r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UnirectedGraph</a:t>
            </a:r>
            <a:r>
              <a:rPr lang="fr-CA" altLang="en-US" sz="2000" kern="0" dirty="0" smtClean="0"/>
              <a:t>. </a:t>
            </a:r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 smtClean="0"/>
              <a:t> est également similaire, excepté qu’ un seul arc est ajouté, il va de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r>
              <a:rPr lang="fr-CA" altLang="en-US" sz="2000" kern="0" dirty="0" smtClean="0"/>
              <a:t> à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7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13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728079"/>
            <a:ext cx="6606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transposed(){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v=0; v&lt;V; v++)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neighbors[v])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T.connect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v);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58176" cy="99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/>
              <a:t>On ajoutera la méthode </a:t>
            </a:r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transposed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 smtClean="0"/>
              <a:t> qui retourne un  graphe orienté dont les arcs sont été inversés: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08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14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132856"/>
            <a:ext cx="6606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parameters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(v&lt;0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|| v&gt;=V)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neighbors[v];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o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ln 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CA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getProperty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CA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line.separator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 ln + E + ln);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v=0; v&lt;V; v++)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neighbors[v])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"-&gt;"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 w + ln);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o.toString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 smtClean="0"/>
              <a:t> nous servira à définir un graphe orienté (notez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fr-CA" altLang="en-US" sz="2000" kern="0" dirty="0" smtClean="0"/>
              <a:t> ) </a:t>
            </a:r>
            <a:endParaRPr lang="fr-CA" altLang="en-US" sz="2000" kern="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7506072" y="3716744"/>
            <a:ext cx="288032" cy="2016512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652120" y="5229200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8244408" y="165629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0-&gt;1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1-&gt;3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1-&gt;5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2-&gt;0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2-&gt;6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3-&gt;4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5-&gt;6</a:t>
            </a:r>
          </a:p>
          <a:p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8208912" cy="428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bg1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d’ordre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16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java.security.InvalidParameterException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java.util.LinkedList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java.util.Queue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java.util.Stack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Paths {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fr-CA" altLang="en-US" sz="2000" kern="0" dirty="0" smtClean="0"/>
              <a:t> implémente les parcours de graphe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1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17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Paths(Graph G,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s){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|| s &lt; 0 || s&gt;= G.V()) 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s;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</a:t>
            </a:r>
            <a:r>
              <a:rPr lang="en-CA" sz="16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s);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</a:t>
            </a:r>
            <a:r>
              <a:rPr lang="en-CA" sz="16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bfs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s);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Le constructeur de </a:t>
            </a:r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fr-CA" altLang="en-US" sz="2000" kern="0" dirty="0" smtClean="0"/>
              <a:t> appelle les deux parcours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8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18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(Graph G,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[w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){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w);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v;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DFS se fait de manière récursive: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73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19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132856"/>
            <a:ext cx="77048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bfs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(Graph G,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s){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Queue&lt;Integer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q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&lt;Integer&gt;();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source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q.add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q.isEmpty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 vertex and treat neighbors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q.poll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[w] 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q.add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v;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BFS se fait au moyen d’une file: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5832648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</a:t>
            </a:r>
            <a:r>
              <a:rPr lang="fr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20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Stack&lt;Integer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dfsPathTo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Stack&lt;Integer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path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Stack&lt;Integer&gt;();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x = v; x != s; x 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[x])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path;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On récupère le chemin  DFS en empilant les parents depuis la destination jusqu’à la source: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0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21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– 0 – 1 - 3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Résultat sur le </a:t>
            </a:r>
            <a:r>
              <a:rPr lang="fr-CA" altLang="en-US" sz="2000" kern="0" dirty="0" err="1" smtClean="0">
                <a:latin typeface="+mj-lt"/>
                <a:cs typeface="Consolas" panose="020B0609020204030204" pitchFamily="49" charset="0"/>
              </a:rPr>
              <a:t>UndirectedGraph</a:t>
            </a:r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précédent</a:t>
            </a:r>
            <a:r>
              <a:rPr lang="fr-CA" altLang="en-US" sz="2000" kern="0" dirty="0">
                <a:cs typeface="Consolas" panose="020B0609020204030204" pitchFamily="49" charset="0"/>
              </a:rPr>
              <a:t> (s == 2)</a:t>
            </a:r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4408" y="165629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1-5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6-5</a:t>
            </a:r>
            <a:endParaRPr lang="en-CA" sz="1400" dirty="0"/>
          </a:p>
        </p:txBody>
      </p:sp>
      <p:sp>
        <p:nvSpPr>
          <p:cNvPr id="24" name="Oval 1"/>
          <p:cNvSpPr/>
          <p:nvPr/>
        </p:nvSpPr>
        <p:spPr bwMode="auto">
          <a:xfrm>
            <a:off x="4062482" y="314368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5" name="Oval 8"/>
          <p:cNvSpPr/>
          <p:nvPr/>
        </p:nvSpPr>
        <p:spPr bwMode="auto">
          <a:xfrm>
            <a:off x="4062482" y="411721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26" name="Oval 9"/>
          <p:cNvSpPr/>
          <p:nvPr/>
        </p:nvSpPr>
        <p:spPr bwMode="auto">
          <a:xfrm>
            <a:off x="4062482" y="5090747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7" name="Oval 11"/>
          <p:cNvSpPr/>
          <p:nvPr/>
        </p:nvSpPr>
        <p:spPr bwMode="auto">
          <a:xfrm>
            <a:off x="6133013" y="363409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12"/>
          <p:cNvSpPr/>
          <p:nvPr/>
        </p:nvSpPr>
        <p:spPr bwMode="auto">
          <a:xfrm>
            <a:off x="6133013" y="460763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13"/>
          <p:cNvSpPr/>
          <p:nvPr/>
        </p:nvSpPr>
        <p:spPr bwMode="auto">
          <a:xfrm>
            <a:off x="2046258" y="3610311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30" name="Oval 14"/>
          <p:cNvSpPr/>
          <p:nvPr/>
        </p:nvSpPr>
        <p:spPr bwMode="auto">
          <a:xfrm>
            <a:off x="2046258" y="458384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31" name="Straight Arrow Connector 3"/>
          <p:cNvCxnSpPr>
            <a:stCxn id="24" idx="2"/>
            <a:endCxn id="29" idx="7"/>
          </p:cNvCxnSpPr>
          <p:nvPr/>
        </p:nvCxnSpPr>
        <p:spPr bwMode="auto">
          <a:xfrm flipH="1">
            <a:off x="2415034" y="3359707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7"/>
          <p:cNvCxnSpPr>
            <a:stCxn id="24" idx="4"/>
            <a:endCxn id="25" idx="0"/>
          </p:cNvCxnSpPr>
          <p:nvPr/>
        </p:nvCxnSpPr>
        <p:spPr bwMode="auto">
          <a:xfrm>
            <a:off x="4278506" y="357573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16"/>
          <p:cNvCxnSpPr>
            <a:stCxn id="25" idx="4"/>
            <a:endCxn id="26" idx="0"/>
          </p:cNvCxnSpPr>
          <p:nvPr/>
        </p:nvCxnSpPr>
        <p:spPr bwMode="auto">
          <a:xfrm>
            <a:off x="4278506" y="4549263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18"/>
          <p:cNvCxnSpPr>
            <a:stCxn id="30" idx="0"/>
            <a:endCxn id="29" idx="4"/>
          </p:cNvCxnSpPr>
          <p:nvPr/>
        </p:nvCxnSpPr>
        <p:spPr bwMode="auto">
          <a:xfrm flipV="1">
            <a:off x="2262282" y="4042359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20"/>
          <p:cNvCxnSpPr>
            <a:stCxn id="26" idx="2"/>
            <a:endCxn id="30" idx="5"/>
          </p:cNvCxnSpPr>
          <p:nvPr/>
        </p:nvCxnSpPr>
        <p:spPr bwMode="auto">
          <a:xfrm flipH="1" flipV="1">
            <a:off x="2415034" y="4952619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22"/>
          <p:cNvCxnSpPr>
            <a:stCxn id="24" idx="6"/>
            <a:endCxn id="27" idx="1"/>
          </p:cNvCxnSpPr>
          <p:nvPr/>
        </p:nvCxnSpPr>
        <p:spPr bwMode="auto">
          <a:xfrm>
            <a:off x="4494530" y="3359707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24"/>
          <p:cNvCxnSpPr>
            <a:stCxn id="28" idx="0"/>
            <a:endCxn id="27" idx="4"/>
          </p:cNvCxnSpPr>
          <p:nvPr/>
        </p:nvCxnSpPr>
        <p:spPr bwMode="auto">
          <a:xfrm flipV="1">
            <a:off x="6349037" y="406614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26"/>
          <p:cNvCxnSpPr>
            <a:stCxn id="26" idx="6"/>
            <a:endCxn id="28" idx="3"/>
          </p:cNvCxnSpPr>
          <p:nvPr/>
        </p:nvCxnSpPr>
        <p:spPr bwMode="auto">
          <a:xfrm flipV="1">
            <a:off x="4494530" y="4976406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21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22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Stack&lt;Integer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bfsPathTo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[v] 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Stack&lt;Integer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path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Stack&lt;Integer&gt;();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x = v; x != s; x =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path;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cs typeface="Consolas" panose="020B0609020204030204" pitchFamily="49" charset="0"/>
              </a:rPr>
              <a:t>On récupère le chemin  </a:t>
            </a:r>
            <a:r>
              <a:rPr lang="fr-CA" altLang="en-US" sz="2000" kern="0" dirty="0" smtClean="0">
                <a:cs typeface="Consolas" panose="020B0609020204030204" pitchFamily="49" charset="0"/>
              </a:rPr>
              <a:t>BFS </a:t>
            </a:r>
            <a:r>
              <a:rPr lang="fr-CA" altLang="en-US" sz="2000" kern="0" dirty="0">
                <a:cs typeface="Consolas" panose="020B0609020204030204" pitchFamily="49" charset="0"/>
              </a:rPr>
              <a:t>en empilant les parents depuis la destination jusqu’à la source: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7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23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– 4 - 3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Résultat sur le </a:t>
            </a:r>
            <a:r>
              <a:rPr lang="fr-CA" altLang="en-US" sz="2000" kern="0" dirty="0" err="1" smtClean="0">
                <a:latin typeface="+mj-lt"/>
                <a:cs typeface="Consolas" panose="020B0609020204030204" pitchFamily="49" charset="0"/>
              </a:rPr>
              <a:t>UndirectedGraph</a:t>
            </a:r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précédent (s == 2):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4408" y="165629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1-5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6-5</a:t>
            </a:r>
            <a:endParaRPr lang="en-CA" sz="1400" dirty="0"/>
          </a:p>
        </p:txBody>
      </p:sp>
      <p:sp>
        <p:nvSpPr>
          <p:cNvPr id="9" name="Oval 1"/>
          <p:cNvSpPr/>
          <p:nvPr/>
        </p:nvSpPr>
        <p:spPr bwMode="auto">
          <a:xfrm>
            <a:off x="4062482" y="314368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" name="Oval 8"/>
          <p:cNvSpPr/>
          <p:nvPr/>
        </p:nvSpPr>
        <p:spPr bwMode="auto">
          <a:xfrm>
            <a:off x="4062482" y="411721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1" name="Oval 9"/>
          <p:cNvSpPr/>
          <p:nvPr/>
        </p:nvSpPr>
        <p:spPr bwMode="auto">
          <a:xfrm>
            <a:off x="4062482" y="5090747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133013" y="363409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33013" y="460763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046258" y="3610311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046258" y="458384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16" name="Straight Arrow Connector 3"/>
          <p:cNvCxnSpPr>
            <a:stCxn id="9" idx="2"/>
            <a:endCxn id="14" idx="7"/>
          </p:cNvCxnSpPr>
          <p:nvPr/>
        </p:nvCxnSpPr>
        <p:spPr bwMode="auto">
          <a:xfrm flipH="1">
            <a:off x="2415034" y="3359707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7"/>
          <p:cNvCxnSpPr>
            <a:stCxn id="9" idx="4"/>
            <a:endCxn id="10" idx="0"/>
          </p:cNvCxnSpPr>
          <p:nvPr/>
        </p:nvCxnSpPr>
        <p:spPr bwMode="auto">
          <a:xfrm>
            <a:off x="4278506" y="357573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6"/>
          <p:cNvCxnSpPr>
            <a:stCxn id="10" idx="4"/>
            <a:endCxn id="11" idx="0"/>
          </p:cNvCxnSpPr>
          <p:nvPr/>
        </p:nvCxnSpPr>
        <p:spPr bwMode="auto">
          <a:xfrm>
            <a:off x="4278506" y="4549263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stCxn id="15" idx="0"/>
            <a:endCxn id="14" idx="4"/>
          </p:cNvCxnSpPr>
          <p:nvPr/>
        </p:nvCxnSpPr>
        <p:spPr bwMode="auto">
          <a:xfrm flipV="1">
            <a:off x="2262282" y="4042359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20"/>
          <p:cNvCxnSpPr>
            <a:stCxn id="11" idx="2"/>
            <a:endCxn id="15" idx="5"/>
          </p:cNvCxnSpPr>
          <p:nvPr/>
        </p:nvCxnSpPr>
        <p:spPr bwMode="auto">
          <a:xfrm flipH="1" flipV="1">
            <a:off x="2415034" y="4952619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2"/>
          <p:cNvCxnSpPr>
            <a:stCxn id="9" idx="6"/>
            <a:endCxn id="12" idx="1"/>
          </p:cNvCxnSpPr>
          <p:nvPr/>
        </p:nvCxnSpPr>
        <p:spPr bwMode="auto">
          <a:xfrm>
            <a:off x="4494530" y="3359707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4"/>
          <p:cNvCxnSpPr>
            <a:stCxn id="13" idx="0"/>
            <a:endCxn id="12" idx="4"/>
          </p:cNvCxnSpPr>
          <p:nvPr/>
        </p:nvCxnSpPr>
        <p:spPr bwMode="auto">
          <a:xfrm flipV="1">
            <a:off x="6349037" y="406614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6"/>
          <p:cNvCxnSpPr>
            <a:stCxn id="11" idx="6"/>
            <a:endCxn id="13" idx="3"/>
          </p:cNvCxnSpPr>
          <p:nvPr/>
        </p:nvCxnSpPr>
        <p:spPr bwMode="auto">
          <a:xfrm flipV="1">
            <a:off x="4494530" y="4976406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903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5544616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Ordre topologique II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830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Rappel:</a:t>
            </a:r>
          </a:p>
          <a:p>
            <a:pPr eaLnBrk="1" hangingPunct="1">
              <a:buFontTx/>
              <a:buNone/>
            </a:pPr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Nous avons vu au cours précédent un algorithme permettant de déterminer l’ordre topologique d’un graphe dirigé acyclique</a:t>
            </a:r>
          </a:p>
          <a:p>
            <a:pPr eaLnBrk="1" hangingPunct="1"/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L’algorithme du cours précédent se basait sur une file</a:t>
            </a:r>
          </a:p>
          <a:p>
            <a:pPr eaLnBrk="1" hangingPunct="1"/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Nous allons voir un nouvel algorithme pour déterminer l’ordre topologique qui se base sur le parcours DFS</a:t>
            </a:r>
          </a:p>
          <a:p>
            <a:pPr eaLnBrk="1" hangingPunct="1"/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Pour ce faire, nous allons définir le parcours DFS post-ordre</a:t>
            </a:r>
            <a:endParaRPr lang="fr-CA" altLang="en-US" sz="20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25</a:t>
            </a:fld>
            <a:endParaRPr lang="fr-FR" altLang="en-US" sz="140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884368" y="4293096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7884368" y="5301208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64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Ordre topologique II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58176" cy="561231"/>
          </a:xfrm>
        </p:spPr>
        <p:txBody>
          <a:bodyPr/>
          <a:lstStyle/>
          <a:p>
            <a:pPr eaLnBrk="1" hangingPunct="1"/>
            <a:r>
              <a:rPr lang="fr-CA" altLang="en-US" sz="2000" dirty="0" smtClean="0"/>
              <a:t>Un parcours DFS post-ordre est le résultat d’un parcours en profondeur du graphe où un sommet est énuméré dès qu’il n’a plus de voisins non visités: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26</a:t>
            </a:fld>
            <a:endParaRPr lang="fr-FR" altLang="en-US" sz="1400"/>
          </a:p>
        </p:txBody>
      </p:sp>
      <p:sp>
        <p:nvSpPr>
          <p:cNvPr id="2" name="Oval 1"/>
          <p:cNvSpPr/>
          <p:nvPr/>
        </p:nvSpPr>
        <p:spPr bwMode="auto">
          <a:xfrm>
            <a:off x="3995936" y="249004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995936" y="346358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995936" y="4437112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4408" y="25515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0-&gt;1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1-&gt;3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1-&gt;5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2-&gt;0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2-&gt;6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3-&gt;4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5-&gt;6</a:t>
            </a:r>
          </a:p>
          <a:p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66467" y="298046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66467" y="395399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979712" y="2956676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979712" y="393020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4" name="Straight Arrow Connector 3"/>
          <p:cNvCxnSpPr>
            <a:stCxn id="2" idx="2"/>
            <a:endCxn id="14" idx="7"/>
          </p:cNvCxnSpPr>
          <p:nvPr/>
        </p:nvCxnSpPr>
        <p:spPr bwMode="auto">
          <a:xfrm flipH="1">
            <a:off x="2348488" y="2706072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2" idx="4"/>
            <a:endCxn id="9" idx="0"/>
          </p:cNvCxnSpPr>
          <p:nvPr/>
        </p:nvCxnSpPr>
        <p:spPr bwMode="auto">
          <a:xfrm>
            <a:off x="4211960" y="292209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4"/>
            <a:endCxn id="10" idx="0"/>
          </p:cNvCxnSpPr>
          <p:nvPr/>
        </p:nvCxnSpPr>
        <p:spPr bwMode="auto">
          <a:xfrm>
            <a:off x="4211960" y="3895628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5" idx="0"/>
            <a:endCxn id="14" idx="4"/>
          </p:cNvCxnSpPr>
          <p:nvPr/>
        </p:nvCxnSpPr>
        <p:spPr bwMode="auto">
          <a:xfrm flipV="1">
            <a:off x="2195736" y="3388724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0" idx="2"/>
            <a:endCxn id="15" idx="5"/>
          </p:cNvCxnSpPr>
          <p:nvPr/>
        </p:nvCxnSpPr>
        <p:spPr bwMode="auto">
          <a:xfrm flipH="1" flipV="1">
            <a:off x="2348488" y="4298984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2" idx="6"/>
            <a:endCxn id="12" idx="1"/>
          </p:cNvCxnSpPr>
          <p:nvPr/>
        </p:nvCxnSpPr>
        <p:spPr bwMode="auto">
          <a:xfrm>
            <a:off x="4427984" y="2706072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3" idx="0"/>
            <a:endCxn id="12" idx="4"/>
          </p:cNvCxnSpPr>
          <p:nvPr/>
        </p:nvCxnSpPr>
        <p:spPr bwMode="auto">
          <a:xfrm flipV="1">
            <a:off x="6282491" y="341251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0" idx="6"/>
            <a:endCxn id="13" idx="3"/>
          </p:cNvCxnSpPr>
          <p:nvPr/>
        </p:nvCxnSpPr>
        <p:spPr bwMode="auto">
          <a:xfrm flipV="1">
            <a:off x="4427984" y="4322771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0" idx="1"/>
            <a:endCxn id="14" idx="5"/>
          </p:cNvCxnSpPr>
          <p:nvPr/>
        </p:nvCxnSpPr>
        <p:spPr bwMode="auto">
          <a:xfrm flipH="1" flipV="1">
            <a:off x="2348488" y="3325452"/>
            <a:ext cx="1710720" cy="1174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95536" y="5028009"/>
            <a:ext cx="8715375" cy="5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/>
              <a:t>Résultat: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55172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4, 3, 6, 5, 1, 0, 2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Ordre topologique II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58176" cy="561231"/>
          </a:xfrm>
        </p:spPr>
        <p:txBody>
          <a:bodyPr/>
          <a:lstStyle/>
          <a:p>
            <a:pPr eaLnBrk="1" hangingPunct="1"/>
            <a:r>
              <a:rPr lang="fr-CA" altLang="en-US" sz="2000" dirty="0" smtClean="0"/>
              <a:t>Le parcours DFS post-ordre inverse est le résultat inverse du parcours DFS post-ordre: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27</a:t>
            </a:fld>
            <a:endParaRPr lang="fr-FR" altLang="en-US" sz="1400"/>
          </a:p>
        </p:txBody>
      </p:sp>
      <p:sp>
        <p:nvSpPr>
          <p:cNvPr id="2" name="Oval 1"/>
          <p:cNvSpPr/>
          <p:nvPr/>
        </p:nvSpPr>
        <p:spPr bwMode="auto">
          <a:xfrm>
            <a:off x="3995936" y="249004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995936" y="346358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995936" y="4437112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4408" y="25515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0-&gt;1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1-&gt;3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1-&gt;5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2-&gt;0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2-&gt;6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3-&gt;4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5-&gt;6</a:t>
            </a:r>
          </a:p>
          <a:p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66467" y="298046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66467" y="395399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979712" y="2956676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979712" y="393020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4" name="Straight Arrow Connector 3"/>
          <p:cNvCxnSpPr>
            <a:stCxn id="2" idx="2"/>
            <a:endCxn id="14" idx="7"/>
          </p:cNvCxnSpPr>
          <p:nvPr/>
        </p:nvCxnSpPr>
        <p:spPr bwMode="auto">
          <a:xfrm flipH="1">
            <a:off x="2348488" y="2706072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2" idx="4"/>
            <a:endCxn id="9" idx="0"/>
          </p:cNvCxnSpPr>
          <p:nvPr/>
        </p:nvCxnSpPr>
        <p:spPr bwMode="auto">
          <a:xfrm>
            <a:off x="4211960" y="292209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4"/>
            <a:endCxn id="10" idx="0"/>
          </p:cNvCxnSpPr>
          <p:nvPr/>
        </p:nvCxnSpPr>
        <p:spPr bwMode="auto">
          <a:xfrm>
            <a:off x="4211960" y="3895628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5" idx="0"/>
            <a:endCxn id="14" idx="4"/>
          </p:cNvCxnSpPr>
          <p:nvPr/>
        </p:nvCxnSpPr>
        <p:spPr bwMode="auto">
          <a:xfrm flipV="1">
            <a:off x="2195736" y="3388724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0" idx="2"/>
            <a:endCxn id="15" idx="5"/>
          </p:cNvCxnSpPr>
          <p:nvPr/>
        </p:nvCxnSpPr>
        <p:spPr bwMode="auto">
          <a:xfrm flipH="1" flipV="1">
            <a:off x="2348488" y="4298984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2" idx="6"/>
            <a:endCxn id="12" idx="1"/>
          </p:cNvCxnSpPr>
          <p:nvPr/>
        </p:nvCxnSpPr>
        <p:spPr bwMode="auto">
          <a:xfrm>
            <a:off x="4427984" y="2706072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3" idx="0"/>
            <a:endCxn id="12" idx="4"/>
          </p:cNvCxnSpPr>
          <p:nvPr/>
        </p:nvCxnSpPr>
        <p:spPr bwMode="auto">
          <a:xfrm flipV="1">
            <a:off x="6282491" y="341251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0" idx="6"/>
            <a:endCxn id="13" idx="3"/>
          </p:cNvCxnSpPr>
          <p:nvPr/>
        </p:nvCxnSpPr>
        <p:spPr bwMode="auto">
          <a:xfrm flipV="1">
            <a:off x="4427984" y="4322771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0" idx="1"/>
            <a:endCxn id="14" idx="5"/>
          </p:cNvCxnSpPr>
          <p:nvPr/>
        </p:nvCxnSpPr>
        <p:spPr bwMode="auto">
          <a:xfrm flipH="1" flipV="1">
            <a:off x="2348488" y="3325452"/>
            <a:ext cx="1710720" cy="1174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95536" y="5028009"/>
            <a:ext cx="8715375" cy="5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/>
              <a:t>Résultat: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55172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2, 0, 1, 5, 6, 3, 4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Ordre topologique II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28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new Paths member, must be initialized in constructor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Stack&lt;Integer&gt;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reversePostOrderDfs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CA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(Graph G,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[w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){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w);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v;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Stack  vertex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reversePostOrderDfs.push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On modifie DFS comme suit: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292080" y="5661248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261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Ordre topologique II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29</a:t>
            </a:fld>
            <a:endParaRPr lang="fr-FR" altLang="en-US" sz="1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58176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L’ordre des nœuds du graphe obtenu d’un DFS post-ordre inverse </a:t>
            </a:r>
            <a:r>
              <a:rPr lang="en-CA" altLang="en-US" sz="2000" kern="0" dirty="0" err="1" smtClean="0">
                <a:latin typeface="+mj-lt"/>
                <a:cs typeface="Consolas" panose="020B0609020204030204" pitchFamily="49" charset="0"/>
              </a:rPr>
              <a:t>est</a:t>
            </a:r>
            <a:r>
              <a:rPr lang="en-CA" altLang="en-US" sz="2000" kern="0" dirty="0" smtClean="0">
                <a:latin typeface="+mj-lt"/>
                <a:cs typeface="Consolas" panose="020B0609020204030204" pitchFamily="49" charset="0"/>
              </a:rPr>
              <a:t> un </a:t>
            </a:r>
            <a:r>
              <a:rPr lang="en-CA" altLang="en-US" sz="2000" kern="0" dirty="0" err="1" smtClean="0">
                <a:latin typeface="+mj-lt"/>
                <a:cs typeface="Consolas" panose="020B0609020204030204" pitchFamily="49" charset="0"/>
              </a:rPr>
              <a:t>ordre</a:t>
            </a:r>
            <a:r>
              <a:rPr lang="en-CA" altLang="en-US" sz="2000" kern="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CA" altLang="en-US" sz="2000" kern="0" dirty="0" err="1" smtClean="0">
                <a:latin typeface="+mj-lt"/>
                <a:cs typeface="Consolas" panose="020B0609020204030204" pitchFamily="49" charset="0"/>
              </a:rPr>
              <a:t>topologique</a:t>
            </a:r>
            <a:r>
              <a:rPr lang="fr-CA" altLang="en-US" sz="2000" kern="0" dirty="0" smtClean="0">
                <a:latin typeface="+mj-lt"/>
                <a:cs typeface="Consolas" panose="020B0609020204030204" pitchFamily="49" charset="0"/>
              </a:rPr>
              <a:t>: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03273"/>
              </p:ext>
            </p:extLst>
          </p:nvPr>
        </p:nvGraphicFramePr>
        <p:xfrm>
          <a:off x="2195736" y="2622448"/>
          <a:ext cx="4913206" cy="28227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011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Indegree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1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Entre en file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3, 5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1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Sort de file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7272808" cy="428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connexes</a:t>
            </a:r>
            <a:endParaRPr lang="en-US" altLang="en-US" sz="4000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214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smtClean="0"/>
              <a:t>Rappel:</a:t>
            </a:r>
          </a:p>
          <a:p>
            <a:pPr eaLnBrk="1" hangingPunct="1"/>
            <a:r>
              <a:rPr lang="fr-CA" altLang="en-US" sz="2000" smtClean="0"/>
              <a:t>Graphe connexe </a:t>
            </a:r>
            <a:r>
              <a:rPr lang="fr-CA" altLang="en-US" sz="2000" smtClean="0">
                <a:sym typeface="Wingdings" panose="05000000000000000000" pitchFamily="2" charset="2"/>
              </a:rPr>
              <a:t> </a:t>
            </a:r>
            <a:r>
              <a:rPr lang="fr-CA" altLang="en-US" sz="2000" smtClean="0"/>
              <a:t>un chemin pour chaque paire de nœuds</a:t>
            </a:r>
            <a:endParaRPr lang="fr-CA" altLang="en-US" sz="2000" smtClean="0">
              <a:sym typeface="Wingdings" panose="05000000000000000000" pitchFamily="2" charset="2"/>
            </a:endParaRPr>
          </a:p>
        </p:txBody>
      </p:sp>
      <p:sp>
        <p:nvSpPr>
          <p:cNvPr id="1157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5718" name="Rectangle 5"/>
          <p:cNvSpPr>
            <a:spLocks noChangeArrowheads="1"/>
          </p:cNvSpPr>
          <p:nvPr/>
        </p:nvSpPr>
        <p:spPr bwMode="auto">
          <a:xfrm rot="-1979149">
            <a:off x="876300" y="3198813"/>
            <a:ext cx="189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>
                <a:solidFill>
                  <a:srgbClr val="00B050"/>
                </a:solidFill>
              </a:rPr>
              <a:t>Graphe connexe</a:t>
            </a:r>
            <a:endParaRPr lang="fr-FR" altLang="en-US" sz="1800">
              <a:solidFill>
                <a:srgbClr val="00B050"/>
              </a:solidFill>
            </a:endParaRPr>
          </a:p>
        </p:txBody>
      </p:sp>
      <p:sp>
        <p:nvSpPr>
          <p:cNvPr id="1157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F55513-8AB0-44B7-A7D5-9736E3F716F2}" type="slidenum">
              <a:rPr lang="fr-FR" altLang="en-US" sz="1400"/>
              <a:pPr eaLnBrk="1" hangingPunct="1"/>
              <a:t>31</a:t>
            </a:fld>
            <a:endParaRPr lang="fr-FR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25" y="2713943"/>
            <a:ext cx="4680000" cy="3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connexes</a:t>
            </a:r>
            <a:endParaRPr lang="en-US" altLang="en-US" sz="4000" dirty="0" smtClean="0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214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Rappel:</a:t>
            </a:r>
          </a:p>
          <a:p>
            <a:pPr eaLnBrk="1" hangingPunct="1"/>
            <a:r>
              <a:rPr lang="fr-CA" altLang="en-US" sz="2000" dirty="0" smtClean="0"/>
              <a:t>Si un graphe orienté est connexe </a:t>
            </a:r>
            <a:r>
              <a:rPr lang="fr-CA" altLang="en-US" sz="2000" dirty="0" smtClean="0">
                <a:sym typeface="Wingdings" panose="05000000000000000000" pitchFamily="2" charset="2"/>
              </a:rPr>
              <a:t> on dit qu’il a une connexit</a:t>
            </a:r>
            <a:r>
              <a:rPr lang="fr-CA" altLang="en-US" sz="2000" dirty="0" smtClean="0"/>
              <a:t>é</a:t>
            </a:r>
            <a:r>
              <a:rPr lang="fr-CA" altLang="en-US" sz="2000" dirty="0" smtClean="0">
                <a:sym typeface="Wingdings" panose="05000000000000000000" pitchFamily="2" charset="2"/>
              </a:rPr>
              <a:t> forte</a:t>
            </a:r>
          </a:p>
        </p:txBody>
      </p:sp>
      <p:sp>
        <p:nvSpPr>
          <p:cNvPr id="11776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 rot="-1979149">
            <a:off x="947738" y="3198813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00B050"/>
                </a:solidFill>
              </a:rPr>
              <a:t>Connexité forte</a:t>
            </a:r>
            <a:endParaRPr lang="fr-FR" altLang="en-US" sz="1800" dirty="0">
              <a:solidFill>
                <a:srgbClr val="00B050"/>
              </a:solidFill>
            </a:endParaRPr>
          </a:p>
        </p:txBody>
      </p:sp>
      <p:sp>
        <p:nvSpPr>
          <p:cNvPr id="1177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5160CD-AF27-4C57-8F74-61CBBC65DF6B}" type="slidenum">
              <a:rPr lang="fr-FR" altLang="en-US" sz="1400"/>
              <a:pPr eaLnBrk="1" hangingPunct="1"/>
              <a:t>32</a:t>
            </a:fld>
            <a:endParaRPr lang="fr-FR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708920"/>
            <a:ext cx="4680000" cy="3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connexes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830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Objectif:</a:t>
            </a:r>
          </a:p>
          <a:p>
            <a:pPr eaLnBrk="1" hangingPunct="1">
              <a:buFontTx/>
              <a:buNone/>
            </a:pPr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Dans un graphe non orienté, identifier les composantes connexes. Par définition, un graphe connexe ne possèdera qu’une seule composante connexe.</a:t>
            </a:r>
          </a:p>
          <a:p>
            <a:pPr marL="0" indent="0" eaLnBrk="1" hangingPunct="1">
              <a:buNone/>
            </a:pPr>
            <a:endParaRPr lang="fr-CA" altLang="en-US" sz="20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34</a:t>
            </a:fld>
            <a:endParaRPr lang="fr-FR" altLang="en-US" sz="1400"/>
          </a:p>
        </p:txBody>
      </p:sp>
    </p:spTree>
    <p:extLst>
      <p:ext uri="{BB962C8B-B14F-4D97-AF65-F5344CB8AC3E}">
        <p14:creationId xmlns:p14="http://schemas.microsoft.com/office/powerpoint/2010/main" val="2079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connexes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6413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Exemples:</a:t>
            </a:r>
          </a:p>
          <a:p>
            <a:pPr eaLnBrk="1" hangingPunct="1">
              <a:buFontTx/>
              <a:buNone/>
            </a:pPr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Ce graphe non orienté possède 6 composantes connexes</a:t>
            </a:r>
            <a:endParaRPr lang="fr-CA" altLang="en-US" sz="20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35</a:t>
            </a:fld>
            <a:endParaRPr lang="fr-FR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852936"/>
            <a:ext cx="4680000" cy="31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connexes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49733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Solution:</a:t>
            </a:r>
          </a:p>
          <a:p>
            <a:pPr eaLnBrk="1" hangingPunct="1"/>
            <a:r>
              <a:rPr lang="fr-CA" altLang="en-US" sz="2000" dirty="0" smtClean="0"/>
              <a:t>Il suffit d’exécuter un parcours DFS. À chaque interruption, on début une nouvelle composante connexe.</a:t>
            </a:r>
            <a:endParaRPr lang="fr-CA" altLang="en-US" sz="20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36</a:t>
            </a:fld>
            <a:endParaRPr lang="fr-FR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1043608" y="2636912"/>
            <a:ext cx="770485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ConnectedComponents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[] marked;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[] id;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ConnectedComponents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G){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 ==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marked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v=0; v&lt;G.V(); 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!marked[v]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G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count++;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new component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5786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connexes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37</a:t>
            </a:fld>
            <a:endParaRPr lang="fr-FR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1043608" y="2636912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v, Graph G){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marked[v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identify component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id[v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count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marked[w])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G);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8552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6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6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6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6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fortement connexes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830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Objectif:</a:t>
            </a:r>
          </a:p>
          <a:p>
            <a:pPr eaLnBrk="1" hangingPunct="1">
              <a:buFontTx/>
              <a:buNone/>
            </a:pPr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Dans un graphe orienté, identifier les composantes fortement connexes. Par définition, un graphe orienté fortement connexe ne possèdera qu’une seule composante connexe.</a:t>
            </a:r>
          </a:p>
          <a:p>
            <a:pPr marL="0" indent="0" eaLnBrk="1" hangingPunct="1">
              <a:buNone/>
            </a:pPr>
            <a:endParaRPr lang="fr-CA" altLang="en-US" sz="20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39</a:t>
            </a:fld>
            <a:endParaRPr lang="fr-FR" altLang="en-US" sz="1400"/>
          </a:p>
        </p:txBody>
      </p:sp>
    </p:spTree>
    <p:extLst>
      <p:ext uri="{BB962C8B-B14F-4D97-AF65-F5344CB8AC3E}">
        <p14:creationId xmlns:p14="http://schemas.microsoft.com/office/powerpoint/2010/main" val="2742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4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602647"/>
            <a:ext cx="66064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</a:rPr>
              <a:t>java.util.HashSet</a:t>
            </a:r>
            <a:r>
              <a:rPr lang="en-CA" sz="1600" dirty="0">
                <a:latin typeface="Consolas" panose="020B0609020204030204" pitchFamily="49" charset="0"/>
              </a:rPr>
              <a:t>;</a:t>
            </a:r>
          </a:p>
          <a:p>
            <a:endParaRPr lang="en-CA" sz="1600" dirty="0" smtClean="0">
              <a:latin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</a:rPr>
              <a:t>public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b="1" dirty="0" smtClean="0">
                <a:latin typeface="Consolas" panose="020B0609020204030204" pitchFamily="49" charset="0"/>
              </a:rPr>
              <a:t>interface</a:t>
            </a:r>
            <a:r>
              <a:rPr lang="en-CA" sz="1600" dirty="0">
                <a:latin typeface="Consolas" panose="020B0609020204030204" pitchFamily="49" charset="0"/>
              </a:rPr>
              <a:t> Graph {</a:t>
            </a:r>
          </a:p>
          <a:p>
            <a:r>
              <a:rPr lang="en-CA" sz="1600" dirty="0" smtClean="0">
                <a:latin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</a:rPr>
              <a:t>void</a:t>
            </a:r>
            <a:r>
              <a:rPr lang="en-CA" sz="1600" dirty="0" smtClean="0">
                <a:latin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</a:rPr>
              <a:t>initialize(</a:t>
            </a:r>
            <a:r>
              <a:rPr lang="en-CA" sz="1600" b="1" dirty="0" err="1" smtClean="0">
                <a:latin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</a:rPr>
              <a:t>V</a:t>
            </a:r>
            <a:r>
              <a:rPr lang="en-CA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 smtClean="0">
                <a:latin typeface="Consolas" panose="020B0609020204030204" pitchFamily="49" charset="0"/>
              </a:rPr>
              <a:t>   </a:t>
            </a:r>
            <a:r>
              <a:rPr lang="en-CA" sz="1600" b="1" dirty="0" err="1" smtClean="0">
                <a:latin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 smtClean="0">
                <a:latin typeface="Consolas" panose="020B0609020204030204" pitchFamily="49" charset="0"/>
              </a:rPr>
              <a:t>();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</a:rPr>
              <a:t>// cardinal de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</a:rPr>
              <a:t>l’ensemble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</a:rPr>
              <a:t> des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</a:rPr>
              <a:t>sommets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</a:rPr>
              <a:t>   </a:t>
            </a:r>
            <a:r>
              <a:rPr lang="en-CA" sz="1600" b="1" dirty="0" err="1" smtClean="0">
                <a:latin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 smtClean="0">
                <a:latin typeface="Consolas" panose="020B0609020204030204" pitchFamily="49" charset="0"/>
              </a:rPr>
              <a:t>();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</a:rPr>
              <a:t>// cardinal de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</a:rPr>
              <a:t>l’ensemble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</a:rPr>
              <a:t> des arcs</a:t>
            </a:r>
            <a:endParaRPr lang="en-CA" sz="1600" dirty="0">
              <a:latin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</a:rPr>
              <a:t>void</a:t>
            </a:r>
            <a:r>
              <a:rPr lang="en-CA" sz="1600" dirty="0" smtClean="0">
                <a:latin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</a:rPr>
              <a:t>connect(</a:t>
            </a:r>
            <a:r>
              <a:rPr lang="en-CA" sz="1600" b="1" dirty="0" err="1" smtClean="0">
                <a:latin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</a:rPr>
              <a:t>v1</a:t>
            </a:r>
            <a:r>
              <a:rPr lang="en-CA" sz="1600" dirty="0">
                <a:latin typeface="Consolas" panose="020B0609020204030204" pitchFamily="49" charset="0"/>
              </a:rPr>
              <a:t>, </a:t>
            </a:r>
            <a:r>
              <a:rPr lang="en-CA" sz="1600" b="1" dirty="0" err="1" smtClean="0">
                <a:latin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</a:rPr>
              <a:t>v2</a:t>
            </a:r>
            <a:r>
              <a:rPr lang="en-CA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   </a:t>
            </a:r>
            <a:r>
              <a:rPr lang="en-CA" sz="1600" dirty="0" err="1">
                <a:latin typeface="Consolas" panose="020B0609020204030204" pitchFamily="49" charset="0"/>
              </a:rPr>
              <a:t>HashSet</a:t>
            </a:r>
            <a:r>
              <a:rPr lang="en-CA" sz="1600" dirty="0">
                <a:latin typeface="Consolas" panose="020B0609020204030204" pitchFamily="49" charset="0"/>
              </a:rPr>
              <a:t>&lt;Integer&gt; </a:t>
            </a:r>
            <a:r>
              <a:rPr lang="en-CA" sz="1600" dirty="0" err="1">
                <a:latin typeface="Consolas" panose="020B0609020204030204" pitchFamily="49" charset="0"/>
              </a:rPr>
              <a:t>adj</a:t>
            </a:r>
            <a:r>
              <a:rPr lang="en-CA" sz="1600" dirty="0">
                <a:latin typeface="Consolas" panose="020B0609020204030204" pitchFamily="49" charset="0"/>
              </a:rPr>
              <a:t>(</a:t>
            </a:r>
            <a:r>
              <a:rPr lang="en-CA" sz="1600" b="1" dirty="0" err="1">
                <a:latin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</a:rPr>
              <a:t> v</a:t>
            </a:r>
            <a:r>
              <a:rPr lang="en-CA" sz="1600" dirty="0" smtClean="0">
                <a:latin typeface="Consolas" panose="020B0609020204030204" pitchFamily="49" charset="0"/>
              </a:rPr>
              <a:t>);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</a:rPr>
              <a:t>//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</a:rPr>
              <a:t>liste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</a:rPr>
              <a:t>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</a:rPr>
              <a:t>d’adjacence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</a:rPr>
              <a:t>   String </a:t>
            </a:r>
            <a:r>
              <a:rPr lang="en-CA" sz="1600" dirty="0" err="1">
                <a:latin typeface="Consolas" panose="020B0609020204030204" pitchFamily="49" charset="0"/>
              </a:rPr>
              <a:t>toString</a:t>
            </a:r>
            <a:r>
              <a:rPr lang="en-CA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/>
              <a:t>Un graphe implémentant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r>
              <a:rPr lang="fr-CA" altLang="en-US" sz="2000" kern="0" dirty="0" smtClean="0"/>
              <a:t> sera formé de sommets auxquels seront associés à des entiers allant de 0 à |V|-1</a:t>
            </a:r>
            <a:endParaRPr lang="fr-CA" altLang="en-US" sz="2000" kern="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05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fortement connexes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56934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Exemples:</a:t>
            </a:r>
          </a:p>
          <a:p>
            <a:pPr eaLnBrk="1" hangingPunct="1">
              <a:buFontTx/>
              <a:buNone/>
            </a:pPr>
            <a:endParaRPr lang="fr-CA" altLang="en-US" sz="2000" dirty="0" smtClean="0"/>
          </a:p>
          <a:p>
            <a:pPr eaLnBrk="1" hangingPunct="1"/>
            <a:r>
              <a:rPr lang="fr-CA" altLang="en-US" sz="2000" dirty="0" smtClean="0"/>
              <a:t>Ce graphe orienté possède également 6 composantes fortement connexes</a:t>
            </a:r>
            <a:endParaRPr lang="fr-CA" altLang="en-US" sz="20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40</a:t>
            </a:fld>
            <a:endParaRPr lang="fr-FR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780928"/>
            <a:ext cx="4680000" cy="31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fortement connexes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4560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Solution:</a:t>
            </a:r>
          </a:p>
          <a:p>
            <a:pPr eaLnBrk="1" hangingPunct="1"/>
            <a:r>
              <a:rPr lang="fr-CA" altLang="en-US" sz="2000" dirty="0" smtClean="0"/>
              <a:t>Évidemment, un parcours DFS ne suffit pas. </a:t>
            </a:r>
          </a:p>
          <a:p>
            <a:pPr eaLnBrk="1" hangingPunct="1"/>
            <a:r>
              <a:rPr lang="fr-CA" altLang="en-US" sz="2000" dirty="0" smtClean="0"/>
              <a:t>On remarquera cependant que les composantes fortement connexes de G le sont également de G</a:t>
            </a:r>
            <a:r>
              <a:rPr lang="fr-CA" altLang="en-US" sz="2000" baseline="30000" dirty="0" smtClean="0"/>
              <a:t>T</a:t>
            </a:r>
            <a:r>
              <a:rPr lang="fr-CA" altLang="en-US" sz="2000" dirty="0" smtClean="0"/>
              <a:t>.</a:t>
            </a:r>
          </a:p>
          <a:p>
            <a:pPr eaLnBrk="1" hangingPunct="1"/>
            <a:r>
              <a:rPr lang="fr-CA" altLang="en-US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Un algorithme se basant sur cette observation et dû à S. Rao </a:t>
            </a:r>
            <a:r>
              <a:rPr lang="fr-CA" altLang="en-US" sz="2000" dirty="0" err="1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Kosaraju</a:t>
            </a:r>
            <a:r>
              <a:rPr lang="fr-CA" altLang="en-US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 permet de résoudre le problème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41</a:t>
            </a:fld>
            <a:endParaRPr lang="fr-FR" altLang="en-US" sz="1400"/>
          </a:p>
        </p:txBody>
      </p:sp>
      <p:pic>
        <p:nvPicPr>
          <p:cNvPr id="279556" name="Picture 4" descr="https://webapps.jhu.edu/namedprofessorships/images/Engr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85269"/>
            <a:ext cx="15906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20888"/>
            <a:ext cx="4680000" cy="3260053"/>
          </a:xfrm>
          <a:prstGeom prst="rect">
            <a:avLst/>
          </a:prstGeom>
        </p:spPr>
      </p:pic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fortement connexes</a:t>
            </a:r>
            <a:endParaRPr lang="en-US" altLang="en-US" sz="4000" dirty="0" smtClean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242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kern="0" dirty="0" smtClean="0">
                <a:cs typeface="Consolas" panose="020B0609020204030204" pitchFamily="49" charset="0"/>
              </a:rPr>
              <a:t>Ordonner les </a:t>
            </a:r>
            <a:r>
              <a:rPr lang="fr-CA" altLang="en-US" sz="1800" kern="0" dirty="0">
                <a:cs typeface="Consolas" panose="020B0609020204030204" pitchFamily="49" charset="0"/>
              </a:rPr>
              <a:t>nœuds du graphe </a:t>
            </a:r>
            <a:r>
              <a:rPr lang="fr-CA" altLang="en-US" sz="1800" kern="0" dirty="0" smtClean="0">
                <a:cs typeface="Consolas" panose="020B0609020204030204" pitchFamily="49" charset="0"/>
              </a:rPr>
              <a:t>obtenus </a:t>
            </a:r>
            <a:r>
              <a:rPr lang="fr-CA" altLang="en-US" sz="1800" kern="0" dirty="0">
                <a:cs typeface="Consolas" panose="020B0609020204030204" pitchFamily="49" charset="0"/>
              </a:rPr>
              <a:t>d’un DFS post-ordre inverse </a:t>
            </a:r>
            <a:r>
              <a:rPr lang="fr-CA" altLang="en-US" sz="1800" kern="0" dirty="0" smtClean="0">
                <a:cs typeface="Consolas" panose="020B0609020204030204" pitchFamily="49" charset="0"/>
              </a:rPr>
              <a:t>de G</a:t>
            </a:r>
            <a:r>
              <a:rPr lang="fr-CA" altLang="en-US" sz="1800" kern="0" baseline="30000" dirty="0" smtClean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 smtClean="0"/>
              <a:t>Parcourir G en DFS suivant l’ordre obtenu en (1.)</a:t>
            </a:r>
            <a:endParaRPr lang="fr-CA" altLang="en-US" sz="1800" dirty="0"/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42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760" y="5034002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 smtClean="0">
                <a:solidFill>
                  <a:srgbClr val="339933"/>
                </a:solidFill>
              </a:rPr>
              <a:t>Graphe G</a:t>
            </a:r>
            <a:endParaRPr lang="fr-FR" altLang="en-US" sz="18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06" y="2401195"/>
            <a:ext cx="4680000" cy="3260053"/>
          </a:xfrm>
          <a:prstGeom prst="rect">
            <a:avLst/>
          </a:prstGeom>
        </p:spPr>
      </p:pic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fortement connexes</a:t>
            </a:r>
            <a:endParaRPr lang="en-US" altLang="en-US" sz="4000" dirty="0" smtClean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242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kern="0" dirty="0" smtClean="0">
                <a:cs typeface="Consolas" panose="020B0609020204030204" pitchFamily="49" charset="0"/>
              </a:rPr>
              <a:t>Ordonner les </a:t>
            </a:r>
            <a:r>
              <a:rPr lang="fr-CA" altLang="en-US" sz="1800" kern="0" dirty="0">
                <a:cs typeface="Consolas" panose="020B0609020204030204" pitchFamily="49" charset="0"/>
              </a:rPr>
              <a:t>nœuds du graphe </a:t>
            </a:r>
            <a:r>
              <a:rPr lang="fr-CA" altLang="en-US" sz="1800" kern="0" dirty="0" smtClean="0">
                <a:cs typeface="Consolas" panose="020B0609020204030204" pitchFamily="49" charset="0"/>
              </a:rPr>
              <a:t>obtenus </a:t>
            </a:r>
            <a:r>
              <a:rPr lang="fr-CA" altLang="en-US" sz="1800" kern="0" dirty="0">
                <a:cs typeface="Consolas" panose="020B0609020204030204" pitchFamily="49" charset="0"/>
              </a:rPr>
              <a:t>d’un DFS post-ordre inverse </a:t>
            </a:r>
            <a:r>
              <a:rPr lang="fr-CA" altLang="en-US" sz="1800" kern="0" dirty="0" smtClean="0">
                <a:cs typeface="Consolas" panose="020B0609020204030204" pitchFamily="49" charset="0"/>
              </a:rPr>
              <a:t>de G</a:t>
            </a:r>
            <a:r>
              <a:rPr lang="fr-CA" altLang="en-US" sz="1800" kern="0" baseline="30000" dirty="0" smtClean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 smtClean="0"/>
              <a:t>Parcourir G en DFS suivant l’ordre obtenu en (1.)</a:t>
            </a:r>
            <a:endParaRPr lang="fr-CA" altLang="en-US" sz="1800" dirty="0"/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43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760" y="50140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 smtClean="0">
                <a:solidFill>
                  <a:srgbClr val="339933"/>
                </a:solidFill>
              </a:rPr>
              <a:t>Graphe G</a:t>
            </a:r>
            <a:r>
              <a:rPr lang="fr-CA" altLang="en-US" sz="1800" baseline="30000" dirty="0" smtClean="0">
                <a:solidFill>
                  <a:srgbClr val="339933"/>
                </a:solidFill>
              </a:rPr>
              <a:t>T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06" y="2401195"/>
            <a:ext cx="4680000" cy="3260053"/>
          </a:xfrm>
          <a:prstGeom prst="rect">
            <a:avLst/>
          </a:prstGeom>
        </p:spPr>
      </p:pic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fortement connexes</a:t>
            </a:r>
            <a:endParaRPr lang="en-US" altLang="en-US" sz="4000" dirty="0" smtClean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781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b="1" kern="0" dirty="0" smtClean="0">
                <a:cs typeface="Consolas" panose="020B0609020204030204" pitchFamily="49" charset="0"/>
              </a:rPr>
              <a:t>Ordonner les </a:t>
            </a:r>
            <a:r>
              <a:rPr lang="fr-CA" altLang="en-US" sz="1800" b="1" kern="0" dirty="0">
                <a:cs typeface="Consolas" panose="020B0609020204030204" pitchFamily="49" charset="0"/>
              </a:rPr>
              <a:t>nœuds du graphe </a:t>
            </a:r>
            <a:r>
              <a:rPr lang="fr-CA" altLang="en-US" sz="1800" b="1" kern="0" dirty="0" smtClean="0">
                <a:cs typeface="Consolas" panose="020B0609020204030204" pitchFamily="49" charset="0"/>
              </a:rPr>
              <a:t>obtenus </a:t>
            </a:r>
            <a:r>
              <a:rPr lang="fr-CA" altLang="en-US" sz="1800" b="1" kern="0" dirty="0">
                <a:cs typeface="Consolas" panose="020B0609020204030204" pitchFamily="49" charset="0"/>
              </a:rPr>
              <a:t>d’un DFS post-ordre inverse </a:t>
            </a:r>
            <a:r>
              <a:rPr lang="fr-CA" altLang="en-US" sz="1800" b="1" kern="0" dirty="0" smtClean="0">
                <a:cs typeface="Consolas" panose="020B0609020204030204" pitchFamily="49" charset="0"/>
              </a:rPr>
              <a:t>de G</a:t>
            </a:r>
            <a:r>
              <a:rPr lang="fr-CA" altLang="en-US" sz="1800" b="1" kern="0" baseline="30000" dirty="0" smtClean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 smtClean="0"/>
              <a:t>Parcourir G en DFS suivant l’ordre obtenu en (1.)</a:t>
            </a:r>
            <a:endParaRPr lang="fr-CA" altLang="en-US" sz="1800" dirty="0"/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44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13627" y="5343041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 smtClean="0">
                <a:solidFill>
                  <a:srgbClr val="339933"/>
                </a:solidFill>
              </a:rPr>
              <a:t>Post-ordre inverse: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9652" y="5712373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1, 5, 2, 6, 9, 12, 8, 0, 3, 4, 7, 11, 10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11760" y="50140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 smtClean="0">
                <a:solidFill>
                  <a:srgbClr val="339933"/>
                </a:solidFill>
              </a:rPr>
              <a:t>Graphe G</a:t>
            </a:r>
            <a:r>
              <a:rPr lang="fr-CA" altLang="en-US" sz="1800" baseline="30000" dirty="0" smtClean="0">
                <a:solidFill>
                  <a:srgbClr val="339933"/>
                </a:solidFill>
              </a:rPr>
              <a:t>T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fortement connexes</a:t>
            </a:r>
            <a:endParaRPr lang="en-US" altLang="en-US" sz="4000" dirty="0" smtClean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781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b="1" kern="0" dirty="0" smtClean="0">
                <a:cs typeface="Consolas" panose="020B0609020204030204" pitchFamily="49" charset="0"/>
              </a:rPr>
              <a:t>Ordonner les </a:t>
            </a:r>
            <a:r>
              <a:rPr lang="fr-CA" altLang="en-US" sz="1800" b="1" kern="0" dirty="0">
                <a:cs typeface="Consolas" panose="020B0609020204030204" pitchFamily="49" charset="0"/>
              </a:rPr>
              <a:t>nœuds du graphe </a:t>
            </a:r>
            <a:r>
              <a:rPr lang="fr-CA" altLang="en-US" sz="1800" b="1" kern="0" dirty="0" smtClean="0">
                <a:cs typeface="Consolas" panose="020B0609020204030204" pitchFamily="49" charset="0"/>
              </a:rPr>
              <a:t>obtenus </a:t>
            </a:r>
            <a:r>
              <a:rPr lang="fr-CA" altLang="en-US" sz="1800" b="1" kern="0" dirty="0">
                <a:cs typeface="Consolas" panose="020B0609020204030204" pitchFamily="49" charset="0"/>
              </a:rPr>
              <a:t>d’un DFS post-ordre inverse </a:t>
            </a:r>
            <a:r>
              <a:rPr lang="fr-CA" altLang="en-US" sz="1800" b="1" kern="0" dirty="0" smtClean="0">
                <a:cs typeface="Consolas" panose="020B0609020204030204" pitchFamily="49" charset="0"/>
              </a:rPr>
              <a:t>de G</a:t>
            </a:r>
            <a:r>
              <a:rPr lang="fr-CA" altLang="en-US" sz="1800" b="1" kern="0" baseline="30000" dirty="0" smtClean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 smtClean="0"/>
              <a:t>Parcourir G en DFS suivant l’ordre obtenu en (1.)</a:t>
            </a:r>
            <a:endParaRPr lang="fr-CA" altLang="en-US" sz="1800" dirty="0"/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45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13627" y="5343041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 smtClean="0">
                <a:solidFill>
                  <a:srgbClr val="339933"/>
                </a:solidFill>
              </a:rPr>
              <a:t>Post-ordre inverse: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9652" y="5712373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1, 5, 2, 6, 9, 12, 8, 0, 3, 4, 7, 11, 10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587288"/>
            <a:ext cx="4680000" cy="311292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1760" y="5034002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 smtClean="0">
                <a:solidFill>
                  <a:srgbClr val="339933"/>
                </a:solidFill>
              </a:rPr>
              <a:t>Graphe G</a:t>
            </a:r>
            <a:endParaRPr lang="fr-FR" altLang="en-US" sz="18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</a:t>
            </a:r>
            <a:r>
              <a:rPr lang="fr-CA" altLang="en-US" sz="4000" dirty="0" smtClean="0"/>
              <a:t>fortement connexes</a:t>
            </a:r>
            <a:endParaRPr lang="en-US" altLang="en-US" sz="40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49733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 smtClean="0"/>
              <a:t>Solution:</a:t>
            </a:r>
          </a:p>
          <a:p>
            <a:pPr eaLnBrk="1" hangingPunct="1"/>
            <a:r>
              <a:rPr lang="fr-CA" altLang="en-US" sz="2000" dirty="0" smtClean="0"/>
              <a:t>Il suffit d’exécuter un parcours DFS. À chaque interruption, on début une nouvelle composante connexe.</a:t>
            </a:r>
            <a:endParaRPr lang="fr-CA" altLang="en-US" sz="20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46</a:t>
            </a:fld>
            <a:endParaRPr lang="fr-FR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1043608" y="2636912"/>
            <a:ext cx="770485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ConnectedComponents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[] marked;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[] id;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ConnectedComponents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G){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 ==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marked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v=0; v&lt;G.V(); 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!marked[v]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G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count++;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new component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075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Composantes </a:t>
            </a:r>
            <a:r>
              <a:rPr lang="fr-CA" altLang="en-US" sz="4000" dirty="0" smtClean="0"/>
              <a:t>fortement connexes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47</a:t>
            </a:fld>
            <a:endParaRPr lang="fr-FR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1043608" y="2636912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v, Graph G){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marked[v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identify component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id[v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count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marked[w])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G);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7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21507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Arbre sous-tendant minimum</a:t>
            </a:r>
            <a:endParaRPr lang="en-US" altLang="en-US" smtClean="0"/>
          </a:p>
        </p:txBody>
      </p:sp>
      <p:sp>
        <p:nvSpPr>
          <p:cNvPr id="21509" name="Rectangle 40"/>
          <p:cNvSpPr>
            <a:spLocks noChangeArrowheads="1"/>
          </p:cNvSpPr>
          <p:nvPr/>
        </p:nvSpPr>
        <p:spPr bwMode="auto">
          <a:xfrm>
            <a:off x="428625" y="1571625"/>
            <a:ext cx="83153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dist" eaLnBrk="1" hangingPunct="1"/>
            <a:r>
              <a:rPr lang="fr-CA" altLang="en-US" sz="1800" u="sng" dirty="0"/>
              <a:t>Problématique:</a:t>
            </a:r>
          </a:p>
          <a:p>
            <a:pPr algn="dist" eaLnBrk="1" hangingPunct="1"/>
            <a:endParaRPr lang="fr-CA" altLang="en-US" sz="1800" u="sng" dirty="0"/>
          </a:p>
          <a:p>
            <a:pPr algn="dist" eaLnBrk="1" hangingPunct="1"/>
            <a:r>
              <a:rPr lang="fr-CA" altLang="en-US" sz="1800" dirty="0"/>
              <a:t>On cherche à relier toutes les sommets d’un graphe </a:t>
            </a:r>
            <a:r>
              <a:rPr lang="fr-CA" altLang="en-US" sz="1800" dirty="0" err="1"/>
              <a:t>valué</a:t>
            </a:r>
            <a:r>
              <a:rPr lang="fr-CA" altLang="en-US" sz="1800" dirty="0"/>
              <a:t> non </a:t>
            </a:r>
            <a:r>
              <a:rPr lang="fr-CA" altLang="en-US" sz="1800" dirty="0" smtClean="0"/>
              <a:t>orienté</a:t>
            </a:r>
            <a:endParaRPr lang="fr-CA" altLang="en-US" sz="1800" dirty="0"/>
          </a:p>
          <a:p>
            <a:pPr algn="dist" eaLnBrk="1" hangingPunct="1"/>
            <a:r>
              <a:rPr lang="fr-CA" altLang="en-US" sz="1800" dirty="0"/>
              <a:t>en ne retenant que certaines de ses arêtes, de sorte à réduire le coût total </a:t>
            </a:r>
          </a:p>
          <a:p>
            <a:pPr algn="dist" eaLnBrk="1" hangingPunct="1"/>
            <a:r>
              <a:rPr lang="fr-CA" altLang="en-US" sz="1800" dirty="0"/>
              <a:t>associé aux arêtes choisies.</a:t>
            </a:r>
          </a:p>
          <a:p>
            <a:pPr algn="dist" eaLnBrk="1" hangingPunct="1"/>
            <a:endParaRPr lang="fr-CA" altLang="en-US" sz="1800" dirty="0"/>
          </a:p>
          <a:p>
            <a:pPr algn="dist" eaLnBrk="1" hangingPunct="1"/>
            <a:r>
              <a:rPr lang="fr-CA" altLang="en-US" sz="1800" dirty="0"/>
              <a:t>Ce faisant, on définit un arbre sous-tendant le graphe. Cet </a:t>
            </a:r>
            <a:r>
              <a:rPr lang="fr-CA" altLang="en-US" sz="1800" u="sng" dirty="0"/>
              <a:t>arbre sous-tendant</a:t>
            </a:r>
            <a:r>
              <a:rPr lang="fr-CA" altLang="en-US" sz="1800" dirty="0"/>
              <a:t> </a:t>
            </a:r>
          </a:p>
          <a:p>
            <a:pPr algn="dist" eaLnBrk="1" hangingPunct="1"/>
            <a:r>
              <a:rPr lang="fr-CA" altLang="en-US" sz="1800" dirty="0"/>
              <a:t>est dit </a:t>
            </a:r>
            <a:r>
              <a:rPr lang="fr-CA" altLang="en-US" sz="1800" u="sng" dirty="0"/>
              <a:t>minimum</a:t>
            </a:r>
            <a:r>
              <a:rPr lang="fr-CA" altLang="en-US" sz="1800" dirty="0"/>
              <a:t> car le coût qui lui est </a:t>
            </a:r>
            <a:r>
              <a:rPr lang="fr-CA" altLang="en-US" sz="1800" dirty="0" smtClean="0"/>
              <a:t>associé est </a:t>
            </a:r>
            <a:r>
              <a:rPr lang="fr-CA" altLang="en-US" sz="1800" dirty="0"/>
              <a:t>le plus bas sur l’ensemble des</a:t>
            </a:r>
          </a:p>
          <a:p>
            <a:pPr algn="dist" eaLnBrk="1" hangingPunct="1"/>
            <a:r>
              <a:rPr lang="fr-CA" altLang="en-US" sz="1800" dirty="0"/>
              <a:t>arbres </a:t>
            </a:r>
            <a:r>
              <a:rPr lang="fr-CA" altLang="en-US" sz="1800" dirty="0" smtClean="0"/>
              <a:t>sous-tendant </a:t>
            </a:r>
            <a:r>
              <a:rPr lang="fr-CA" altLang="en-US" sz="1800" dirty="0"/>
              <a:t>ledit graphe.</a:t>
            </a:r>
          </a:p>
        </p:txBody>
      </p:sp>
      <p:sp>
        <p:nvSpPr>
          <p:cNvPr id="21510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4CF965-71FF-4BD8-B445-1DCF7165E32E}" type="slidenum">
              <a:rPr lang="fr-FR" altLang="en-US" sz="1400"/>
              <a:pPr eaLnBrk="1" hangingPunct="1"/>
              <a:t>49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7272808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inverse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</a:t>
            </a:r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1369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718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0</a:t>
            </a:r>
            <a:endParaRPr lang="fr-FR" altLang="en-US" sz="1800" baseline="-2500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1054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403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endParaRPr lang="fr-FR" altLang="en-US" sz="1800" baseline="-25000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09575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13067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  <a:endParaRPr lang="fr-FR" altLang="en-US" sz="1800" baseline="-25000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0320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0669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2</a:t>
            </a:r>
            <a:endParaRPr lang="fr-FR" altLang="en-US" sz="1800" baseline="-25000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136900" y="48990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171825" y="49101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  <a:endParaRPr lang="fr-FR" altLang="en-US" sz="1800" baseline="-2500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105400" y="4911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140325" y="4922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endParaRPr lang="fr-FR" altLang="en-US" sz="1800" baseline="-25000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61595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1944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  <a:endParaRPr lang="fr-FR" altLang="en-US" sz="1800" baseline="-25000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619500" y="2689225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5524500" y="2867025"/>
            <a:ext cx="7620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>
            <a:off x="5499100" y="4187825"/>
            <a:ext cx="736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594100" y="51530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2374900" y="4187825"/>
            <a:ext cx="8128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2374900" y="2867025"/>
            <a:ext cx="812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3543300" y="2892425"/>
            <a:ext cx="660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483100" y="4187825"/>
            <a:ext cx="660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4457700" y="2892425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3517900" y="4162425"/>
            <a:ext cx="63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4584700" y="3984625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2501900" y="4010025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1460500" y="3451225"/>
            <a:ext cx="4318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555625" y="31702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i="1"/>
              <a:t>origine</a:t>
            </a:r>
            <a:endParaRPr lang="fr-FR" altLang="en-US" sz="1800" i="1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867025" y="2217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841625" y="5062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305425" y="216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4187825" y="3309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1042988" y="5445125"/>
            <a:ext cx="2398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File:  vide</a:t>
            </a:r>
            <a:endParaRPr lang="fr-FR" altLang="en-US" sz="1800" baseline="-25000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6537325" y="3500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5610225" y="4922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3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Arbre sous-tendant minimum</a:t>
            </a:r>
            <a:endParaRPr lang="en-US" altLang="en-US" smtClean="0"/>
          </a:p>
        </p:txBody>
      </p:sp>
      <p:sp>
        <p:nvSpPr>
          <p:cNvPr id="23593" name="Rectangle 40"/>
          <p:cNvSpPr>
            <a:spLocks noChangeArrowheads="1"/>
          </p:cNvSpPr>
          <p:nvPr/>
        </p:nvSpPr>
        <p:spPr bwMode="auto">
          <a:xfrm>
            <a:off x="428625" y="1571625"/>
            <a:ext cx="8237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u="sng"/>
              <a:t>Rappel:</a:t>
            </a:r>
            <a:r>
              <a:rPr lang="fr-CA" altLang="en-US" sz="1800"/>
              <a:t> Nous avions vu le rapprochement entre l’algorithme de chemin le plus </a:t>
            </a:r>
            <a:br>
              <a:rPr lang="fr-CA" altLang="en-US" sz="1800"/>
            </a:br>
            <a:r>
              <a:rPr lang="fr-CA" altLang="en-US" sz="1800"/>
              <a:t>court exécuté sur un graphe non valué:</a:t>
            </a:r>
          </a:p>
        </p:txBody>
      </p:sp>
      <p:sp>
        <p:nvSpPr>
          <p:cNvPr id="23594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74254E-FB0B-4EF2-989B-BDAAE424D4FC}" type="slidenum">
              <a:rPr lang="fr-FR" altLang="en-US" sz="1400"/>
              <a:pPr eaLnBrk="1" hangingPunct="1"/>
              <a:t>50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995488"/>
            <a:ext cx="35718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28625" y="1571625"/>
            <a:ext cx="605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u="sng"/>
              <a:t>Rappel:</a:t>
            </a:r>
            <a:r>
              <a:rPr lang="fr-CA" altLang="en-US" sz="1800"/>
              <a:t> et le parcours par niveau de son arbre équivalent</a:t>
            </a:r>
          </a:p>
        </p:txBody>
      </p:sp>
      <p:sp>
        <p:nvSpPr>
          <p:cNvPr id="25605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400">
                <a:solidFill>
                  <a:srgbClr val="FF0000"/>
                </a:solidFill>
              </a:rPr>
              <a:t>Arbre sous-tendant minimum</a:t>
            </a:r>
            <a:endParaRPr lang="en-US" altLang="en-US" sz="4400">
              <a:solidFill>
                <a:srgbClr val="FF0000"/>
              </a:solidFill>
            </a:endParaRPr>
          </a:p>
        </p:txBody>
      </p:sp>
      <p:sp>
        <p:nvSpPr>
          <p:cNvPr id="256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7A5E45-D440-4884-8C54-A1319EA017F7}" type="slidenum">
              <a:rPr lang="fr-FR" altLang="en-US" sz="1400"/>
              <a:pPr eaLnBrk="1" hangingPunct="1"/>
              <a:t>51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1369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1718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0</a:t>
            </a:r>
            <a:endParaRPr lang="fr-FR" altLang="en-US" sz="1800" baseline="-2500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1054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1403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endParaRPr lang="fr-FR" altLang="en-US" sz="1800" baseline="-2500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09575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13067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  <a:endParaRPr lang="fr-FR" altLang="en-US" sz="1800" baseline="-25000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20320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0669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2</a:t>
            </a:r>
            <a:endParaRPr lang="fr-FR" altLang="en-US" sz="1800" baseline="-25000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136900" y="48990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171825" y="49101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  <a:endParaRPr lang="fr-FR" altLang="en-US" sz="1800" baseline="-25000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105400" y="4911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140325" y="4922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endParaRPr lang="fr-FR" altLang="en-US" sz="1800" baseline="-25000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61595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1944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  <a:endParaRPr lang="fr-FR" altLang="en-US" sz="1800" baseline="-25000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619500" y="2689225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524500" y="2867025"/>
            <a:ext cx="7620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5499100" y="4187825"/>
            <a:ext cx="736600" cy="76200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3594100" y="5153025"/>
            <a:ext cx="1524000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374900" y="4187825"/>
            <a:ext cx="8128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2374900" y="2867025"/>
            <a:ext cx="812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543300" y="2892425"/>
            <a:ext cx="660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4483100" y="4187825"/>
            <a:ext cx="660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H="1">
            <a:off x="4457700" y="2892425"/>
            <a:ext cx="762000" cy="91440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>
            <a:off x="3517900" y="4162425"/>
            <a:ext cx="635000" cy="76200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4584700" y="3984625"/>
            <a:ext cx="1574800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H="1" flipV="1">
            <a:off x="2500313" y="4000500"/>
            <a:ext cx="1576387" cy="9525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27677" name="Text Box 31"/>
          <p:cNvSpPr txBox="1">
            <a:spLocks noChangeArrowheads="1"/>
          </p:cNvSpPr>
          <p:nvPr/>
        </p:nvSpPr>
        <p:spPr bwMode="auto">
          <a:xfrm>
            <a:off x="2867025" y="2217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7678" name="Text Box 32"/>
          <p:cNvSpPr txBox="1">
            <a:spLocks noChangeArrowheads="1"/>
          </p:cNvSpPr>
          <p:nvPr/>
        </p:nvSpPr>
        <p:spPr bwMode="auto">
          <a:xfrm>
            <a:off x="2841625" y="5062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7679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7680" name="Text Box 34"/>
          <p:cNvSpPr txBox="1">
            <a:spLocks noChangeArrowheads="1"/>
          </p:cNvSpPr>
          <p:nvPr/>
        </p:nvSpPr>
        <p:spPr bwMode="auto">
          <a:xfrm>
            <a:off x="5305425" y="216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7681" name="Text Box 35"/>
          <p:cNvSpPr txBox="1">
            <a:spLocks noChangeArrowheads="1"/>
          </p:cNvSpPr>
          <p:nvPr/>
        </p:nvSpPr>
        <p:spPr bwMode="auto">
          <a:xfrm>
            <a:off x="4187825" y="3309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7682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7683" name="Text Box 38"/>
          <p:cNvSpPr txBox="1">
            <a:spLocks noChangeArrowheads="1"/>
          </p:cNvSpPr>
          <p:nvPr/>
        </p:nvSpPr>
        <p:spPr bwMode="auto">
          <a:xfrm>
            <a:off x="6537325" y="3500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7684" name="Text Box 39"/>
          <p:cNvSpPr txBox="1">
            <a:spLocks noChangeArrowheads="1"/>
          </p:cNvSpPr>
          <p:nvPr/>
        </p:nvSpPr>
        <p:spPr bwMode="auto">
          <a:xfrm>
            <a:off x="5610225" y="4922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Arbre sous-tendant minimum</a:t>
            </a:r>
            <a:endParaRPr lang="en-US" altLang="en-US" smtClean="0"/>
          </a:p>
        </p:txBody>
      </p:sp>
      <p:sp>
        <p:nvSpPr>
          <p:cNvPr id="27686" name="Rectangle 40"/>
          <p:cNvSpPr>
            <a:spLocks noChangeArrowheads="1"/>
          </p:cNvSpPr>
          <p:nvPr/>
        </p:nvSpPr>
        <p:spPr bwMode="auto">
          <a:xfrm>
            <a:off x="428625" y="1571625"/>
            <a:ext cx="7861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Le concept d’arbre sous-tendant d’un graphe n’est pas différent: il consiste </a:t>
            </a:r>
            <a:br>
              <a:rPr lang="fr-CA" altLang="en-US" sz="1800"/>
            </a:br>
            <a:r>
              <a:rPr lang="fr-CA" altLang="en-US" sz="1800"/>
              <a:t>à créer un arbre depuis un graphe en soustrayant certaines arêtes.</a:t>
            </a:r>
          </a:p>
        </p:txBody>
      </p:sp>
      <p:sp>
        <p:nvSpPr>
          <p:cNvPr id="27687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89F2D6-AF22-4F40-9F6B-1777237C9A64}" type="slidenum">
              <a:rPr lang="fr-FR" altLang="en-US" sz="1400"/>
              <a:pPr eaLnBrk="1" hangingPunct="1"/>
              <a:t>52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29699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9700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Arbre sous-tendant minimum</a:t>
            </a:r>
            <a:endParaRPr lang="en-US" altLang="en-US" smtClean="0"/>
          </a:p>
        </p:txBody>
      </p:sp>
      <p:sp>
        <p:nvSpPr>
          <p:cNvPr id="29702" name="Rectangle 40"/>
          <p:cNvSpPr>
            <a:spLocks noChangeArrowheads="1"/>
          </p:cNvSpPr>
          <p:nvPr/>
        </p:nvSpPr>
        <p:spPr bwMode="auto">
          <a:xfrm>
            <a:off x="428625" y="1571625"/>
            <a:ext cx="869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Le concept d’arbre sous-tendant </a:t>
            </a:r>
            <a:r>
              <a:rPr lang="fr-CA" altLang="en-US" sz="1800" b="1" dirty="0"/>
              <a:t>minimum</a:t>
            </a:r>
            <a:r>
              <a:rPr lang="fr-CA" altLang="en-US" sz="1800" dirty="0"/>
              <a:t> s’applique à un arbre </a:t>
            </a:r>
            <a:r>
              <a:rPr lang="fr-CA" altLang="en-US" sz="1800" dirty="0" err="1"/>
              <a:t>valué</a:t>
            </a:r>
            <a:r>
              <a:rPr lang="fr-CA" altLang="en-US" sz="1800" dirty="0"/>
              <a:t> non </a:t>
            </a:r>
            <a:r>
              <a:rPr lang="fr-CA" altLang="en-US" sz="1800" dirty="0" smtClean="0"/>
              <a:t>orienté:</a:t>
            </a:r>
            <a:endParaRPr lang="fr-CA" altLang="en-US" sz="1800" dirty="0"/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357438"/>
            <a:ext cx="278447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Slide Number Placeholder 3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0C3E03-58EC-42A0-ABE7-76750F044B59}" type="slidenum">
              <a:rPr lang="fr-FR" altLang="en-US" sz="1400"/>
              <a:pPr eaLnBrk="1" hangingPunct="1"/>
              <a:t>53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357438"/>
            <a:ext cx="27654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31748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1749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Arbre sous-tendant minimum</a:t>
            </a:r>
            <a:endParaRPr lang="en-US" altLang="en-US" smtClean="0"/>
          </a:p>
        </p:txBody>
      </p:sp>
      <p:sp>
        <p:nvSpPr>
          <p:cNvPr id="31751" name="Rectangle 40"/>
          <p:cNvSpPr>
            <a:spLocks noChangeArrowheads="1"/>
          </p:cNvSpPr>
          <p:nvPr/>
        </p:nvSpPr>
        <p:spPr bwMode="auto">
          <a:xfrm>
            <a:off x="428625" y="1571625"/>
            <a:ext cx="345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dont on veut </a:t>
            </a:r>
            <a:r>
              <a:rPr lang="fr-CA" altLang="en-US" sz="1800" b="1"/>
              <a:t>minimiser</a:t>
            </a:r>
            <a:r>
              <a:rPr lang="fr-CA" altLang="en-US" sz="1800"/>
              <a:t> le coût:</a:t>
            </a:r>
          </a:p>
        </p:txBody>
      </p:sp>
      <p:sp>
        <p:nvSpPr>
          <p:cNvPr id="3175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DCDC93-18B5-4770-9C96-D464D725D232}" type="slidenum">
              <a:rPr lang="fr-FR" altLang="en-US" sz="1400"/>
              <a:pPr eaLnBrk="1" hangingPunct="1"/>
              <a:t>54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691197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37892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7893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Arbre sous-tendant minimum</a:t>
            </a:r>
            <a:endParaRPr lang="en-US" altLang="en-US" smtClean="0"/>
          </a:p>
        </p:txBody>
      </p:sp>
      <p:sp>
        <p:nvSpPr>
          <p:cNvPr id="37895" name="Rectangle 40"/>
          <p:cNvSpPr>
            <a:spLocks noChangeArrowheads="1"/>
          </p:cNvSpPr>
          <p:nvPr/>
        </p:nvSpPr>
        <p:spPr bwMode="auto">
          <a:xfrm>
            <a:off x="428625" y="1571625"/>
            <a:ext cx="559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Cas type d’application</a:t>
            </a:r>
            <a:r>
              <a:rPr lang="fr-CA" altLang="en-US" sz="1800"/>
              <a:t> – réseau de communication:</a:t>
            </a:r>
          </a:p>
        </p:txBody>
      </p:sp>
      <p:sp>
        <p:nvSpPr>
          <p:cNvPr id="378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2CED78-6519-428A-89B2-AAC55C14F436}" type="slidenum">
              <a:rPr lang="fr-FR" altLang="en-US" sz="1400"/>
              <a:pPr eaLnBrk="1" hangingPunct="1"/>
              <a:t>55</a:t>
            </a:fld>
            <a:endParaRPr lang="fr-FR" altLang="en-US" sz="1400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68313" y="5013325"/>
            <a:ext cx="2735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200" b="1"/>
              <a:t>Extrait de :</a:t>
            </a:r>
            <a:r>
              <a:rPr lang="en-CA" altLang="en-US" sz="1200"/>
              <a:t> R. C. Prim: </a:t>
            </a:r>
            <a:r>
              <a:rPr lang="en-CA" altLang="en-US" sz="1200" i="1"/>
              <a:t>Shortest connection networks and some generalizations </a:t>
            </a:r>
            <a:r>
              <a:rPr lang="en-CA" altLang="en-US" sz="1200"/>
              <a:t>In: </a:t>
            </a:r>
            <a:r>
              <a:rPr lang="en-CA" altLang="en-US" sz="1200" i="1"/>
              <a:t>Bell System Technical Journal</a:t>
            </a:r>
            <a:r>
              <a:rPr lang="en-CA" altLang="en-US" sz="1200"/>
              <a:t>, 36 (1957), pp. 1389–1401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41987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1988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41990" name="Rectangle 40"/>
          <p:cNvSpPr>
            <a:spLocks noChangeArrowheads="1"/>
          </p:cNvSpPr>
          <p:nvPr/>
        </p:nvSpPr>
        <p:spPr bwMode="auto">
          <a:xfrm>
            <a:off x="428625" y="1571625"/>
            <a:ext cx="84947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L’algorithme que nous allons utiliser pour cela est dû à Otakar Boruvka qui l’avait </a:t>
            </a:r>
          </a:p>
          <a:p>
            <a:pPr eaLnBrk="1" hangingPunct="1"/>
            <a:r>
              <a:rPr lang="fr-CA" altLang="en-US" sz="1800"/>
              <a:t>proposé en 1926 (Rép. Tchèque) pour aider à régler le problème du système de </a:t>
            </a:r>
          </a:p>
          <a:p>
            <a:pPr eaLnBrk="1" hangingPunct="1"/>
            <a:r>
              <a:rPr lang="fr-CA" altLang="en-US" sz="1800"/>
              <a:t>Distribution électrique en Moravie. </a:t>
            </a:r>
          </a:p>
          <a:p>
            <a:pPr eaLnBrk="1" hangingPunct="1"/>
            <a:endParaRPr lang="fr-CA" altLang="en-US" sz="1800"/>
          </a:p>
          <a:p>
            <a:pPr eaLnBrk="1" hangingPunct="1"/>
            <a:r>
              <a:rPr lang="fr-CA" altLang="en-US" sz="1800"/>
              <a:t>Il s’agit d’un algorithme </a:t>
            </a:r>
            <a:r>
              <a:rPr lang="fr-CA" altLang="en-US" sz="1800" b="1"/>
              <a:t>glouton</a:t>
            </a:r>
            <a:r>
              <a:rPr lang="fr-CA" altLang="en-US" sz="1800"/>
              <a:t>: un choix optimal est réalisé étape par étape, </a:t>
            </a:r>
          </a:p>
          <a:p>
            <a:pPr eaLnBrk="1" hangingPunct="1"/>
            <a:r>
              <a:rPr lang="fr-CA" altLang="en-US" sz="1800"/>
              <a:t>jusqu’à obtenir la solution.</a:t>
            </a:r>
          </a:p>
        </p:txBody>
      </p:sp>
      <p:sp>
        <p:nvSpPr>
          <p:cNvPr id="4199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E05A6A-3B75-4D77-BE57-645EA339737A}" type="slidenum">
              <a:rPr lang="fr-FR" altLang="en-US" sz="1400"/>
              <a:pPr eaLnBrk="1" hangingPunct="1"/>
              <a:t>57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44035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4036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44038" name="Rectangle 40"/>
          <p:cNvSpPr>
            <a:spLocks noChangeArrowheads="1"/>
          </p:cNvSpPr>
          <p:nvPr/>
        </p:nvSpPr>
        <p:spPr bwMode="auto">
          <a:xfrm>
            <a:off x="428625" y="1571625"/>
            <a:ext cx="78406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ALGORITHM DE BORUVKA:</a:t>
            </a:r>
          </a:p>
          <a:p>
            <a:pPr eaLnBrk="1" hangingPunct="1"/>
            <a:endParaRPr lang="fr-CA" altLang="en-US" sz="1800"/>
          </a:p>
          <a:p>
            <a:pPr eaLnBrk="1" hangingPunct="1">
              <a:buFontTx/>
              <a:buAutoNum type="arabicPeriod"/>
            </a:pPr>
            <a:r>
              <a:rPr lang="fr-CA" altLang="en-US" sz="1800"/>
              <a:t>On part du graphe G dont on aura retiré toutes les arêtes pour former </a:t>
            </a:r>
            <a:br>
              <a:rPr lang="fr-CA" altLang="en-US" sz="1800"/>
            </a:br>
            <a:r>
              <a:rPr lang="fr-CA" altLang="en-US" sz="1800"/>
              <a:t>un ensemble de composantes de G, noté </a:t>
            </a:r>
            <a:r>
              <a:rPr lang="fr-CA" altLang="en-US" sz="1800" b="1"/>
              <a:t>C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/>
              <a:t> Définir un ensemble </a:t>
            </a:r>
            <a:r>
              <a:rPr lang="fr-CA" altLang="en-US" sz="1800" b="1"/>
              <a:t>A</a:t>
            </a:r>
            <a:r>
              <a:rPr lang="fr-CA" altLang="en-US" sz="1800"/>
              <a:t> d’arêtes. </a:t>
            </a:r>
            <a:r>
              <a:rPr lang="fr-CA" altLang="en-US" sz="1800" b="1"/>
              <a:t>A</a:t>
            </a:r>
            <a:r>
              <a:rPr lang="fr-CA" altLang="en-US" sz="1800"/>
              <a:t> ←</a:t>
            </a:r>
            <a:r>
              <a:rPr lang="en-CA" altLang="en-US" sz="1800"/>
              <a:t> Ø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/>
              <a:t>Tant que </a:t>
            </a:r>
            <a:r>
              <a:rPr lang="fr-CA" altLang="en-US" sz="1800" b="1"/>
              <a:t>C</a:t>
            </a:r>
            <a:r>
              <a:rPr lang="fr-CA" altLang="en-US" sz="1800"/>
              <a:t> n’a pas un seul élément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/>
              <a:t>Définir un ensemble </a:t>
            </a:r>
            <a:r>
              <a:rPr lang="fr-CA" altLang="en-US" sz="1800" b="1"/>
              <a:t>S</a:t>
            </a:r>
            <a:r>
              <a:rPr lang="fr-CA" altLang="en-US" sz="1800"/>
              <a:t> d’arêtes. </a:t>
            </a:r>
            <a:r>
              <a:rPr lang="fr-CA" altLang="en-US" sz="1800" b="1"/>
              <a:t>S</a:t>
            </a:r>
            <a:r>
              <a:rPr lang="fr-CA" altLang="en-US" sz="1800"/>
              <a:t> ←</a:t>
            </a:r>
            <a:r>
              <a:rPr lang="en-CA" altLang="en-US" sz="1800"/>
              <a:t> Ø</a:t>
            </a:r>
          </a:p>
          <a:p>
            <a:pPr lvl="1" eaLnBrk="1" hangingPunct="1">
              <a:buFontTx/>
              <a:buAutoNum type="arabicPeriod"/>
            </a:pPr>
            <a:r>
              <a:rPr lang="en-CA" altLang="en-US" sz="1800"/>
              <a:t>Pour chaque composante V de </a:t>
            </a:r>
            <a:r>
              <a:rPr lang="en-CA" altLang="en-US" sz="1800" b="1"/>
              <a:t>C</a:t>
            </a:r>
          </a:p>
          <a:p>
            <a:pPr lvl="2" eaLnBrk="1" hangingPunct="1">
              <a:buFontTx/>
              <a:buAutoNum type="arabicPeriod"/>
            </a:pPr>
            <a:r>
              <a:rPr lang="fr-CA" altLang="en-US" sz="1800"/>
              <a:t>Définir un ensemble </a:t>
            </a:r>
            <a:r>
              <a:rPr lang="fr-CA" altLang="en-US" sz="1800" b="1"/>
              <a:t>T</a:t>
            </a:r>
            <a:r>
              <a:rPr lang="fr-CA" altLang="en-US" sz="1800"/>
              <a:t> d’arêtes. </a:t>
            </a:r>
            <a:r>
              <a:rPr lang="fr-CA" altLang="en-US" sz="1800" b="1"/>
              <a:t>T</a:t>
            </a:r>
            <a:r>
              <a:rPr lang="fr-CA" altLang="en-US" sz="1800"/>
              <a:t> ←</a:t>
            </a:r>
            <a:r>
              <a:rPr lang="en-CA" altLang="en-US" sz="1800"/>
              <a:t> Ø</a:t>
            </a:r>
          </a:p>
          <a:p>
            <a:pPr lvl="2" eaLnBrk="1" hangingPunct="1">
              <a:buFontTx/>
              <a:buAutoNum type="arabicPeriod"/>
            </a:pPr>
            <a:r>
              <a:rPr lang="en-CA" altLang="en-US" sz="1800"/>
              <a:t>Pour chaque sommet v dans V</a:t>
            </a:r>
          </a:p>
          <a:p>
            <a:pPr lvl="3" eaLnBrk="1" hangingPunct="1">
              <a:buFontTx/>
              <a:buAutoNum type="arabicPeriod"/>
            </a:pPr>
            <a:r>
              <a:rPr lang="fr-CA" altLang="en-US" sz="1800"/>
              <a:t>Parmi les arêtes reliant V à une autre composante de </a:t>
            </a:r>
            <a:r>
              <a:rPr lang="fr-CA" altLang="en-US" sz="1800" b="1"/>
              <a:t>C</a:t>
            </a:r>
            <a:r>
              <a:rPr lang="fr-CA" altLang="en-US" sz="1800"/>
              <a:t>, </a:t>
            </a:r>
          </a:p>
          <a:p>
            <a:pPr lvl="4" eaLnBrk="1" hangingPunct="1"/>
            <a:r>
              <a:rPr lang="fr-CA" altLang="en-US" sz="1800"/>
              <a:t>      prendre la moins chère et l’ajouter à </a:t>
            </a:r>
            <a:r>
              <a:rPr lang="fr-CA" altLang="en-US" sz="1800" b="1"/>
              <a:t>T</a:t>
            </a:r>
            <a:endParaRPr lang="fr-CA" altLang="en-US" sz="1800"/>
          </a:p>
          <a:p>
            <a:pPr lvl="2" eaLnBrk="1" hangingPunct="1">
              <a:buFontTx/>
              <a:buAutoNum type="arabicPeriod"/>
            </a:pPr>
            <a:r>
              <a:rPr lang="fr-CA" altLang="en-US" sz="1800"/>
              <a:t>Ajouter la moins chère des arêtes de </a:t>
            </a:r>
            <a:r>
              <a:rPr lang="fr-CA" altLang="en-US" sz="1800" b="1"/>
              <a:t>T</a:t>
            </a:r>
            <a:r>
              <a:rPr lang="fr-CA" altLang="en-US" sz="1800"/>
              <a:t> à </a:t>
            </a:r>
            <a:r>
              <a:rPr lang="fr-CA" altLang="en-US" sz="1800" b="1"/>
              <a:t>S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/>
              <a:t>Ajouter la moins chère des arêtes de </a:t>
            </a:r>
            <a:r>
              <a:rPr lang="fr-CA" altLang="en-US" sz="1800" b="1"/>
              <a:t>S</a:t>
            </a:r>
            <a:r>
              <a:rPr lang="fr-CA" altLang="en-US" sz="1800"/>
              <a:t> à </a:t>
            </a:r>
            <a:r>
              <a:rPr lang="fr-CA" altLang="en-US" sz="1800" b="1"/>
              <a:t>A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/>
              <a:t>Actualiser les composantes de C avec les arêtes de </a:t>
            </a:r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/>
              <a:t> </a:t>
            </a:r>
            <a:r>
              <a:rPr lang="fr-CA" altLang="en-US" sz="1800" b="1"/>
              <a:t>C</a:t>
            </a:r>
            <a:r>
              <a:rPr lang="fr-CA" altLang="en-US" sz="1800"/>
              <a:t> est l’arbre sous-tendant minimum</a:t>
            </a:r>
          </a:p>
        </p:txBody>
      </p:sp>
      <p:sp>
        <p:nvSpPr>
          <p:cNvPr id="4403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F38CCB-7834-46CA-8143-79D855AFEFE1}" type="slidenum">
              <a:rPr lang="fr-FR" altLang="en-US" sz="1400"/>
              <a:pPr eaLnBrk="1" hangingPunct="1"/>
              <a:t>58</a:t>
            </a:fld>
            <a:endParaRPr lang="fr-F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4608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608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46086" name="Rectangle 40"/>
          <p:cNvSpPr>
            <a:spLocks noChangeArrowheads="1"/>
          </p:cNvSpPr>
          <p:nvPr/>
        </p:nvSpPr>
        <p:spPr bwMode="auto">
          <a:xfrm>
            <a:off x="428625" y="1571625"/>
            <a:ext cx="78406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ALGORITHM DE BORUVKA:</a:t>
            </a:r>
          </a:p>
          <a:p>
            <a:pPr eaLnBrk="1" hangingPunct="1"/>
            <a:endParaRPr lang="fr-CA" altLang="en-US" sz="1800"/>
          </a:p>
          <a:p>
            <a:pPr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On part du graphe G dont on aura retiré toutes les arêtes pour former </a:t>
            </a:r>
            <a:br>
              <a:rPr lang="fr-CA" altLang="en-US" sz="1800">
                <a:solidFill>
                  <a:schemeClr val="bg2"/>
                </a:solidFill>
              </a:rPr>
            </a:br>
            <a:r>
              <a:rPr lang="fr-CA" altLang="en-US" sz="1800">
                <a:solidFill>
                  <a:schemeClr val="bg2"/>
                </a:solidFill>
              </a:rPr>
              <a:t>un ensemble de composantes de G, noté </a:t>
            </a:r>
            <a:r>
              <a:rPr lang="fr-CA" altLang="en-US" sz="1800" b="1">
                <a:solidFill>
                  <a:schemeClr val="bg2"/>
                </a:solidFill>
              </a:rPr>
              <a:t>C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 Définir un ensemble </a:t>
            </a:r>
            <a:r>
              <a:rPr lang="fr-CA" altLang="en-US" sz="1800" b="1">
                <a:solidFill>
                  <a:schemeClr val="bg2"/>
                </a:solidFill>
              </a:rPr>
              <a:t>A</a:t>
            </a:r>
            <a:r>
              <a:rPr lang="fr-CA" altLang="en-US" sz="1800">
                <a:solidFill>
                  <a:schemeClr val="bg2"/>
                </a:solidFill>
              </a:rPr>
              <a:t> d’arêtes. </a:t>
            </a:r>
            <a:r>
              <a:rPr lang="fr-CA" altLang="en-US" sz="1800" b="1">
                <a:solidFill>
                  <a:schemeClr val="bg2"/>
                </a:solidFill>
              </a:rPr>
              <a:t>A</a:t>
            </a:r>
            <a:r>
              <a:rPr lang="fr-CA" altLang="en-US" sz="1800">
                <a:solidFill>
                  <a:schemeClr val="bg2"/>
                </a:solidFill>
              </a:rPr>
              <a:t> ←</a:t>
            </a:r>
            <a:r>
              <a:rPr lang="en-CA" altLang="en-US" sz="1800">
                <a:solidFill>
                  <a:schemeClr val="bg2"/>
                </a:solidFill>
              </a:rPr>
              <a:t> Ø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/>
              <a:t>Tant que </a:t>
            </a:r>
            <a:r>
              <a:rPr lang="fr-CA" altLang="en-US" sz="1800" b="1"/>
              <a:t>C</a:t>
            </a:r>
            <a:r>
              <a:rPr lang="fr-CA" altLang="en-US" sz="1800"/>
              <a:t> n’a pas un seul élément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Définir un ensemble </a:t>
            </a:r>
            <a:r>
              <a:rPr lang="fr-CA" altLang="en-US" sz="1800" b="1">
                <a:solidFill>
                  <a:schemeClr val="bg2"/>
                </a:solidFill>
              </a:rPr>
              <a:t>S</a:t>
            </a:r>
            <a:r>
              <a:rPr lang="fr-CA" altLang="en-US" sz="1800">
                <a:solidFill>
                  <a:schemeClr val="bg2"/>
                </a:solidFill>
              </a:rPr>
              <a:t> d’arêtes. </a:t>
            </a:r>
            <a:r>
              <a:rPr lang="fr-CA" altLang="en-US" sz="1800" b="1">
                <a:solidFill>
                  <a:schemeClr val="bg2"/>
                </a:solidFill>
              </a:rPr>
              <a:t>S</a:t>
            </a:r>
            <a:r>
              <a:rPr lang="fr-CA" altLang="en-US" sz="1800">
                <a:solidFill>
                  <a:schemeClr val="bg2"/>
                </a:solidFill>
              </a:rPr>
              <a:t> ←</a:t>
            </a:r>
            <a:r>
              <a:rPr lang="en-CA" altLang="en-US" sz="1800">
                <a:solidFill>
                  <a:schemeClr val="bg2"/>
                </a:solidFill>
              </a:rPr>
              <a:t> Ø</a:t>
            </a:r>
          </a:p>
          <a:p>
            <a:pPr lvl="1" eaLnBrk="1" hangingPunct="1">
              <a:buFontTx/>
              <a:buAutoNum type="arabicPeriod"/>
            </a:pPr>
            <a:r>
              <a:rPr lang="en-CA" altLang="en-US" sz="1800">
                <a:solidFill>
                  <a:schemeClr val="bg2"/>
                </a:solidFill>
              </a:rPr>
              <a:t>Pour chaque composante V de </a:t>
            </a:r>
            <a:r>
              <a:rPr lang="en-CA" altLang="en-US" sz="1800" b="1">
                <a:solidFill>
                  <a:schemeClr val="bg2"/>
                </a:solidFill>
              </a:rPr>
              <a:t>C</a:t>
            </a:r>
          </a:p>
          <a:p>
            <a:pPr lvl="2"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Définir un ensemble </a:t>
            </a:r>
            <a:r>
              <a:rPr lang="fr-CA" altLang="en-US" sz="1800" b="1">
                <a:solidFill>
                  <a:schemeClr val="bg2"/>
                </a:solidFill>
              </a:rPr>
              <a:t>T</a:t>
            </a:r>
            <a:r>
              <a:rPr lang="fr-CA" altLang="en-US" sz="1800">
                <a:solidFill>
                  <a:schemeClr val="bg2"/>
                </a:solidFill>
              </a:rPr>
              <a:t> d’arêtes. </a:t>
            </a:r>
            <a:r>
              <a:rPr lang="fr-CA" altLang="en-US" sz="1800" b="1">
                <a:solidFill>
                  <a:schemeClr val="bg2"/>
                </a:solidFill>
              </a:rPr>
              <a:t>T</a:t>
            </a:r>
            <a:r>
              <a:rPr lang="fr-CA" altLang="en-US" sz="1800">
                <a:solidFill>
                  <a:schemeClr val="bg2"/>
                </a:solidFill>
              </a:rPr>
              <a:t> ←</a:t>
            </a:r>
            <a:r>
              <a:rPr lang="en-CA" altLang="en-US" sz="1800">
                <a:solidFill>
                  <a:schemeClr val="bg2"/>
                </a:solidFill>
              </a:rPr>
              <a:t> Ø</a:t>
            </a:r>
          </a:p>
          <a:p>
            <a:pPr lvl="2" eaLnBrk="1" hangingPunct="1">
              <a:buFontTx/>
              <a:buAutoNum type="arabicPeriod"/>
            </a:pPr>
            <a:r>
              <a:rPr lang="en-CA" altLang="en-US" sz="1800">
                <a:solidFill>
                  <a:schemeClr val="bg2"/>
                </a:solidFill>
              </a:rPr>
              <a:t>Pour chaque sommet v dans V</a:t>
            </a:r>
          </a:p>
          <a:p>
            <a:pPr lvl="3"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Parmi les arêtes reliant V à une autre composante de </a:t>
            </a:r>
            <a:r>
              <a:rPr lang="fr-CA" altLang="en-US" sz="1800" b="1">
                <a:solidFill>
                  <a:schemeClr val="bg2"/>
                </a:solidFill>
              </a:rPr>
              <a:t>C</a:t>
            </a:r>
            <a:r>
              <a:rPr lang="fr-CA" altLang="en-US" sz="1800">
                <a:solidFill>
                  <a:schemeClr val="bg2"/>
                </a:solidFill>
              </a:rPr>
              <a:t>, </a:t>
            </a:r>
          </a:p>
          <a:p>
            <a:pPr lvl="4" eaLnBrk="1" hangingPunct="1"/>
            <a:r>
              <a:rPr lang="fr-CA" altLang="en-US" sz="1800">
                <a:solidFill>
                  <a:schemeClr val="bg2"/>
                </a:solidFill>
              </a:rPr>
              <a:t>      prendre la moins chère et l’ajouter à </a:t>
            </a:r>
            <a:r>
              <a:rPr lang="fr-CA" altLang="en-US" sz="1800" b="1">
                <a:solidFill>
                  <a:schemeClr val="bg2"/>
                </a:solidFill>
              </a:rPr>
              <a:t>T</a:t>
            </a:r>
            <a:endParaRPr lang="fr-CA" altLang="en-US" sz="1800">
              <a:solidFill>
                <a:schemeClr val="bg2"/>
              </a:solidFill>
            </a:endParaRPr>
          </a:p>
          <a:p>
            <a:pPr lvl="2"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Ajouter la moins chère des arêtes de </a:t>
            </a:r>
            <a:r>
              <a:rPr lang="fr-CA" altLang="en-US" sz="1800" b="1">
                <a:solidFill>
                  <a:schemeClr val="bg2"/>
                </a:solidFill>
              </a:rPr>
              <a:t>T</a:t>
            </a:r>
            <a:r>
              <a:rPr lang="fr-CA" altLang="en-US" sz="1800">
                <a:solidFill>
                  <a:schemeClr val="bg2"/>
                </a:solidFill>
              </a:rPr>
              <a:t> à </a:t>
            </a:r>
            <a:r>
              <a:rPr lang="fr-CA" altLang="en-US" sz="1800" b="1">
                <a:solidFill>
                  <a:schemeClr val="bg2"/>
                </a:solidFill>
              </a:rPr>
              <a:t>S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Ajouter la moins chère des arêtes de </a:t>
            </a:r>
            <a:r>
              <a:rPr lang="fr-CA" altLang="en-US" sz="1800" b="1">
                <a:solidFill>
                  <a:schemeClr val="bg2"/>
                </a:solidFill>
              </a:rPr>
              <a:t>S</a:t>
            </a:r>
            <a:r>
              <a:rPr lang="fr-CA" altLang="en-US" sz="1800">
                <a:solidFill>
                  <a:schemeClr val="bg2"/>
                </a:solidFill>
              </a:rPr>
              <a:t> à </a:t>
            </a:r>
            <a:r>
              <a:rPr lang="fr-CA" altLang="en-US" sz="1800" b="1">
                <a:solidFill>
                  <a:schemeClr val="bg2"/>
                </a:solidFill>
              </a:rPr>
              <a:t>A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>
                <a:solidFill>
                  <a:schemeClr val="bg2"/>
                </a:solidFill>
              </a:rPr>
              <a:t>Actualiser les composantes de C avec les arêtes dans A</a:t>
            </a:r>
            <a:r>
              <a:rPr lang="fr-CA" altLang="en-US" sz="1800"/>
              <a:t> 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/>
              <a:t> </a:t>
            </a:r>
            <a:r>
              <a:rPr lang="fr-CA" altLang="en-US" sz="1800" b="1">
                <a:solidFill>
                  <a:schemeClr val="bg2"/>
                </a:solidFill>
              </a:rPr>
              <a:t>C</a:t>
            </a:r>
            <a:r>
              <a:rPr lang="fr-CA" altLang="en-US" sz="1800">
                <a:solidFill>
                  <a:schemeClr val="bg2"/>
                </a:solidFill>
              </a:rPr>
              <a:t> est l’arbre sous-tendant minimum</a:t>
            </a:r>
          </a:p>
        </p:txBody>
      </p:sp>
      <p:sp>
        <p:nvSpPr>
          <p:cNvPr id="460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51779C-22CC-47DB-871C-C4B11307DA9A}" type="slidenum">
              <a:rPr lang="fr-FR" altLang="en-US" sz="1400"/>
              <a:pPr eaLnBrk="1" hangingPunct="1"/>
              <a:t>59</a:t>
            </a:fld>
            <a:endParaRPr lang="fr-FR" altLang="en-US" sz="1400"/>
          </a:p>
        </p:txBody>
      </p:sp>
      <p:cxnSp>
        <p:nvCxnSpPr>
          <p:cNvPr id="46088" name="Straight Arrow Connector 8"/>
          <p:cNvCxnSpPr>
            <a:cxnSpLocks noChangeShapeType="1"/>
          </p:cNvCxnSpPr>
          <p:nvPr/>
        </p:nvCxnSpPr>
        <p:spPr bwMode="auto">
          <a:xfrm flipH="1">
            <a:off x="4787900" y="3141663"/>
            <a:ext cx="13684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9" name="TextBox 9"/>
          <p:cNvSpPr txBox="1">
            <a:spLocks noChangeArrowheads="1"/>
          </p:cNvSpPr>
          <p:nvPr/>
        </p:nvSpPr>
        <p:spPr bwMode="auto">
          <a:xfrm>
            <a:off x="6300788" y="2924175"/>
            <a:ext cx="16557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800">
                <a:solidFill>
                  <a:srgbClr val="FF0000"/>
                </a:solidFill>
              </a:rPr>
              <a:t>Boucle externe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6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337842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java.security.InvalidParameterException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Graph{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&lt;Integer&gt;[] neighbors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listes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d’adjacences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V, 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cardinal de V et cardinal de E</a:t>
            </a:r>
            <a:endParaRPr lang="en-CA" sz="16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initialize(V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fr-CA" altLang="en-US" sz="2000" kern="0" dirty="0" smtClean="0"/>
              <a:t> est un graphe non orienté sans poids sur les arcs implémentant 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endParaRPr lang="fr-CA" altLang="en-US" sz="1600" kern="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5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48131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8132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48134" name="Rectangle 40"/>
          <p:cNvSpPr>
            <a:spLocks noChangeArrowheads="1"/>
          </p:cNvSpPr>
          <p:nvPr/>
        </p:nvSpPr>
        <p:spPr bwMode="auto">
          <a:xfrm>
            <a:off x="428625" y="1571625"/>
            <a:ext cx="78406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ALGORITHM DE BORUVKA:</a:t>
            </a:r>
          </a:p>
          <a:p>
            <a:pPr eaLnBrk="1" hangingPunct="1"/>
            <a:endParaRPr lang="fr-CA" altLang="en-US" sz="1800" dirty="0"/>
          </a:p>
          <a:p>
            <a:pPr eaLnBrk="1" hangingPunct="1">
              <a:buFontTx/>
              <a:buAutoNum type="arabicPeriod"/>
            </a:pPr>
            <a:r>
              <a:rPr lang="fr-CA" altLang="en-US" sz="1800" dirty="0">
                <a:solidFill>
                  <a:schemeClr val="bg2"/>
                </a:solidFill>
              </a:rPr>
              <a:t>On part du graphe G dont on aura retiré toutes les arêtes pour former </a:t>
            </a:r>
            <a:br>
              <a:rPr lang="fr-CA" altLang="en-US" sz="1800" dirty="0">
                <a:solidFill>
                  <a:schemeClr val="bg2"/>
                </a:solidFill>
              </a:rPr>
            </a:br>
            <a:r>
              <a:rPr lang="fr-CA" altLang="en-US" sz="1800" dirty="0">
                <a:solidFill>
                  <a:schemeClr val="bg2"/>
                </a:solidFill>
              </a:rPr>
              <a:t>un ensemble de composantes de G, noté </a:t>
            </a:r>
            <a:r>
              <a:rPr lang="fr-CA" altLang="en-US" sz="1800" b="1" dirty="0">
                <a:solidFill>
                  <a:schemeClr val="bg2"/>
                </a:solidFill>
              </a:rPr>
              <a:t>C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>
                <a:solidFill>
                  <a:schemeClr val="bg2"/>
                </a:solidFill>
              </a:rPr>
              <a:t> Définir un ensemble </a:t>
            </a:r>
            <a:r>
              <a:rPr lang="fr-CA" altLang="en-US" sz="1800" b="1" dirty="0">
                <a:solidFill>
                  <a:schemeClr val="bg2"/>
                </a:solidFill>
              </a:rPr>
              <a:t>A</a:t>
            </a:r>
            <a:r>
              <a:rPr lang="fr-CA" altLang="en-US" sz="1800" dirty="0">
                <a:solidFill>
                  <a:schemeClr val="bg2"/>
                </a:solidFill>
              </a:rPr>
              <a:t> d’arêtes. </a:t>
            </a:r>
            <a:r>
              <a:rPr lang="fr-CA" altLang="en-US" sz="1800" b="1" dirty="0">
                <a:solidFill>
                  <a:schemeClr val="bg2"/>
                </a:solidFill>
              </a:rPr>
              <a:t>A</a:t>
            </a:r>
            <a:r>
              <a:rPr lang="fr-CA" altLang="en-US" sz="1800" dirty="0">
                <a:solidFill>
                  <a:schemeClr val="bg2"/>
                </a:solidFill>
              </a:rPr>
              <a:t> ←</a:t>
            </a:r>
            <a:r>
              <a:rPr lang="en-CA" altLang="en-US" sz="1800" dirty="0">
                <a:solidFill>
                  <a:schemeClr val="bg2"/>
                </a:solidFill>
              </a:rPr>
              <a:t> Ø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>
                <a:solidFill>
                  <a:schemeClr val="bg2"/>
                </a:solidFill>
              </a:rPr>
              <a:t>Tant que </a:t>
            </a:r>
            <a:r>
              <a:rPr lang="fr-CA" altLang="en-US" sz="1800" b="1" dirty="0">
                <a:solidFill>
                  <a:schemeClr val="bg2"/>
                </a:solidFill>
              </a:rPr>
              <a:t>C</a:t>
            </a:r>
            <a:r>
              <a:rPr lang="fr-CA" altLang="en-US" sz="1800" dirty="0">
                <a:solidFill>
                  <a:schemeClr val="bg2"/>
                </a:solidFill>
              </a:rPr>
              <a:t> n’a pas un seul élément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 dirty="0"/>
              <a:t>Définir un ensemble </a:t>
            </a:r>
            <a:r>
              <a:rPr lang="fr-CA" altLang="en-US" sz="1800" b="1" dirty="0"/>
              <a:t>S</a:t>
            </a:r>
            <a:r>
              <a:rPr lang="fr-CA" altLang="en-US" sz="1800" dirty="0"/>
              <a:t> d’arêtes. </a:t>
            </a:r>
            <a:r>
              <a:rPr lang="fr-CA" altLang="en-US" sz="1800" b="1" dirty="0"/>
              <a:t>S</a:t>
            </a:r>
            <a:r>
              <a:rPr lang="fr-CA" altLang="en-US" sz="1800" dirty="0"/>
              <a:t> ←</a:t>
            </a:r>
            <a:r>
              <a:rPr lang="en-CA" altLang="en-US" sz="1800" dirty="0"/>
              <a:t> Ø</a:t>
            </a:r>
          </a:p>
          <a:p>
            <a:pPr lvl="1" eaLnBrk="1" hangingPunct="1">
              <a:buFontTx/>
              <a:buAutoNum type="arabicPeriod"/>
            </a:pPr>
            <a:r>
              <a:rPr lang="en-CA" altLang="en-US" sz="1800" dirty="0"/>
              <a:t>Pour </a:t>
            </a:r>
            <a:r>
              <a:rPr lang="en-CA" altLang="en-US" sz="1800" dirty="0" err="1"/>
              <a:t>chaque</a:t>
            </a:r>
            <a:r>
              <a:rPr lang="en-CA" altLang="en-US" sz="1800" dirty="0"/>
              <a:t> </a:t>
            </a:r>
            <a:r>
              <a:rPr lang="en-CA" altLang="en-US" sz="1800" dirty="0" err="1"/>
              <a:t>composante</a:t>
            </a:r>
            <a:r>
              <a:rPr lang="en-CA" altLang="en-US" sz="1800" dirty="0"/>
              <a:t> V de </a:t>
            </a:r>
            <a:r>
              <a:rPr lang="en-CA" altLang="en-US" sz="1800" b="1" dirty="0"/>
              <a:t>C</a:t>
            </a:r>
          </a:p>
          <a:p>
            <a:pPr lvl="2" eaLnBrk="1" hangingPunct="1">
              <a:buFontTx/>
              <a:buAutoNum type="arabicPeriod"/>
            </a:pPr>
            <a:r>
              <a:rPr lang="fr-CA" altLang="en-US" sz="1800" dirty="0"/>
              <a:t>On définit un ensemble </a:t>
            </a:r>
            <a:r>
              <a:rPr lang="fr-CA" altLang="en-US" sz="1800" b="1" dirty="0" smtClean="0"/>
              <a:t>T</a:t>
            </a:r>
            <a:r>
              <a:rPr lang="fr-CA" altLang="en-US" sz="1800" dirty="0" smtClean="0"/>
              <a:t> </a:t>
            </a:r>
            <a:r>
              <a:rPr lang="fr-CA" altLang="en-US" sz="1800" dirty="0"/>
              <a:t>d’arêtes. </a:t>
            </a:r>
            <a:r>
              <a:rPr lang="fr-CA" altLang="en-US" sz="1800" b="1" dirty="0" smtClean="0"/>
              <a:t>T</a:t>
            </a:r>
            <a:r>
              <a:rPr lang="fr-CA" altLang="en-US" sz="1800" dirty="0" smtClean="0"/>
              <a:t> </a:t>
            </a:r>
            <a:r>
              <a:rPr lang="fr-CA" altLang="en-US" sz="1800" dirty="0"/>
              <a:t>←</a:t>
            </a:r>
            <a:r>
              <a:rPr lang="en-CA" altLang="en-US" sz="1800" dirty="0"/>
              <a:t> Ø</a:t>
            </a:r>
          </a:p>
          <a:p>
            <a:pPr lvl="2" eaLnBrk="1" hangingPunct="1">
              <a:buFontTx/>
              <a:buAutoNum type="arabicPeriod"/>
            </a:pPr>
            <a:r>
              <a:rPr lang="en-CA" altLang="en-US" sz="1800" dirty="0"/>
              <a:t>Pour </a:t>
            </a:r>
            <a:r>
              <a:rPr lang="en-CA" altLang="en-US" sz="1800" dirty="0" err="1"/>
              <a:t>chaque</a:t>
            </a:r>
            <a:r>
              <a:rPr lang="en-CA" altLang="en-US" sz="1800" dirty="0"/>
              <a:t> </a:t>
            </a:r>
            <a:r>
              <a:rPr lang="en-CA" altLang="en-US" sz="1800" dirty="0" err="1"/>
              <a:t>sommet</a:t>
            </a:r>
            <a:r>
              <a:rPr lang="en-CA" altLang="en-US" sz="1800" dirty="0"/>
              <a:t> v </a:t>
            </a:r>
            <a:r>
              <a:rPr lang="en-CA" altLang="en-US" sz="1800" dirty="0" err="1"/>
              <a:t>dans</a:t>
            </a:r>
            <a:r>
              <a:rPr lang="en-CA" altLang="en-US" sz="1800" dirty="0"/>
              <a:t> V</a:t>
            </a:r>
          </a:p>
          <a:p>
            <a:pPr lvl="3" eaLnBrk="1" hangingPunct="1">
              <a:buFontTx/>
              <a:buAutoNum type="arabicPeriod"/>
            </a:pPr>
            <a:r>
              <a:rPr lang="fr-CA" altLang="en-US" sz="1800" dirty="0"/>
              <a:t>Parmi les arêtes reliant V à une autre composante de </a:t>
            </a:r>
            <a:r>
              <a:rPr lang="fr-CA" altLang="en-US" sz="1800" b="1" dirty="0"/>
              <a:t>C</a:t>
            </a:r>
            <a:r>
              <a:rPr lang="fr-CA" altLang="en-US" sz="1800" dirty="0"/>
              <a:t>, </a:t>
            </a:r>
          </a:p>
          <a:p>
            <a:pPr lvl="4" eaLnBrk="1" hangingPunct="1"/>
            <a:r>
              <a:rPr lang="fr-CA" altLang="en-US" sz="1800" dirty="0"/>
              <a:t>      prendre la moins chère et l’ajouter à </a:t>
            </a:r>
            <a:r>
              <a:rPr lang="fr-CA" altLang="en-US" sz="1800" b="1" dirty="0"/>
              <a:t>T</a:t>
            </a:r>
            <a:endParaRPr lang="fr-CA" altLang="en-US" sz="1800" dirty="0"/>
          </a:p>
          <a:p>
            <a:pPr lvl="2" eaLnBrk="1" hangingPunct="1">
              <a:buFontTx/>
              <a:buAutoNum type="arabicPeriod"/>
            </a:pPr>
            <a:r>
              <a:rPr lang="fr-CA" altLang="en-US" sz="1800" dirty="0"/>
              <a:t>Ajouter la moins chère des arêtes de </a:t>
            </a:r>
            <a:r>
              <a:rPr lang="fr-CA" altLang="en-US" sz="1800" b="1" dirty="0"/>
              <a:t>T</a:t>
            </a:r>
            <a:r>
              <a:rPr lang="fr-CA" altLang="en-US" sz="1800" dirty="0"/>
              <a:t> à </a:t>
            </a:r>
            <a:r>
              <a:rPr lang="fr-CA" altLang="en-US" sz="1800" b="1" dirty="0"/>
              <a:t>S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 dirty="0"/>
              <a:t>Ajouter la moins chère des arêtes de </a:t>
            </a:r>
            <a:r>
              <a:rPr lang="fr-CA" altLang="en-US" sz="1800" b="1" dirty="0"/>
              <a:t>S</a:t>
            </a:r>
            <a:r>
              <a:rPr lang="fr-CA" altLang="en-US" sz="1800" dirty="0"/>
              <a:t> à </a:t>
            </a:r>
            <a:r>
              <a:rPr lang="fr-CA" altLang="en-US" sz="1800" b="1" dirty="0"/>
              <a:t>A</a:t>
            </a:r>
            <a:r>
              <a:rPr lang="fr-CA" altLang="en-US" sz="1800" dirty="0"/>
              <a:t> </a:t>
            </a:r>
          </a:p>
          <a:p>
            <a:pPr lvl="1" eaLnBrk="1" hangingPunct="1">
              <a:buFontTx/>
              <a:buAutoNum type="arabicPeriod"/>
            </a:pPr>
            <a:r>
              <a:rPr lang="fr-CA" altLang="en-US" sz="1800" dirty="0"/>
              <a:t>Actualiser les composante de C avec les arêtes de A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>
                <a:solidFill>
                  <a:schemeClr val="bg2"/>
                </a:solidFill>
              </a:rPr>
              <a:t> </a:t>
            </a:r>
            <a:r>
              <a:rPr lang="fr-CA" altLang="en-US" sz="1800" b="1" dirty="0">
                <a:solidFill>
                  <a:schemeClr val="bg2"/>
                </a:solidFill>
              </a:rPr>
              <a:t>C</a:t>
            </a:r>
            <a:r>
              <a:rPr lang="fr-CA" altLang="en-US" sz="1800" dirty="0">
                <a:solidFill>
                  <a:schemeClr val="bg2"/>
                </a:solidFill>
              </a:rPr>
              <a:t> est l’arbre sous-tendant minimum</a:t>
            </a:r>
          </a:p>
        </p:txBody>
      </p:sp>
      <p:sp>
        <p:nvSpPr>
          <p:cNvPr id="4813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CD4DA2-5D1B-490F-820A-B5006A5F590A}" type="slidenum">
              <a:rPr lang="fr-FR" altLang="en-US" sz="1400"/>
              <a:pPr eaLnBrk="1" hangingPunct="1"/>
              <a:t>60</a:t>
            </a:fld>
            <a:endParaRPr lang="fr-FR" altLang="en-US" sz="1400"/>
          </a:p>
        </p:txBody>
      </p:sp>
      <p:cxnSp>
        <p:nvCxnSpPr>
          <p:cNvPr id="48136" name="Straight Arrow Connector 7"/>
          <p:cNvCxnSpPr>
            <a:cxnSpLocks noChangeShapeType="1"/>
          </p:cNvCxnSpPr>
          <p:nvPr/>
        </p:nvCxnSpPr>
        <p:spPr bwMode="auto">
          <a:xfrm flipH="1">
            <a:off x="6516688" y="3644900"/>
            <a:ext cx="503237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7" name="TextBox 8"/>
          <p:cNvSpPr txBox="1">
            <a:spLocks noChangeArrowheads="1"/>
          </p:cNvSpPr>
          <p:nvPr/>
        </p:nvSpPr>
        <p:spPr bwMode="auto">
          <a:xfrm>
            <a:off x="7019925" y="2781300"/>
            <a:ext cx="19446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800">
                <a:solidFill>
                  <a:srgbClr val="FF0000"/>
                </a:solidFill>
              </a:rPr>
              <a:t>Sert à relier les composantes entre elles avec la moins chère des arêtes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50179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50180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50182" name="Rectangle 40"/>
          <p:cNvSpPr>
            <a:spLocks noChangeArrowheads="1"/>
          </p:cNvSpPr>
          <p:nvPr/>
        </p:nvSpPr>
        <p:spPr bwMode="auto">
          <a:xfrm>
            <a:off x="428625" y="1571625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Considérons le graphe valué et non dirigé suivant, pour lequel on cherche l’arbre</a:t>
            </a:r>
            <a:br>
              <a:rPr lang="fr-CA" altLang="en-US" sz="1800"/>
            </a:br>
            <a:r>
              <a:rPr lang="fr-CA" altLang="en-US" sz="1800"/>
              <a:t>sous-tendant minimum:</a:t>
            </a:r>
          </a:p>
        </p:txBody>
      </p:sp>
      <p:sp>
        <p:nvSpPr>
          <p:cNvPr id="5018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BB7D86-C840-4877-B835-FF942BFC1072}" type="slidenum">
              <a:rPr lang="fr-FR" altLang="en-US" sz="1400"/>
              <a:pPr eaLnBrk="1" hangingPunct="1"/>
              <a:t>61</a:t>
            </a:fld>
            <a:endParaRPr lang="fr-FR" altLang="en-US" sz="1400"/>
          </a:p>
        </p:txBody>
      </p:sp>
      <p:pic>
        <p:nvPicPr>
          <p:cNvPr id="501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57438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52227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52228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52230" name="Rectangle 40"/>
          <p:cNvSpPr>
            <a:spLocks noChangeArrowheads="1"/>
          </p:cNvSpPr>
          <p:nvPr/>
        </p:nvSpPr>
        <p:spPr bwMode="auto">
          <a:xfrm>
            <a:off x="428625" y="1571625"/>
            <a:ext cx="572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C au début est constitué de l’ensemble des sommets. </a:t>
            </a:r>
          </a:p>
        </p:txBody>
      </p:sp>
      <p:sp>
        <p:nvSpPr>
          <p:cNvPr id="5223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8C2BDE-6297-4093-A9FA-17B627E9A5A7}" type="slidenum">
              <a:rPr lang="fr-FR" altLang="en-US" sz="1400"/>
              <a:pPr eaLnBrk="1" hangingPunct="1"/>
              <a:t>62</a:t>
            </a:fld>
            <a:endParaRPr lang="fr-FR" altLang="en-US" sz="1400"/>
          </a:p>
        </p:txBody>
      </p:sp>
      <p:pic>
        <p:nvPicPr>
          <p:cNvPr id="522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57438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54276" name="Rectangle 40"/>
          <p:cNvSpPr>
            <a:spLocks noChangeArrowheads="1"/>
          </p:cNvSpPr>
          <p:nvPr/>
        </p:nvSpPr>
        <p:spPr bwMode="auto">
          <a:xfrm>
            <a:off x="428625" y="20288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</a:t>
            </a:r>
            <a:r>
              <a:rPr lang="fr-CA" altLang="en-US" sz="1800"/>
              <a:t> </a:t>
            </a:r>
          </a:p>
        </p:txBody>
      </p:sp>
      <p:sp>
        <p:nvSpPr>
          <p:cNvPr id="542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DD4CA-859D-4008-8F11-0C4938D781E0}" type="slidenum">
              <a:rPr lang="fr-FR" altLang="en-US" sz="1400"/>
              <a:pPr eaLnBrk="1" hangingPunct="1"/>
              <a:t>63</a:t>
            </a:fld>
            <a:endParaRPr lang="fr-FR" altLang="en-US" sz="1400"/>
          </a:p>
        </p:txBody>
      </p:sp>
      <p:sp>
        <p:nvSpPr>
          <p:cNvPr id="54278" name="Rectangle 40"/>
          <p:cNvSpPr>
            <a:spLocks noChangeArrowheads="1"/>
          </p:cNvSpPr>
          <p:nvPr/>
        </p:nvSpPr>
        <p:spPr bwMode="auto">
          <a:xfrm>
            <a:off x="457200" y="2754313"/>
            <a:ext cx="3984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2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7</a:t>
            </a:r>
            <a:r>
              <a:rPr lang="fr-CA" altLang="en-US" sz="1800"/>
              <a:t> </a:t>
            </a:r>
          </a:p>
        </p:txBody>
      </p:sp>
      <p:sp>
        <p:nvSpPr>
          <p:cNvPr id="54279" name="Rectangle 40"/>
          <p:cNvSpPr>
            <a:spLocks noChangeArrowheads="1"/>
          </p:cNvSpPr>
          <p:nvPr/>
        </p:nvSpPr>
        <p:spPr bwMode="auto">
          <a:xfrm>
            <a:off x="2468563" y="1981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4191000" y="22098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600" b="1">
                <a:solidFill>
                  <a:srgbClr val="2DAFDE"/>
                </a:solidFill>
              </a:rPr>
              <a:t>Au départ</a:t>
            </a:r>
            <a:endParaRPr lang="en-CA" altLang="en-US" sz="1600">
              <a:solidFill>
                <a:srgbClr val="2DAF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56324" name="Rectangle 40"/>
          <p:cNvSpPr>
            <a:spLocks noChangeArrowheads="1"/>
          </p:cNvSpPr>
          <p:nvPr/>
        </p:nvSpPr>
        <p:spPr bwMode="auto">
          <a:xfrm>
            <a:off x="428625" y="20288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</a:t>
            </a:r>
            <a:r>
              <a:rPr lang="fr-CA" altLang="en-US" sz="1800"/>
              <a:t> </a:t>
            </a:r>
          </a:p>
        </p:txBody>
      </p:sp>
      <p:sp>
        <p:nvSpPr>
          <p:cNvPr id="563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ABEBB3-9230-4D63-B7F7-A2628245D786}" type="slidenum">
              <a:rPr lang="fr-FR" altLang="en-US" sz="1400"/>
              <a:pPr eaLnBrk="1" hangingPunct="1"/>
              <a:t>64</a:t>
            </a:fld>
            <a:endParaRPr lang="fr-FR" altLang="en-US" sz="1400"/>
          </a:p>
        </p:txBody>
      </p:sp>
      <p:sp>
        <p:nvSpPr>
          <p:cNvPr id="56326" name="Rectangle 40"/>
          <p:cNvSpPr>
            <a:spLocks noChangeArrowheads="1"/>
          </p:cNvSpPr>
          <p:nvPr/>
        </p:nvSpPr>
        <p:spPr bwMode="auto">
          <a:xfrm>
            <a:off x="457200" y="2754313"/>
            <a:ext cx="6635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2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7</a:t>
            </a:r>
            <a:r>
              <a:rPr lang="fr-CA" altLang="en-US" sz="1800"/>
              <a:t> </a:t>
            </a:r>
          </a:p>
        </p:txBody>
      </p:sp>
      <p:sp>
        <p:nvSpPr>
          <p:cNvPr id="56327" name="Rectangle 40"/>
          <p:cNvSpPr>
            <a:spLocks noChangeArrowheads="1"/>
          </p:cNvSpPr>
          <p:nvPr/>
        </p:nvSpPr>
        <p:spPr bwMode="auto">
          <a:xfrm>
            <a:off x="2468563" y="1981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</p:txBody>
      </p:sp>
      <p:sp>
        <p:nvSpPr>
          <p:cNvPr id="56328" name="Rectangle 40"/>
          <p:cNvSpPr>
            <a:spLocks noChangeArrowheads="1"/>
          </p:cNvSpPr>
          <p:nvPr/>
        </p:nvSpPr>
        <p:spPr bwMode="auto">
          <a:xfrm>
            <a:off x="2497138" y="2768600"/>
            <a:ext cx="85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  <a:endParaRPr lang="fr-CA" altLang="en-US" sz="1800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191000" y="22098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600" b="1">
                <a:solidFill>
                  <a:srgbClr val="2DAFDE"/>
                </a:solidFill>
              </a:rPr>
              <a:t>Après la première itération</a:t>
            </a:r>
            <a:endParaRPr lang="en-CA" altLang="en-US" sz="1600">
              <a:solidFill>
                <a:srgbClr val="2DAF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58372" name="Rectangle 40"/>
          <p:cNvSpPr>
            <a:spLocks noChangeArrowheads="1"/>
          </p:cNvSpPr>
          <p:nvPr/>
        </p:nvSpPr>
        <p:spPr bwMode="auto">
          <a:xfrm>
            <a:off x="428625" y="20288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</a:t>
            </a:r>
            <a:r>
              <a:rPr lang="fr-CA" altLang="en-US" sz="1800"/>
              <a:t> </a:t>
            </a:r>
          </a:p>
        </p:txBody>
      </p:sp>
      <p:sp>
        <p:nvSpPr>
          <p:cNvPr id="583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E1EFC0-7179-40FC-BD29-DB5D4C65224B}" type="slidenum">
              <a:rPr lang="fr-FR" altLang="en-US" sz="1400"/>
              <a:pPr eaLnBrk="1" hangingPunct="1"/>
              <a:t>65</a:t>
            </a:fld>
            <a:endParaRPr lang="fr-FR" altLang="en-US" sz="1400"/>
          </a:p>
        </p:txBody>
      </p:sp>
      <p:sp>
        <p:nvSpPr>
          <p:cNvPr id="58374" name="Rectangle 40"/>
          <p:cNvSpPr>
            <a:spLocks noChangeArrowheads="1"/>
          </p:cNvSpPr>
          <p:nvPr/>
        </p:nvSpPr>
        <p:spPr bwMode="auto">
          <a:xfrm>
            <a:off x="457200" y="2754313"/>
            <a:ext cx="6635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2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v</a:t>
            </a:r>
            <a:r>
              <a:rPr lang="fr-CA" altLang="en-US" sz="1800" baseline="-25000"/>
              <a:t>7</a:t>
            </a:r>
            <a:r>
              <a:rPr lang="fr-CA" altLang="en-US" sz="1800"/>
              <a:t> </a:t>
            </a:r>
          </a:p>
        </p:txBody>
      </p:sp>
      <p:sp>
        <p:nvSpPr>
          <p:cNvPr id="58375" name="Rectangle 40"/>
          <p:cNvSpPr>
            <a:spLocks noChangeArrowheads="1"/>
          </p:cNvSpPr>
          <p:nvPr/>
        </p:nvSpPr>
        <p:spPr bwMode="auto">
          <a:xfrm>
            <a:off x="2468563" y="1981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</p:txBody>
      </p:sp>
      <p:sp>
        <p:nvSpPr>
          <p:cNvPr id="58376" name="Rectangle 40"/>
          <p:cNvSpPr>
            <a:spLocks noChangeArrowheads="1"/>
          </p:cNvSpPr>
          <p:nvPr/>
        </p:nvSpPr>
        <p:spPr bwMode="auto">
          <a:xfrm>
            <a:off x="2497138" y="2768600"/>
            <a:ext cx="8556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7</a:t>
            </a:r>
            <a:r>
              <a:rPr lang="fr-CA" altLang="en-US" sz="1800"/>
              <a:t> 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191000" y="22098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600" b="1">
                <a:solidFill>
                  <a:srgbClr val="2DAFDE"/>
                </a:solidFill>
              </a:rPr>
              <a:t>Après la seconde itération</a:t>
            </a:r>
            <a:endParaRPr lang="en-CA" altLang="en-US" sz="1600">
              <a:solidFill>
                <a:srgbClr val="2DAF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60420" name="Rectangle 40"/>
          <p:cNvSpPr>
            <a:spLocks noChangeArrowheads="1"/>
          </p:cNvSpPr>
          <p:nvPr/>
        </p:nvSpPr>
        <p:spPr bwMode="auto">
          <a:xfrm>
            <a:off x="428625" y="20288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</a:t>
            </a:r>
            <a:r>
              <a:rPr lang="fr-CA" altLang="en-US" sz="1800"/>
              <a:t> </a:t>
            </a:r>
          </a:p>
        </p:txBody>
      </p:sp>
      <p:sp>
        <p:nvSpPr>
          <p:cNvPr id="6042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E300AC5-2759-4F0F-A1C8-3888D23B49B3}" type="slidenum">
              <a:rPr lang="fr-FR" altLang="en-US" sz="1400"/>
              <a:pPr eaLnBrk="1" hangingPunct="1"/>
              <a:t>66</a:t>
            </a:fld>
            <a:endParaRPr lang="fr-FR" altLang="en-US" sz="1400"/>
          </a:p>
        </p:txBody>
      </p:sp>
      <p:sp>
        <p:nvSpPr>
          <p:cNvPr id="60422" name="Rectangle 40"/>
          <p:cNvSpPr>
            <a:spLocks noChangeArrowheads="1"/>
          </p:cNvSpPr>
          <p:nvPr/>
        </p:nvSpPr>
        <p:spPr bwMode="auto">
          <a:xfrm>
            <a:off x="457200" y="2754313"/>
            <a:ext cx="928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v</a:t>
            </a:r>
            <a:r>
              <a:rPr lang="fr-CA" altLang="en-US" sz="1800" baseline="-25000"/>
              <a:t>2</a:t>
            </a:r>
            <a:r>
              <a:rPr lang="fr-CA" altLang="en-US" sz="1800"/>
              <a:t>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v</a:t>
            </a:r>
            <a:r>
              <a:rPr lang="fr-CA" altLang="en-US" sz="1800" baseline="-25000"/>
              <a:t>7</a:t>
            </a:r>
            <a:r>
              <a:rPr lang="fr-CA" altLang="en-US" sz="1800"/>
              <a:t> </a:t>
            </a:r>
          </a:p>
        </p:txBody>
      </p:sp>
      <p:sp>
        <p:nvSpPr>
          <p:cNvPr id="60423" name="Rectangle 40"/>
          <p:cNvSpPr>
            <a:spLocks noChangeArrowheads="1"/>
          </p:cNvSpPr>
          <p:nvPr/>
        </p:nvSpPr>
        <p:spPr bwMode="auto">
          <a:xfrm>
            <a:off x="2468563" y="1981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</p:txBody>
      </p:sp>
      <p:sp>
        <p:nvSpPr>
          <p:cNvPr id="60424" name="Rectangle 40"/>
          <p:cNvSpPr>
            <a:spLocks noChangeArrowheads="1"/>
          </p:cNvSpPr>
          <p:nvPr/>
        </p:nvSpPr>
        <p:spPr bwMode="auto">
          <a:xfrm>
            <a:off x="2497138" y="2768600"/>
            <a:ext cx="8556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2</a:t>
            </a:r>
            <a:endParaRPr lang="fr-CA" altLang="en-US" sz="1800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4191000" y="22098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600" b="1">
                <a:solidFill>
                  <a:srgbClr val="2DAFDE"/>
                </a:solidFill>
              </a:rPr>
              <a:t>Après la 3e itération</a:t>
            </a:r>
            <a:endParaRPr lang="en-CA" altLang="en-US" sz="1600">
              <a:solidFill>
                <a:srgbClr val="2DAF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62468" name="Rectangle 40"/>
          <p:cNvSpPr>
            <a:spLocks noChangeArrowheads="1"/>
          </p:cNvSpPr>
          <p:nvPr/>
        </p:nvSpPr>
        <p:spPr bwMode="auto">
          <a:xfrm>
            <a:off x="428625" y="20288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</a:t>
            </a:r>
            <a:r>
              <a:rPr lang="fr-CA" altLang="en-US" sz="1800"/>
              <a:t> </a:t>
            </a:r>
          </a:p>
        </p:txBody>
      </p:sp>
      <p:sp>
        <p:nvSpPr>
          <p:cNvPr id="6246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FDE343-C8D1-4C1F-8803-2B44D65FFC65}" type="slidenum">
              <a:rPr lang="fr-FR" altLang="en-US" sz="1400"/>
              <a:pPr eaLnBrk="1" hangingPunct="1"/>
              <a:t>67</a:t>
            </a:fld>
            <a:endParaRPr lang="fr-FR" altLang="en-US" sz="1400"/>
          </a:p>
        </p:txBody>
      </p:sp>
      <p:sp>
        <p:nvSpPr>
          <p:cNvPr id="62470" name="Rectangle 40"/>
          <p:cNvSpPr>
            <a:spLocks noChangeArrowheads="1"/>
          </p:cNvSpPr>
          <p:nvPr/>
        </p:nvSpPr>
        <p:spPr bwMode="auto">
          <a:xfrm>
            <a:off x="457200" y="2754313"/>
            <a:ext cx="119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v</a:t>
            </a:r>
            <a:r>
              <a:rPr lang="fr-CA" altLang="en-US" sz="1800" baseline="-25000"/>
              <a:t>2</a:t>
            </a:r>
            <a:r>
              <a:rPr lang="fr-CA" altLang="en-US" sz="1800"/>
              <a:t> v</a:t>
            </a:r>
            <a:r>
              <a:rPr lang="fr-CA" altLang="en-US" sz="1800" baseline="-25000"/>
              <a:t>3</a:t>
            </a:r>
            <a:r>
              <a:rPr lang="fr-CA" altLang="en-US" sz="1800"/>
              <a:t>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v</a:t>
            </a:r>
            <a:r>
              <a:rPr lang="fr-CA" altLang="en-US" sz="1800" baseline="-25000"/>
              <a:t>7</a:t>
            </a:r>
            <a:r>
              <a:rPr lang="fr-CA" altLang="en-US" sz="1800"/>
              <a:t> </a:t>
            </a:r>
          </a:p>
        </p:txBody>
      </p:sp>
      <p:sp>
        <p:nvSpPr>
          <p:cNvPr id="62471" name="Rectangle 40"/>
          <p:cNvSpPr>
            <a:spLocks noChangeArrowheads="1"/>
          </p:cNvSpPr>
          <p:nvPr/>
        </p:nvSpPr>
        <p:spPr bwMode="auto">
          <a:xfrm>
            <a:off x="2468563" y="1981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</p:txBody>
      </p:sp>
      <p:sp>
        <p:nvSpPr>
          <p:cNvPr id="62472" name="Rectangle 40"/>
          <p:cNvSpPr>
            <a:spLocks noChangeArrowheads="1"/>
          </p:cNvSpPr>
          <p:nvPr/>
        </p:nvSpPr>
        <p:spPr bwMode="auto">
          <a:xfrm>
            <a:off x="2497138" y="2768600"/>
            <a:ext cx="8556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2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  <a:r>
              <a:rPr lang="fr-CA" altLang="en-US" sz="1800"/>
              <a:t> – v</a:t>
            </a:r>
            <a:r>
              <a:rPr lang="fr-CA" altLang="en-US" sz="1800" baseline="-25000"/>
              <a:t>4 </a:t>
            </a:r>
            <a:endParaRPr lang="fr-CA" altLang="en-US" sz="180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4191000" y="22098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600" b="1">
                <a:solidFill>
                  <a:srgbClr val="2DAFDE"/>
                </a:solidFill>
              </a:rPr>
              <a:t>Après la 4e itération</a:t>
            </a:r>
            <a:endParaRPr lang="en-CA" altLang="en-US" sz="1600">
              <a:solidFill>
                <a:srgbClr val="2DAF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64516" name="Rectangle 40"/>
          <p:cNvSpPr>
            <a:spLocks noChangeArrowheads="1"/>
          </p:cNvSpPr>
          <p:nvPr/>
        </p:nvSpPr>
        <p:spPr bwMode="auto">
          <a:xfrm>
            <a:off x="428625" y="20288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</a:t>
            </a:r>
            <a:r>
              <a:rPr lang="fr-CA" altLang="en-US" sz="1800"/>
              <a:t> </a:t>
            </a:r>
          </a:p>
        </p:txBody>
      </p:sp>
      <p:sp>
        <p:nvSpPr>
          <p:cNvPr id="6451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A9F1B9-41BB-49B6-85BE-A77BD777F8BB}" type="slidenum">
              <a:rPr lang="fr-FR" altLang="en-US" sz="1400"/>
              <a:pPr eaLnBrk="1" hangingPunct="1"/>
              <a:t>68</a:t>
            </a:fld>
            <a:endParaRPr lang="fr-FR" altLang="en-US" sz="1400"/>
          </a:p>
        </p:txBody>
      </p:sp>
      <p:sp>
        <p:nvSpPr>
          <p:cNvPr id="64518" name="Rectangle 40"/>
          <p:cNvSpPr>
            <a:spLocks noChangeArrowheads="1"/>
          </p:cNvSpPr>
          <p:nvPr/>
        </p:nvSpPr>
        <p:spPr bwMode="auto">
          <a:xfrm>
            <a:off x="457200" y="2754313"/>
            <a:ext cx="16811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v</a:t>
            </a:r>
            <a:r>
              <a:rPr lang="fr-CA" altLang="en-US" sz="1800" baseline="-25000"/>
              <a:t>2</a:t>
            </a:r>
            <a:r>
              <a:rPr lang="fr-CA" altLang="en-US" sz="1800"/>
              <a:t> v</a:t>
            </a:r>
            <a:r>
              <a:rPr lang="fr-CA" altLang="en-US" sz="1800" baseline="-25000"/>
              <a:t>3</a:t>
            </a:r>
            <a:r>
              <a:rPr lang="fr-CA" altLang="en-US" sz="1800"/>
              <a:t> v</a:t>
            </a:r>
            <a:r>
              <a:rPr lang="fr-CA" altLang="en-US" sz="1800" baseline="-25000"/>
              <a:t>4 </a:t>
            </a:r>
            <a:r>
              <a:rPr lang="fr-CA" altLang="en-US" sz="1800"/>
              <a:t>v</a:t>
            </a:r>
            <a:r>
              <a:rPr lang="fr-CA" altLang="en-US" sz="1800" baseline="-25000"/>
              <a:t>6 </a:t>
            </a:r>
            <a:r>
              <a:rPr lang="fr-CA" altLang="en-US" sz="1800"/>
              <a:t>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  <a:endParaRPr lang="fr-CA" altLang="en-US" sz="1800"/>
          </a:p>
        </p:txBody>
      </p:sp>
      <p:sp>
        <p:nvSpPr>
          <p:cNvPr id="64519" name="Rectangle 40"/>
          <p:cNvSpPr>
            <a:spLocks noChangeArrowheads="1"/>
          </p:cNvSpPr>
          <p:nvPr/>
        </p:nvSpPr>
        <p:spPr bwMode="auto">
          <a:xfrm>
            <a:off x="2468563" y="1981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</p:txBody>
      </p:sp>
      <p:sp>
        <p:nvSpPr>
          <p:cNvPr id="64520" name="Rectangle 40"/>
          <p:cNvSpPr>
            <a:spLocks noChangeArrowheads="1"/>
          </p:cNvSpPr>
          <p:nvPr/>
        </p:nvSpPr>
        <p:spPr bwMode="auto">
          <a:xfrm>
            <a:off x="2497138" y="2768600"/>
            <a:ext cx="855662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2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 baseline="-25000"/>
              <a:t> </a:t>
            </a:r>
            <a:endParaRPr lang="fr-CA" altLang="en-US" sz="18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4191000" y="22098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600" b="1">
                <a:solidFill>
                  <a:srgbClr val="2DAFDE"/>
                </a:solidFill>
              </a:rPr>
              <a:t>Après la 5e itération</a:t>
            </a:r>
            <a:endParaRPr lang="en-CA" altLang="en-US" sz="1600">
              <a:solidFill>
                <a:srgbClr val="2DAFDE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66564" name="Rectangle 40"/>
          <p:cNvSpPr>
            <a:spLocks noChangeArrowheads="1"/>
          </p:cNvSpPr>
          <p:nvPr/>
        </p:nvSpPr>
        <p:spPr bwMode="auto">
          <a:xfrm>
            <a:off x="428625" y="20288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</a:t>
            </a:r>
            <a:r>
              <a:rPr lang="fr-CA" altLang="en-US" sz="1800"/>
              <a:t> </a:t>
            </a:r>
          </a:p>
        </p:txBody>
      </p:sp>
      <p:sp>
        <p:nvSpPr>
          <p:cNvPr id="665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A52B22-40D6-46C0-9CCF-4BEA649516D0}" type="slidenum">
              <a:rPr lang="fr-FR" altLang="en-US" sz="1400"/>
              <a:pPr eaLnBrk="1" hangingPunct="1"/>
              <a:t>69</a:t>
            </a:fld>
            <a:endParaRPr lang="fr-FR" altLang="en-US" sz="1400"/>
          </a:p>
        </p:txBody>
      </p:sp>
      <p:sp>
        <p:nvSpPr>
          <p:cNvPr id="66566" name="Rectangle 40"/>
          <p:cNvSpPr>
            <a:spLocks noChangeArrowheads="1"/>
          </p:cNvSpPr>
          <p:nvPr/>
        </p:nvSpPr>
        <p:spPr bwMode="auto">
          <a:xfrm>
            <a:off x="457200" y="2754313"/>
            <a:ext cx="192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v</a:t>
            </a:r>
            <a:r>
              <a:rPr lang="fr-CA" altLang="en-US" sz="1800" baseline="-25000"/>
              <a:t>2</a:t>
            </a:r>
            <a:r>
              <a:rPr lang="fr-CA" altLang="en-US" sz="1800"/>
              <a:t> v</a:t>
            </a:r>
            <a:r>
              <a:rPr lang="fr-CA" altLang="en-US" sz="1800" baseline="-25000"/>
              <a:t>3</a:t>
            </a:r>
            <a:r>
              <a:rPr lang="fr-CA" altLang="en-US" sz="1800"/>
              <a:t> v</a:t>
            </a:r>
            <a:r>
              <a:rPr lang="fr-CA" altLang="en-US" sz="1800" baseline="-25000"/>
              <a:t>4 </a:t>
            </a:r>
            <a:r>
              <a:rPr lang="fr-CA" altLang="en-US" sz="1800"/>
              <a:t>v</a:t>
            </a:r>
            <a:r>
              <a:rPr lang="fr-CA" altLang="en-US" sz="1800" baseline="-25000"/>
              <a:t>5 </a:t>
            </a:r>
            <a:r>
              <a:rPr lang="fr-CA" altLang="en-US" sz="1800"/>
              <a:t>v</a:t>
            </a:r>
            <a:r>
              <a:rPr lang="fr-CA" altLang="en-US" sz="1800" baseline="-25000"/>
              <a:t>6 </a:t>
            </a:r>
            <a:r>
              <a:rPr lang="fr-CA" altLang="en-US" sz="1800"/>
              <a:t>v</a:t>
            </a:r>
            <a:r>
              <a:rPr lang="fr-CA" altLang="en-US" sz="1800" baseline="-25000"/>
              <a:t>7</a:t>
            </a:r>
          </a:p>
        </p:txBody>
      </p:sp>
      <p:sp>
        <p:nvSpPr>
          <p:cNvPr id="66567" name="Rectangle 40"/>
          <p:cNvSpPr>
            <a:spLocks noChangeArrowheads="1"/>
          </p:cNvSpPr>
          <p:nvPr/>
        </p:nvSpPr>
        <p:spPr bwMode="auto">
          <a:xfrm>
            <a:off x="2468563" y="1981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A</a:t>
            </a:r>
            <a:r>
              <a:rPr lang="fr-CA" altLang="en-US" sz="1800"/>
              <a:t> </a:t>
            </a:r>
          </a:p>
        </p:txBody>
      </p:sp>
      <p:sp>
        <p:nvSpPr>
          <p:cNvPr id="66568" name="Rectangle 40"/>
          <p:cNvSpPr>
            <a:spLocks noChangeArrowheads="1"/>
          </p:cNvSpPr>
          <p:nvPr/>
        </p:nvSpPr>
        <p:spPr bwMode="auto">
          <a:xfrm>
            <a:off x="2497138" y="2768600"/>
            <a:ext cx="8556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r>
              <a:rPr lang="fr-CA" altLang="en-US" sz="1800"/>
              <a:t> – v</a:t>
            </a:r>
            <a:r>
              <a:rPr lang="fr-CA" altLang="en-US" sz="1800" baseline="-25000"/>
              <a:t>2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  <a:r>
              <a:rPr lang="fr-CA" altLang="en-US" sz="1800"/>
              <a:t> – v</a:t>
            </a:r>
            <a:r>
              <a:rPr lang="fr-CA" altLang="en-US" sz="1800" baseline="-25000"/>
              <a:t>4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  <a:r>
              <a:rPr lang="fr-CA" altLang="en-US" sz="1800"/>
              <a:t> – v</a:t>
            </a:r>
            <a:r>
              <a:rPr lang="fr-CA" altLang="en-US" sz="1800" baseline="-25000"/>
              <a:t>7</a:t>
            </a:r>
          </a:p>
          <a:p>
            <a:pPr eaLnBrk="1" hangingPunct="1"/>
            <a:r>
              <a:rPr lang="fr-CA" altLang="en-US" sz="1800" baseline="-25000"/>
              <a:t> </a:t>
            </a:r>
          </a:p>
          <a:p>
            <a:pPr eaLnBrk="1" hangingPunct="1"/>
            <a:r>
              <a:rPr lang="fr-CA" altLang="en-US" sz="1800" baseline="-25000"/>
              <a:t> </a:t>
            </a:r>
            <a:endParaRPr lang="fr-CA" altLang="en-US" sz="1800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191000" y="2209800"/>
            <a:ext cx="419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600" b="1">
                <a:solidFill>
                  <a:srgbClr val="2DAFDE"/>
                </a:solidFill>
              </a:rPr>
              <a:t>Après la 6e itération</a:t>
            </a:r>
            <a:endParaRPr lang="en-CA" altLang="en-US" sz="1600">
              <a:solidFill>
                <a:srgbClr val="2DAFDE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7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132856"/>
            <a:ext cx="6606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initialize(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parameters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if(V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 0)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 members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 0;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 V;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neighbors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[V];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v=0; v&lt;V; v++)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neighbors[v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38388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68613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Boruvka</a:t>
            </a:r>
            <a:endParaRPr lang="en-US" altLang="en-US" smtClean="0"/>
          </a:p>
        </p:txBody>
      </p:sp>
      <p:sp>
        <p:nvSpPr>
          <p:cNvPr id="6861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8026D5-7C34-41EC-A135-7D2B6F0AD100}" type="slidenum">
              <a:rPr lang="fr-FR" altLang="en-US" sz="1400"/>
              <a:pPr eaLnBrk="1" hangingPunct="1"/>
              <a:t>70</a:t>
            </a:fld>
            <a:endParaRPr lang="fr-FR" altLang="en-US" sz="1400"/>
          </a:p>
        </p:txBody>
      </p:sp>
      <p:sp>
        <p:nvSpPr>
          <p:cNvPr id="68616" name="Rectangle 9"/>
          <p:cNvSpPr>
            <a:spLocks noChangeArrowheads="1"/>
          </p:cNvSpPr>
          <p:nvPr/>
        </p:nvSpPr>
        <p:spPr bwMode="auto">
          <a:xfrm>
            <a:off x="428625" y="1571625"/>
            <a:ext cx="4031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L’algorithme aboutit </a:t>
            </a:r>
            <a:r>
              <a:rPr lang="fr-CA" altLang="en-US" sz="1800" dirty="0" smtClean="0"/>
              <a:t>à </a:t>
            </a:r>
            <a:r>
              <a:rPr lang="fr-CA" altLang="en-US" sz="1800" dirty="0"/>
              <a:t>cette solution…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Graph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DirectedGraph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topologique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</a:t>
            </a:r>
            <a:r>
              <a:rPr lang="fr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Boruvka</a:t>
            </a:r>
            <a:endParaRPr lang="en-CA" sz="16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lang="fr-CA" sz="16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72708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72710" name="Rectangle 40"/>
          <p:cNvSpPr>
            <a:spLocks noChangeArrowheads="1"/>
          </p:cNvSpPr>
          <p:nvPr/>
        </p:nvSpPr>
        <p:spPr bwMode="auto">
          <a:xfrm>
            <a:off x="428625" y="1571625"/>
            <a:ext cx="7443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L’algorithme que nous allons voir est dû à Robert </a:t>
            </a:r>
            <a:r>
              <a:rPr lang="fr-CA" altLang="en-US" sz="1800" dirty="0" err="1"/>
              <a:t>Prim</a:t>
            </a:r>
            <a:r>
              <a:rPr lang="fr-CA" altLang="en-US" sz="1800" dirty="0"/>
              <a:t>. </a:t>
            </a:r>
            <a:br>
              <a:rPr lang="fr-CA" altLang="en-US" sz="1800" dirty="0"/>
            </a:br>
            <a:r>
              <a:rPr lang="fr-CA" altLang="en-US" sz="1800" dirty="0"/>
              <a:t>Ce dernier l’a publié en 1957. Il s’agit d’un algorithme </a:t>
            </a:r>
            <a:r>
              <a:rPr lang="fr-CA" altLang="en-US" sz="1800" b="1" dirty="0"/>
              <a:t>glouton</a:t>
            </a:r>
            <a:r>
              <a:rPr lang="fr-CA" altLang="en-US" sz="1800" dirty="0"/>
              <a:t>: </a:t>
            </a:r>
            <a:br>
              <a:rPr lang="fr-CA" altLang="en-US" sz="1800" dirty="0"/>
            </a:br>
            <a:r>
              <a:rPr lang="fr-CA" altLang="en-US" sz="1800" dirty="0"/>
              <a:t>un choix optimal est réalisé étape par étape, jusqu’à obtenir la solution:</a:t>
            </a:r>
          </a:p>
          <a:p>
            <a:pPr eaLnBrk="1" hangingPunct="1"/>
            <a:endParaRPr lang="fr-CA" altLang="en-US" sz="1800" dirty="0"/>
          </a:p>
        </p:txBody>
      </p:sp>
      <p:sp>
        <p:nvSpPr>
          <p:cNvPr id="7271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B55C54-697E-4132-BE21-D067050A4F30}" type="slidenum">
              <a:rPr lang="fr-FR" altLang="en-US" sz="1400"/>
              <a:pPr eaLnBrk="1" hangingPunct="1"/>
              <a:t>72</a:t>
            </a:fld>
            <a:endParaRPr lang="fr-FR" altLang="en-US" sz="140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428625" y="2737197"/>
            <a:ext cx="75707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L’algorithme de </a:t>
            </a:r>
            <a:r>
              <a:rPr lang="fr-CA" altLang="en-US" sz="1800" dirty="0" err="1"/>
              <a:t>Prim</a:t>
            </a:r>
            <a:r>
              <a:rPr lang="fr-CA" altLang="en-US" sz="1800" dirty="0"/>
              <a:t> a le même comportement que </a:t>
            </a:r>
            <a:r>
              <a:rPr lang="fr-CA" altLang="en-US" sz="1800" dirty="0" err="1"/>
              <a:t>Dijkstra</a:t>
            </a:r>
            <a:r>
              <a:rPr lang="fr-CA" altLang="en-US" sz="1800" dirty="0"/>
              <a:t>, à quelques </a:t>
            </a:r>
          </a:p>
          <a:p>
            <a:pPr eaLnBrk="1" hangingPunct="1"/>
            <a:r>
              <a:rPr lang="fr-CA" altLang="en-US" sz="1800" dirty="0"/>
              <a:t>différences près.</a:t>
            </a:r>
          </a:p>
          <a:p>
            <a:pPr eaLnBrk="1" hangingPunct="1"/>
            <a:endParaRPr lang="fr-CA" altLang="en-US" sz="1800" dirty="0"/>
          </a:p>
          <a:p>
            <a:pPr eaLnBrk="1" hangingPunct="1"/>
            <a:r>
              <a:rPr lang="fr-CA" altLang="en-US" sz="1800" dirty="0"/>
              <a:t>On maintient les informations suivantes pour chaque nœud: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La distance de l’arête arrivant sur </a:t>
            </a:r>
            <a:r>
              <a:rPr lang="fr-CA" altLang="en-US" sz="1800" i="1" dirty="0"/>
              <a:t>v</a:t>
            </a:r>
            <a:r>
              <a:rPr lang="fr-CA" altLang="en-US" sz="1800" dirty="0"/>
              <a:t> depuis le sommet parent (d</a:t>
            </a:r>
            <a:r>
              <a:rPr lang="fr-CA" altLang="en-US" sz="1800" i="1" baseline="-25000" dirty="0"/>
              <a:t>v</a:t>
            </a:r>
            <a:r>
              <a:rPr lang="fr-CA" altLang="en-US" sz="1800" dirty="0"/>
              <a:t>);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Un booléen informant si le sommet est connu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Le parent à date du sommet </a:t>
            </a:r>
            <a:r>
              <a:rPr lang="fr-CA" altLang="en-US" sz="1800" i="1" dirty="0"/>
              <a:t>v</a:t>
            </a:r>
            <a:r>
              <a:rPr lang="fr-CA" altLang="en-US" sz="1800" dirty="0"/>
              <a:t> (</a:t>
            </a:r>
            <a:r>
              <a:rPr lang="fr-CA" altLang="en-US" sz="1800" dirty="0" err="1"/>
              <a:t>p</a:t>
            </a:r>
            <a:r>
              <a:rPr lang="fr-CA" altLang="en-US" sz="1800" i="1" baseline="-25000" dirty="0" err="1"/>
              <a:t>v</a:t>
            </a:r>
            <a:r>
              <a:rPr lang="fr-CA" altLang="en-US" sz="1800" dirty="0"/>
              <a:t>)</a:t>
            </a:r>
          </a:p>
          <a:p>
            <a:pPr eaLnBrk="1" hangingPunct="1">
              <a:buFontTx/>
              <a:buAutoNum type="arabicPeriod"/>
            </a:pPr>
            <a:endParaRPr lang="fr-CA" altLang="en-US" sz="1800" dirty="0"/>
          </a:p>
          <a:p>
            <a:pPr eaLnBrk="1" hangingPunct="1"/>
            <a:r>
              <a:rPr lang="fr-CA" altLang="en-US" sz="1800" dirty="0"/>
              <a:t>Une file de priorité est également utilisée</a:t>
            </a:r>
          </a:p>
          <a:p>
            <a:pPr eaLnBrk="1" hangingPunct="1"/>
            <a:endParaRPr lang="fr-CA" altLang="en-US" sz="1800" dirty="0"/>
          </a:p>
          <a:p>
            <a:pPr eaLnBrk="1" hangingPunct="1"/>
            <a:endParaRPr lang="fr-CA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728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97286" name="Rectangle 40"/>
          <p:cNvSpPr>
            <a:spLocks noChangeArrowheads="1"/>
          </p:cNvSpPr>
          <p:nvPr/>
        </p:nvSpPr>
        <p:spPr bwMode="auto">
          <a:xfrm>
            <a:off x="428625" y="1571625"/>
            <a:ext cx="290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Reprenons notre exemple:</a:t>
            </a:r>
          </a:p>
        </p:txBody>
      </p:sp>
      <p:sp>
        <p:nvSpPr>
          <p:cNvPr id="972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6ABADC-DB08-49A4-A327-31E03BBD8A80}" type="slidenum">
              <a:rPr lang="fr-FR" altLang="en-US" sz="1400"/>
              <a:pPr eaLnBrk="1" hangingPunct="1"/>
              <a:t>73</a:t>
            </a:fld>
            <a:endParaRPr lang="fr-FR" altLang="en-US" sz="1400"/>
          </a:p>
        </p:txBody>
      </p:sp>
      <p:pic>
        <p:nvPicPr>
          <p:cNvPr id="972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57438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993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62C5E5-BFB6-4A68-9A85-BB4482E2D439}" type="slidenum">
              <a:rPr lang="fr-FR" altLang="en-US" sz="1400"/>
              <a:pPr eaLnBrk="1" hangingPunct="1"/>
              <a:t>74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9402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403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99404" name="TextBox 17"/>
          <p:cNvSpPr txBox="1">
            <a:spLocks noChangeArrowheads="1"/>
          </p:cNvSpPr>
          <p:nvPr/>
        </p:nvSpPr>
        <p:spPr bwMode="auto">
          <a:xfrm>
            <a:off x="857250" y="4692650"/>
            <a:ext cx="200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Entre (V</a:t>
            </a:r>
            <a:r>
              <a:rPr lang="fr-CA" altLang="en-US" sz="1400" baseline="-25000"/>
              <a:t>1</a:t>
            </a:r>
            <a:r>
              <a:rPr lang="fr-CA" altLang="en-US" sz="1400"/>
              <a:t>, 0)</a:t>
            </a:r>
            <a:endParaRPr lang="fr-FR" altLang="en-US" sz="1400"/>
          </a:p>
        </p:txBody>
      </p:sp>
      <p:sp>
        <p:nvSpPr>
          <p:cNvPr id="99405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99406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1</a:t>
            </a:r>
            <a:r>
              <a:rPr lang="fr-CA" altLang="en-US" sz="1400"/>
              <a:t>, 0)</a:t>
            </a:r>
          </a:p>
          <a:p>
            <a:pPr eaLnBrk="1" hangingPunct="1"/>
            <a:r>
              <a:rPr lang="fr-CA" altLang="en-US" sz="1400"/>
              <a:t>Entrent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2</a:t>
            </a:r>
            <a:r>
              <a:rPr lang="fr-CA" altLang="en-US" sz="1400"/>
              <a:t>, 2)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3</a:t>
            </a:r>
            <a:r>
              <a:rPr lang="fr-CA" altLang="en-US" sz="1400"/>
              <a:t>, 4)</a:t>
            </a:r>
          </a:p>
          <a:p>
            <a:pPr eaLnBrk="1" hangingPunct="1"/>
            <a:r>
              <a:rPr lang="fr-CA" altLang="en-US" sz="1400" b="1"/>
              <a:t>	(V</a:t>
            </a:r>
            <a:r>
              <a:rPr lang="fr-CA" altLang="en-US" sz="1400" b="1" baseline="-25000"/>
              <a:t>4</a:t>
            </a:r>
            <a:r>
              <a:rPr lang="fr-CA" altLang="en-US" sz="1400" b="1"/>
              <a:t>, 1)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9940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1013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007A75-06F2-477D-94CD-A18CF5F818B0}" type="slidenum">
              <a:rPr lang="fr-FR" altLang="en-US" sz="1400"/>
              <a:pPr eaLnBrk="1" hangingPunct="1"/>
              <a:t>75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1450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51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1452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1453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2</a:t>
            </a:r>
            <a:r>
              <a:rPr lang="fr-CA" altLang="en-US" sz="1400"/>
              <a:t>, 2)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10145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455" name="TextBox 13"/>
          <p:cNvSpPr txBox="1">
            <a:spLocks noChangeArrowheads="1"/>
          </p:cNvSpPr>
          <p:nvPr/>
        </p:nvSpPr>
        <p:spPr bwMode="auto">
          <a:xfrm>
            <a:off x="142875" y="4714875"/>
            <a:ext cx="1714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4</a:t>
            </a:r>
            <a:r>
              <a:rPr lang="fr-CA" altLang="en-US" sz="1400"/>
              <a:t>, 1)</a:t>
            </a:r>
          </a:p>
          <a:p>
            <a:pPr eaLnBrk="1" hangingPunct="1"/>
            <a:r>
              <a:rPr lang="fr-CA" altLang="en-US" sz="1400"/>
              <a:t>Entrent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5</a:t>
            </a:r>
            <a:r>
              <a:rPr lang="fr-CA" altLang="en-US" sz="1400"/>
              <a:t>, 7)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6</a:t>
            </a:r>
            <a:r>
              <a:rPr lang="fr-CA" altLang="en-US" sz="1400"/>
              <a:t>, 8)</a:t>
            </a:r>
          </a:p>
          <a:p>
            <a:pPr eaLnBrk="1" hangingPunct="1"/>
            <a:r>
              <a:rPr lang="fr-CA" altLang="en-US" sz="1400"/>
              <a:t> 	(V</a:t>
            </a:r>
            <a:r>
              <a:rPr lang="fr-CA" altLang="en-US" sz="1400" baseline="-25000"/>
              <a:t>7</a:t>
            </a:r>
            <a:r>
              <a:rPr lang="fr-CA" altLang="en-US" sz="1400"/>
              <a:t>, 4) </a:t>
            </a:r>
            <a:endParaRPr lang="fr-FR" altLang="en-US" sz="1400"/>
          </a:p>
        </p:txBody>
      </p:sp>
      <p:sp>
        <p:nvSpPr>
          <p:cNvPr id="101456" name="Rectangle 14"/>
          <p:cNvSpPr>
            <a:spLocks noChangeArrowheads="1"/>
          </p:cNvSpPr>
          <p:nvPr/>
        </p:nvSpPr>
        <p:spPr bwMode="auto">
          <a:xfrm>
            <a:off x="1857375" y="5643563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Inchangé 	</a:t>
            </a:r>
            <a:r>
              <a:rPr lang="fr-CA" altLang="en-US" sz="1400" b="1"/>
              <a:t>(V</a:t>
            </a:r>
            <a:r>
              <a:rPr lang="fr-CA" altLang="en-US" sz="1400" b="1" baseline="-25000"/>
              <a:t>2</a:t>
            </a:r>
            <a:r>
              <a:rPr lang="fr-CA" altLang="en-US" sz="1400" b="1"/>
              <a:t>, 2) </a:t>
            </a:r>
          </a:p>
          <a:p>
            <a:pPr eaLnBrk="1" hangingPunct="1"/>
            <a:r>
              <a:rPr lang="fr-CA" altLang="en-US" sz="1400"/>
              <a:t>Change	(V</a:t>
            </a:r>
            <a:r>
              <a:rPr lang="fr-CA" altLang="en-US" sz="1400" baseline="-25000"/>
              <a:t>3</a:t>
            </a:r>
            <a:r>
              <a:rPr lang="fr-CA" altLang="en-US" sz="1400"/>
              <a:t>, 2) </a:t>
            </a:r>
            <a:endParaRPr lang="fr-FR" altLang="en-US" sz="1400"/>
          </a:p>
        </p:txBody>
      </p:sp>
      <p:sp>
        <p:nvSpPr>
          <p:cNvPr id="101457" name="Rectangle 15"/>
          <p:cNvSpPr>
            <a:spLocks noChangeArrowheads="1"/>
          </p:cNvSpPr>
          <p:nvPr/>
        </p:nvSpPr>
        <p:spPr bwMode="auto">
          <a:xfrm>
            <a:off x="5929313" y="5286375"/>
            <a:ext cx="171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Inchangé 	 (V</a:t>
            </a:r>
            <a:r>
              <a:rPr lang="fr-CA" altLang="en-US" sz="1400" baseline="-25000"/>
              <a:t>5</a:t>
            </a:r>
            <a:r>
              <a:rPr lang="fr-CA" altLang="en-US" sz="1400"/>
              <a:t>, 7)</a:t>
            </a:r>
            <a:endParaRPr lang="fr-FR" altLang="en-US" sz="140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1034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3FCE90-8455-4ED3-BD4F-F14DA145CD33}" type="slidenum">
              <a:rPr lang="fr-FR" altLang="en-US" sz="1400"/>
              <a:pPr eaLnBrk="1" hangingPunct="1"/>
              <a:t>76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3498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99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3500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3501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7</a:t>
            </a:r>
            <a:r>
              <a:rPr lang="fr-CA" altLang="en-US" sz="1400"/>
              <a:t>, 4)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10350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03" name="TextBox 13"/>
          <p:cNvSpPr txBox="1">
            <a:spLocks noChangeArrowheads="1"/>
          </p:cNvSpPr>
          <p:nvPr/>
        </p:nvSpPr>
        <p:spPr bwMode="auto">
          <a:xfrm>
            <a:off x="142875" y="4714875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3</a:t>
            </a:r>
            <a:r>
              <a:rPr lang="fr-CA" altLang="en-US" sz="1400"/>
              <a:t>, 3)</a:t>
            </a:r>
          </a:p>
        </p:txBody>
      </p:sp>
      <p:sp>
        <p:nvSpPr>
          <p:cNvPr id="103504" name="Rectangle 14"/>
          <p:cNvSpPr>
            <a:spLocks noChangeArrowheads="1"/>
          </p:cNvSpPr>
          <p:nvPr/>
        </p:nvSpPr>
        <p:spPr bwMode="auto">
          <a:xfrm>
            <a:off x="142875" y="5214938"/>
            <a:ext cx="171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Change	(V</a:t>
            </a:r>
            <a:r>
              <a:rPr lang="fr-CA" altLang="en-US" sz="1400" baseline="-25000"/>
              <a:t>6</a:t>
            </a:r>
            <a:r>
              <a:rPr lang="fr-CA" altLang="en-US" sz="1400"/>
              <a:t>, 5) </a:t>
            </a:r>
            <a:endParaRPr lang="fr-FR" altLang="en-US" sz="1400"/>
          </a:p>
        </p:txBody>
      </p:sp>
      <p:sp>
        <p:nvSpPr>
          <p:cNvPr id="103505" name="Rectangle 15"/>
          <p:cNvSpPr>
            <a:spLocks noChangeArrowheads="1"/>
          </p:cNvSpPr>
          <p:nvPr/>
        </p:nvSpPr>
        <p:spPr bwMode="auto">
          <a:xfrm>
            <a:off x="5929313" y="5143500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Change	(V</a:t>
            </a:r>
            <a:r>
              <a:rPr lang="fr-CA" altLang="en-US" sz="1400" baseline="-25000"/>
              <a:t>6</a:t>
            </a:r>
            <a:r>
              <a:rPr lang="fr-CA" altLang="en-US" sz="1400"/>
              <a:t>, 1)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5</a:t>
            </a:r>
            <a:r>
              <a:rPr lang="fr-CA" altLang="en-US" sz="1400"/>
              <a:t>, 6)</a:t>
            </a:r>
            <a:endParaRPr lang="fr-FR" altLang="en-US" sz="140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1054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5726DD-C310-4A19-BB70-8D614E589891}" type="slidenum">
              <a:rPr lang="fr-FR" altLang="en-US" sz="1400"/>
              <a:pPr eaLnBrk="1" hangingPunct="1"/>
              <a:t>77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546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47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5548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5549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5</a:t>
            </a:r>
            <a:r>
              <a:rPr lang="fr-CA" altLang="en-US" sz="1400"/>
              <a:t>, 6)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1055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51" name="TextBox 13"/>
          <p:cNvSpPr txBox="1">
            <a:spLocks noChangeArrowheads="1"/>
          </p:cNvSpPr>
          <p:nvPr/>
        </p:nvSpPr>
        <p:spPr bwMode="auto">
          <a:xfrm>
            <a:off x="142875" y="4714875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6</a:t>
            </a:r>
            <a:r>
              <a:rPr lang="fr-CA" altLang="en-US" sz="1400"/>
              <a:t>, 1)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752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1075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EFE0891-C061-47F6-AC07-7BAD86265A60}" type="slidenum">
              <a:rPr lang="fr-FR" altLang="en-US" sz="1400"/>
              <a:pPr eaLnBrk="1" hangingPunct="1"/>
              <a:t>78</a:t>
            </a:fld>
            <a:endParaRPr lang="fr-FR" altLang="en-US" sz="1400"/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428625" y="1571625"/>
            <a:ext cx="296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Et on parvient à la solution:</a:t>
            </a:r>
          </a:p>
        </p:txBody>
      </p:sp>
      <p:pic>
        <p:nvPicPr>
          <p:cNvPr id="10752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57438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3189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31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mtClean="0"/>
              <a:t>Algorithme de Prim</a:t>
            </a:r>
            <a:endParaRPr lang="en-US" altLang="en-US" smtClean="0"/>
          </a:p>
        </p:txBody>
      </p:sp>
      <p:sp>
        <p:nvSpPr>
          <p:cNvPr id="93191" name="Rectangle 40"/>
          <p:cNvSpPr>
            <a:spLocks noChangeArrowheads="1"/>
          </p:cNvSpPr>
          <p:nvPr/>
        </p:nvSpPr>
        <p:spPr bwMode="auto">
          <a:xfrm>
            <a:off x="428625" y="1571625"/>
            <a:ext cx="492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Quel résultat aurions-nous si on partait de v</a:t>
            </a:r>
            <a:r>
              <a:rPr lang="fr-CA" altLang="en-US" sz="1800" baseline="-25000"/>
              <a:t>5</a:t>
            </a:r>
            <a:r>
              <a:rPr lang="fr-CA" altLang="en-US" sz="1800"/>
              <a:t> ?</a:t>
            </a:r>
            <a:endParaRPr lang="fr-CA" altLang="en-US" sz="1800" baseline="-25000"/>
          </a:p>
        </p:txBody>
      </p:sp>
      <p:sp>
        <p:nvSpPr>
          <p:cNvPr id="931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22DC85-BD82-465D-869A-476FA3DDB003}" type="slidenum">
              <a:rPr lang="fr-FR" altLang="en-US" sz="1400"/>
              <a:pPr eaLnBrk="1" hangingPunct="1"/>
              <a:t>79</a:t>
            </a:fld>
            <a:endParaRPr lang="fr-FR" altLang="en-US" sz="140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</p:spTree>
    <p:extLst>
      <p:ext uri="{BB962C8B-B14F-4D97-AF65-F5344CB8AC3E}">
        <p14:creationId xmlns:p14="http://schemas.microsoft.com/office/powerpoint/2010/main" val="24059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8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132856"/>
            <a:ext cx="66064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connect(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v1,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v2){</a:t>
            </a:r>
          </a:p>
          <a:p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(v1&lt;0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|| v1&gt;=V)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(v2&lt;0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|| v2&gt;=V)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neighbors[v1].contains(v2) ) return;</a:t>
            </a: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 in both directions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neighbors[v1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].add(v2);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neighbors[v2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].add(v1);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 smtClean="0"/>
              <a:t>Un graphe non orienté créera deux arcs pour relier deux sommets</a:t>
            </a:r>
            <a:endParaRPr lang="fr-CA" altLang="en-US" sz="2000" kern="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5364088" y="3717032"/>
            <a:ext cx="288032" cy="864096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300192" y="4149080"/>
            <a:ext cx="11521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241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 smtClean="0"/>
              <a:t>Implémentation</a:t>
            </a:r>
            <a:endParaRPr lang="en-US" altLang="en-US" sz="4000" dirty="0" smtClean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 dirty="0" smtClean="0"/>
              <a:t>T</a:t>
            </a:r>
            <a:r>
              <a:rPr lang="fr-FR" altLang="en-US" sz="1400" dirty="0"/>
              <a:t>. Ould Bachir © Copyright </a:t>
            </a:r>
            <a:r>
              <a:rPr lang="fr-FR" altLang="en-US" sz="1400" dirty="0" smtClean="0"/>
              <a:t>2010-2016, </a:t>
            </a:r>
            <a:r>
              <a:rPr lang="fr-FR" altLang="en-US" sz="1400" dirty="0"/>
              <a:t>École Polytechnique de Montréal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9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1043608" y="2132856"/>
            <a:ext cx="6606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r>
              <a:rPr lang="en-CA" sz="1600" b="1" dirty="0" smtClean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CA" sz="16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parameters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(v&lt;0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|| v&gt;=V)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neighbors[v];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o =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ln 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CA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getProperty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CA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line.separator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 ln + E + ln);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v=0; v&lt;V; v++)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w : neighbors[v])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 "-" + w + ln);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o.toString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fr-CA" alt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 smtClean="0"/>
              <a:t> nous servira à définir un graphe non orienté</a:t>
            </a:r>
            <a:endParaRPr lang="fr-CA" altLang="en-US" sz="2000" kern="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7506072" y="3716744"/>
            <a:ext cx="288032" cy="2016512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4408" y="165629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1-5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6-5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35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Words>4927</Words>
  <Application>Microsoft Office PowerPoint</Application>
  <PresentationFormat>Affichage à l'écran (4:3)</PresentationFormat>
  <Paragraphs>1494</Paragraphs>
  <Slides>79</Slides>
  <Notes>79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7" baseType="lpstr">
      <vt:lpstr>ＭＳ Ｐゴシック</vt:lpstr>
      <vt:lpstr>Arial</vt:lpstr>
      <vt:lpstr>Calibri</vt:lpstr>
      <vt:lpstr>Consolas</vt:lpstr>
      <vt:lpstr>Garamond</vt:lpstr>
      <vt:lpstr>Times New Roman</vt:lpstr>
      <vt:lpstr>Wingdings</vt:lpstr>
      <vt:lpstr>Modèle par défaut</vt:lpstr>
      <vt:lpstr>Graphes II</vt:lpstr>
      <vt:lpstr>Présentation PowerPoint</vt:lpstr>
      <vt:lpstr>Présentation PowerPoint</vt:lpstr>
      <vt:lpstr>Implémentation</vt:lpstr>
      <vt:lpstr>Présentation PowerPoint</vt:lpstr>
      <vt:lpstr>Implémentation</vt:lpstr>
      <vt:lpstr>Implémentation</vt:lpstr>
      <vt:lpstr>Implémentation</vt:lpstr>
      <vt:lpstr>Implémentation</vt:lpstr>
      <vt:lpstr>Présentation PowerPoint</vt:lpstr>
      <vt:lpstr>Implémentation</vt:lpstr>
      <vt:lpstr>Implémentation</vt:lpstr>
      <vt:lpstr>Implémentation</vt:lpstr>
      <vt:lpstr>Implémentation</vt:lpstr>
      <vt:lpstr>Présentation PowerPoint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Présentation PowerPoint</vt:lpstr>
      <vt:lpstr>Ordre topologique II</vt:lpstr>
      <vt:lpstr>Ordre topologique II</vt:lpstr>
      <vt:lpstr>Ordre topologique II</vt:lpstr>
      <vt:lpstr>Ordre topologique II</vt:lpstr>
      <vt:lpstr>Ordre topologique II</vt:lpstr>
      <vt:lpstr>Présentation PowerPoint</vt:lpstr>
      <vt:lpstr>Composantes connexes</vt:lpstr>
      <vt:lpstr>Composantes connexes</vt:lpstr>
      <vt:lpstr>Présentation PowerPoint</vt:lpstr>
      <vt:lpstr>Composantes connexes</vt:lpstr>
      <vt:lpstr>Composantes connexes</vt:lpstr>
      <vt:lpstr>Composantes connexes</vt:lpstr>
      <vt:lpstr>Composantes connexes</vt:lpstr>
      <vt:lpstr>Présentation PowerPoint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Présentation PowerPoint</vt:lpstr>
      <vt:lpstr>Arbre sous-tendant minimum</vt:lpstr>
      <vt:lpstr>Arbre sous-tendant minimum</vt:lpstr>
      <vt:lpstr>Présentation PowerPoint</vt:lpstr>
      <vt:lpstr>Arbre sous-tendant minimum</vt:lpstr>
      <vt:lpstr>Arbre sous-tendant minimum</vt:lpstr>
      <vt:lpstr>Arbre sous-tendant minimum</vt:lpstr>
      <vt:lpstr>Arbre sous-tendant minimum</vt:lpstr>
      <vt:lpstr>Présentation PowerPoint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Algorithme de Boruvka</vt:lpstr>
      <vt:lpstr>Présentation PowerPoint</vt:lpstr>
      <vt:lpstr>Algorithme de Prim</vt:lpstr>
      <vt:lpstr>Algorithme de Prim</vt:lpstr>
      <vt:lpstr>Algorithme de Prim</vt:lpstr>
      <vt:lpstr>Algorithme de Prim</vt:lpstr>
      <vt:lpstr>Algorithme de Prim</vt:lpstr>
      <vt:lpstr>Algorithme de Prim</vt:lpstr>
      <vt:lpstr>Algorithme de Prim</vt:lpstr>
      <vt:lpstr>Algorithme de Prim</vt:lpstr>
    </vt:vector>
  </TitlesOfParts>
  <Company>Polytechnique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9</dc:title>
  <dc:subject>Tables de hachage</dc:subject>
  <dc:creator>Samuel Kadoury et Michel Gagnon</dc:creator>
  <cp:lastModifiedBy>Tarek Ould Bachir</cp:lastModifiedBy>
  <cp:revision>659</cp:revision>
  <cp:lastPrinted>2016-04-11T06:12:41Z</cp:lastPrinted>
  <dcterms:created xsi:type="dcterms:W3CDTF">2014-04-03T15:35:37Z</dcterms:created>
  <dcterms:modified xsi:type="dcterms:W3CDTF">2016-11-16T21:30:05Z</dcterms:modified>
</cp:coreProperties>
</file>