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1" r:id="rId5"/>
    <p:sldId id="257" r:id="rId6"/>
    <p:sldId id="276" r:id="rId7"/>
    <p:sldId id="263" r:id="rId8"/>
    <p:sldId id="271" r:id="rId9"/>
    <p:sldId id="278" r:id="rId10"/>
    <p:sldId id="279" r:id="rId11"/>
    <p:sldId id="272" r:id="rId12"/>
    <p:sldId id="280" r:id="rId13"/>
    <p:sldId id="277" r:id="rId14"/>
    <p:sldId id="281" r:id="rId15"/>
    <p:sldId id="273" r:id="rId16"/>
    <p:sldId id="274" r:id="rId17"/>
    <p:sldId id="283" r:id="rId18"/>
    <p:sldId id="275" r:id="rId19"/>
    <p:sldId id="282" r:id="rId20"/>
    <p:sldId id="289" r:id="rId21"/>
    <p:sldId id="287" r:id="rId22"/>
    <p:sldId id="288" r:id="rId23"/>
    <p:sldId id="284" r:id="rId24"/>
    <p:sldId id="286" r:id="rId25"/>
    <p:sldId id="285" r:id="rId26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231F2A-12CC-44F6-9B77-6ACFCCED3B08}">
          <p14:sldIdLst>
            <p14:sldId id="261"/>
            <p14:sldId id="257"/>
            <p14:sldId id="276"/>
          </p14:sldIdLst>
        </p14:section>
        <p14:section name="Offerte" id="{760E30C4-7793-4AED-BA88-4EBF26F64BE8}">
          <p14:sldIdLst>
            <p14:sldId id="263"/>
            <p14:sldId id="271"/>
            <p14:sldId id="278"/>
            <p14:sldId id="279"/>
            <p14:sldId id="272"/>
            <p14:sldId id="280"/>
            <p14:sldId id="277"/>
            <p14:sldId id="281"/>
            <p14:sldId id="273"/>
            <p14:sldId id="274"/>
            <p14:sldId id="283"/>
            <p14:sldId id="275"/>
            <p14:sldId id="282"/>
            <p14:sldId id="289"/>
            <p14:sldId id="287"/>
            <p14:sldId id="288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62" d="100"/>
          <a:sy n="62" d="100"/>
        </p:scale>
        <p:origin x="84" y="3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B4B27F-3E0D-4163-9A5F-505B40364ABC}" type="datetime1">
              <a:rPr lang="nl-NL" smtClean="0"/>
              <a:t>7-5-2019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C897-3047-42ED-8A68-312740A54E76}" type="datetime1">
              <a:rPr lang="nl-NL" smtClean="0"/>
              <a:pPr/>
              <a:t>7-5-2019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3228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027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465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401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9945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4572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042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711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6092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711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08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0819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011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424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143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271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850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9550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0954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935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Rechte verbindingslijn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e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Rechte verbindingslijn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e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Rechte verbindingslijn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echte verbindingslijn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Rechte verbindingslijn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e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Rechte verbindingslijn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e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Rechte verbindingslijn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echte verbindingslijn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Rechte verbindingslijn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cxnSp>
        <p:nvCxnSpPr>
          <p:cNvPr id="58" name="Rechte verbindingslijn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2ACAA7-7EFC-41E9-B589-E5EDA2ABD0D7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B15D37-081D-461D-85B7-1313DAE54EBB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0400DB-2BFD-4B3C-88C2-7018670CAA5A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Rechte verbindingslijn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e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Rechte verbindingslijn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e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Rechte verbindingslijn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echte verbindingslijn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echte verbindingslijn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Rechte verbindingslijn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echte verbindingslijn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e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Rechte verbindingslijn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e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Rechte verbindingslijn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echte verbindingslijn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echte verbindingslijn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Rechte verbindingslijn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cxnSp>
        <p:nvCxnSpPr>
          <p:cNvPr id="58" name="Rechte verbindingslijn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4E751-31F9-4996-84CF-5EAFC05E7E71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70B06-6C21-4CB7-8028-9CDDD6E215A2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6CD44C-4001-4C01-9E83-7F3A62385684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e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Rechte verbindingslijn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Rechte verbindingslijn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Rechte verbindingslijn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Rechte verbindingslijn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Rechte verbindingslijn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Rechte verbindingslijn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Rechte verbindingslijn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Rechte verbindingslijn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Rechte verbindingslijn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Rechte verbindingslijn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Rechte verbindingslijn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Rechte verbindingslijn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Rechte verbindingslijn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Rechte verbindingslijn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Rechte verbindingslijn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Rechte verbindingslijn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e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Rechte verbindingslijn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Rechte verbindingslijn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Rechte verbindingslijn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Rechte verbindingslijn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Rechte verbindingslijn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e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Rechte verbindingslijn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echte verbindingslijn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echte verbindingslijn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Rechte verbindingslijn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Rechte verbindingslijn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Rechte verbindingslijn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Rechte verbindingslijn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Rechte verbindingslijn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Rechte verbindingslijn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Rechte verbindingslijn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e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Rechte verbindingslijn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Rechte verbindingslijn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Rechte verbindingslijn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Rechte verbindingslijn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Rechte verbindingslijn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e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Rechte verbindingslijn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echte verbindingslijn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echte verbindingslijn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echte verbindingslijn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echte verbindingslijn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Rechte verbindingslijn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echte verbindingslijn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Rechte verbindingslijn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Rechte verbindingslijn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Rechte verbindingslijn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Tijdelijke aanduiding voor voettekst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12" name="Tijdelijke aanduiding voor datum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4EBFF-B374-4CF0-BEB5-61ECE8C2A242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214" name="Tijdelijke aanduiding voor dianumm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Rechte verbindingslijn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e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Rechte verbindingslijn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e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Rechte verbindingslijn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echte verbindingslijn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echte verbindingslijn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Rechte verbindingslijn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Rechte verbindingslijn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Rechte verbindingslijn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echte verbindingslijn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Rechte verbindingslijn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e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Rechte verbindingslijn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e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Rechte verbindingslijn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echte verbindingslijn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echte verbindingslijn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Rechte verbindingslijn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Rechte verbindingslijn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Rechte verbindingslijn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chte verbindingslijn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hoe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cxnSp>
        <p:nvCxnSpPr>
          <p:cNvPr id="60" name="Rechte verbindingslijn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43B12A8-69E1-4755-A792-48304CBC9888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Rechte verbindingslijn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e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Rechte verbindingslijn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e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Rechte verbindingslijn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echte verbindingslijn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echte verbindingslijn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Rechte verbindingslijn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Rechte verbindingslijn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echte verbindingslijn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Rechte verbindingslijn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e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Rechte verbindingslijn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e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Rechte verbindingslijn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echte verbindingslijn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echte verbindingslijn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Rechte verbindingslijn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Rechte verbindingslijn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chte verbindingslijn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hoe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59" name="Rechte verbindingslijn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e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Rechte verbindingslijn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chte verbindingslijn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chte verbindingslijn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chte verbindingslijn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chte verbindingslijn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echte verbindingslijn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echte verbindingslijn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echte verbindingslijn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echte verbindingslijn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echte verbindingslijn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echte verbindingslijn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e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Rechte verbindingslijn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Rechte verbindingslijn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e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Rechte verbindingslijn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echte verbindingslijn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echte verbindingslijn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Rechte verbindingslijn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Rechte verbindingslijn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Rechte verbindingslijn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e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Rechte verbindingslijn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e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Rechte verbindingslijn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chte verbindingslijn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echte verbindingslijn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Rechte verbindingslijn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cxnSp>
        <p:nvCxnSpPr>
          <p:cNvPr id="148" name="Rechte verbindingslijn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1933DC6-4C26-4E72-B363-AC1D3AC70E60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560173"/>
            <a:ext cx="9604310" cy="4732453"/>
          </a:xfrm>
        </p:spPr>
        <p:txBody>
          <a:bodyPr rtlCol="0"/>
          <a:lstStyle/>
          <a:p>
            <a:pPr rtl="0"/>
            <a:r>
              <a:rPr lang="nl-NL" dirty="0"/>
              <a:t>Netwerk-infrastructuur vastgoed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26CAB3-E9C0-497C-BDF6-5B5E8013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Bekabeling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100m UTP Cat6 Kabel</a:t>
            </a:r>
          </a:p>
          <a:p>
            <a:r>
              <a:rPr lang="nl-BE" dirty="0"/>
              <a:t>2m HDMI Kabel</a:t>
            </a:r>
          </a:p>
          <a:p>
            <a:r>
              <a:rPr lang="nl-BE" dirty="0"/>
              <a:t>Kabelmantel</a:t>
            </a:r>
          </a:p>
        </p:txBody>
      </p:sp>
      <p:sp>
        <p:nvSpPr>
          <p:cNvPr id="14" name="Tijdelijke aanduiding voor inhoud 72">
            <a:extLst>
              <a:ext uri="{FF2B5EF4-FFF2-40B4-BE49-F238E27FC236}">
                <a16:creationId xmlns:a16="http://schemas.microsoft.com/office/drawing/2014/main" id="{B38D3372-4CA5-49A0-8104-24FF1A0C25C8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€ 0,16 / meter</a:t>
            </a:r>
          </a:p>
          <a:p>
            <a:pPr marL="0" indent="0">
              <a:buNone/>
            </a:pPr>
            <a:r>
              <a:rPr lang="nl-BE" dirty="0"/>
              <a:t>€ 3,79</a:t>
            </a:r>
          </a:p>
          <a:p>
            <a:pPr marL="0" indent="0">
              <a:buNone/>
            </a:pPr>
            <a:r>
              <a:rPr lang="nl-BE" dirty="0"/>
              <a:t>€ 4,92 x 4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5A41388-E690-4948-8AB1-FA15BA17A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86198"/>
            <a:ext cx="2028825" cy="20288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188B262-0C28-466A-81BB-6683DC584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27"/>
          <a:stretch/>
        </p:blipFill>
        <p:spPr>
          <a:xfrm>
            <a:off x="3581400" y="4200523"/>
            <a:ext cx="1924053" cy="159067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E3519E4-BDC8-48C1-92FA-2E7667044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194" y="4161992"/>
            <a:ext cx="1753031" cy="1753031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CD888AD-9D7B-4244-9857-B7C50AE62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Bekabeling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100m UTP Cat6 Kabel</a:t>
            </a:r>
          </a:p>
          <a:p>
            <a:r>
              <a:rPr lang="nl-BE" dirty="0"/>
              <a:t>2m HDMI Kabel</a:t>
            </a:r>
          </a:p>
          <a:p>
            <a:r>
              <a:rPr lang="nl-BE" dirty="0"/>
              <a:t>Kabelmantel</a:t>
            </a:r>
          </a:p>
        </p:txBody>
      </p:sp>
      <p:sp>
        <p:nvSpPr>
          <p:cNvPr id="14" name="Tijdelijke aanduiding voor inhoud 72">
            <a:extLst>
              <a:ext uri="{FF2B5EF4-FFF2-40B4-BE49-F238E27FC236}">
                <a16:creationId xmlns:a16="http://schemas.microsoft.com/office/drawing/2014/main" id="{B38D3372-4CA5-49A0-8104-24FF1A0C25C8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€ 0,16 / meter</a:t>
            </a:r>
          </a:p>
          <a:p>
            <a:pPr marL="0" indent="0">
              <a:buNone/>
            </a:pPr>
            <a:r>
              <a:rPr lang="nl-BE" dirty="0"/>
              <a:t>€ 3,79</a:t>
            </a:r>
          </a:p>
          <a:p>
            <a:pPr marL="0" indent="0">
              <a:buNone/>
            </a:pPr>
            <a:r>
              <a:rPr lang="nl-BE" dirty="0"/>
              <a:t>€ 10,33 x 4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5A41388-E690-4948-8AB1-FA15BA17A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86198"/>
            <a:ext cx="2028825" cy="20288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188B262-0C28-466A-81BB-6683DC584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27"/>
          <a:stretch/>
        </p:blipFill>
        <p:spPr>
          <a:xfrm>
            <a:off x="3581400" y="4200523"/>
            <a:ext cx="1924053" cy="159067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D2927DB-2359-43C8-A809-BA6F46BC0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092" y="3886198"/>
            <a:ext cx="2566483" cy="192771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0FD8E18-788E-4EFB-9F8C-5818A8A94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Éénmalige Licenties – Budget/Luxe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Deal Webdesign | Optie 4</a:t>
            </a:r>
          </a:p>
          <a:p>
            <a:pPr lvl="1"/>
            <a:r>
              <a:rPr lang="nl-BE" dirty="0"/>
              <a:t>Zoekfunctie</a:t>
            </a:r>
          </a:p>
          <a:p>
            <a:pPr lvl="1"/>
            <a:r>
              <a:rPr lang="nl-BE" dirty="0"/>
              <a:t>Producten (huizen)</a:t>
            </a:r>
          </a:p>
          <a:p>
            <a:pPr lvl="1"/>
            <a:r>
              <a:rPr lang="nl-BE" dirty="0"/>
              <a:t>Makkelijk toevoegen van eigen inbreng</a:t>
            </a:r>
          </a:p>
          <a:p>
            <a:pPr lvl="1"/>
            <a:r>
              <a:rPr lang="nl-BE" dirty="0"/>
              <a:t>…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B61B1B1-95CE-4A55-ADCC-D614B19CA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4" b="2144"/>
          <a:stretch/>
        </p:blipFill>
        <p:spPr>
          <a:xfrm>
            <a:off x="1295400" y="4257675"/>
            <a:ext cx="373363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jdelijke aanduiding voor inhoud 72">
            <a:extLst>
              <a:ext uri="{FF2B5EF4-FFF2-40B4-BE49-F238E27FC236}">
                <a16:creationId xmlns:a16="http://schemas.microsoft.com/office/drawing/2014/main" id="{73900E06-80B2-4013-B5A1-995826F1DE56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€ 1 895,00 tot € 5 000,00 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2E88C1D-2BEC-4513-9D1A-FE91F0E5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138">
              <a:srgbClr val="F4F4F4"/>
            </a:gs>
            <a:gs pos="72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3" y="503853"/>
            <a:ext cx="10572750" cy="1142385"/>
          </a:xfrm>
        </p:spPr>
        <p:txBody>
          <a:bodyPr rtlCol="0"/>
          <a:lstStyle/>
          <a:p>
            <a:pPr rtl="0"/>
            <a:r>
              <a:rPr lang="nl-NL" dirty="0"/>
              <a:t>12 maandelijkse Licenties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Autocad 2020 12-Maand multi user</a:t>
            </a:r>
          </a:p>
          <a:p>
            <a:r>
              <a:rPr lang="nl-BE" dirty="0" err="1"/>
              <a:t>SketchUp</a:t>
            </a:r>
            <a:r>
              <a:rPr lang="nl-BE" dirty="0"/>
              <a:t> Pro</a:t>
            </a:r>
          </a:p>
          <a:p>
            <a:r>
              <a:rPr lang="nl-BE" dirty="0"/>
              <a:t>Office 365 Business Premium</a:t>
            </a:r>
          </a:p>
          <a:p>
            <a:r>
              <a:rPr lang="nl-BE" dirty="0"/>
              <a:t>Telenet Wigo Business 12-maand</a:t>
            </a:r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20" name="Tijdelijke aanduiding voor inhoud 72">
            <a:extLst>
              <a:ext uri="{FF2B5EF4-FFF2-40B4-BE49-F238E27FC236}">
                <a16:creationId xmlns:a16="http://schemas.microsoft.com/office/drawing/2014/main" id="{2F8932A8-0837-46D5-B261-914821AF7D6B}"/>
              </a:ext>
            </a:extLst>
          </p:cNvPr>
          <p:cNvSpPr txBox="1">
            <a:spLocks/>
          </p:cNvSpPr>
          <p:nvPr/>
        </p:nvSpPr>
        <p:spPr>
          <a:xfrm>
            <a:off x="5867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€ 3 467,00</a:t>
            </a:r>
          </a:p>
          <a:p>
            <a:pPr marL="0" indent="0">
              <a:buNone/>
            </a:pPr>
            <a:r>
              <a:rPr lang="nl-BE" dirty="0"/>
              <a:t>€ 267,84 x 3</a:t>
            </a:r>
          </a:p>
          <a:p>
            <a:pPr marL="0" indent="0">
              <a:buNone/>
            </a:pPr>
            <a:r>
              <a:rPr lang="nl-BE" dirty="0"/>
              <a:t>€ 126,00 x 3</a:t>
            </a:r>
          </a:p>
          <a:p>
            <a:pPr marL="0" indent="0">
              <a:buNone/>
            </a:pPr>
            <a:r>
              <a:rPr lang="nl-BE" dirty="0"/>
              <a:t>€ 1 021,49</a:t>
            </a:r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A0F04F2E-0E44-4B75-8BB5-F0F62BEFF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629" b="71330"/>
          <a:stretch/>
        </p:blipFill>
        <p:spPr>
          <a:xfrm>
            <a:off x="1166813" y="4228412"/>
            <a:ext cx="2162176" cy="163869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8CB6FC8B-8EAC-472A-8F78-893099663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510" y="3981161"/>
            <a:ext cx="2181529" cy="189574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AA5F5FA8-260D-461D-827F-194DBC9F6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149" y="3990688"/>
            <a:ext cx="1838582" cy="1886213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E75EB79D-EDE3-428C-818A-9F89CA3EE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7354328-B89B-47A6-B657-A89A6D25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2039" y="3886199"/>
            <a:ext cx="1684857" cy="21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138">
              <a:srgbClr val="F4F4F4"/>
            </a:gs>
            <a:gs pos="72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3" y="503853"/>
            <a:ext cx="10572750" cy="1142385"/>
          </a:xfrm>
        </p:spPr>
        <p:txBody>
          <a:bodyPr rtlCol="0"/>
          <a:lstStyle/>
          <a:p>
            <a:pPr rtl="0"/>
            <a:r>
              <a:rPr lang="nl-NL" dirty="0"/>
              <a:t>12 maandelijkse Licenties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Autocad 2020 12-Maand multi user</a:t>
            </a:r>
          </a:p>
          <a:p>
            <a:r>
              <a:rPr lang="nl-BE" dirty="0" err="1"/>
              <a:t>SketchUp</a:t>
            </a:r>
            <a:r>
              <a:rPr lang="nl-BE" dirty="0"/>
              <a:t> Pro </a:t>
            </a:r>
          </a:p>
          <a:p>
            <a:r>
              <a:rPr lang="nl-BE" dirty="0"/>
              <a:t>Office 365 Business Premium</a:t>
            </a:r>
          </a:p>
          <a:p>
            <a:r>
              <a:rPr lang="nl-BE" dirty="0"/>
              <a:t>Telenet Wigo Business 12-maand</a:t>
            </a:r>
          </a:p>
          <a:p>
            <a:r>
              <a:rPr lang="nl-BE" dirty="0"/>
              <a:t>Norton Security Deluxe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20" name="Tijdelijke aanduiding voor inhoud 72">
            <a:extLst>
              <a:ext uri="{FF2B5EF4-FFF2-40B4-BE49-F238E27FC236}">
                <a16:creationId xmlns:a16="http://schemas.microsoft.com/office/drawing/2014/main" id="{2F8932A8-0837-46D5-B261-914821AF7D6B}"/>
              </a:ext>
            </a:extLst>
          </p:cNvPr>
          <p:cNvSpPr txBox="1">
            <a:spLocks/>
          </p:cNvSpPr>
          <p:nvPr/>
        </p:nvSpPr>
        <p:spPr>
          <a:xfrm>
            <a:off x="5867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€ 3 467,00</a:t>
            </a:r>
          </a:p>
          <a:p>
            <a:pPr marL="0" indent="0">
              <a:buNone/>
            </a:pPr>
            <a:r>
              <a:rPr lang="nl-BE" dirty="0"/>
              <a:t>€ 267,84 x 3</a:t>
            </a:r>
          </a:p>
          <a:p>
            <a:pPr marL="0" indent="0">
              <a:buNone/>
            </a:pPr>
            <a:r>
              <a:rPr lang="nl-BE" dirty="0"/>
              <a:t>€ 126,00 x 3</a:t>
            </a:r>
          </a:p>
          <a:p>
            <a:pPr marL="0" indent="0">
              <a:buNone/>
            </a:pPr>
            <a:r>
              <a:rPr lang="nl-BE" dirty="0"/>
              <a:t>€ 1 021,49</a:t>
            </a:r>
          </a:p>
          <a:p>
            <a:pPr marL="0" indent="0">
              <a:buNone/>
            </a:pPr>
            <a:r>
              <a:rPr lang="nl-BE" dirty="0"/>
              <a:t>€ 41,31</a:t>
            </a:r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A0F04F2E-0E44-4B75-8BB5-F0F62BEFF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629" b="71330"/>
          <a:stretch/>
        </p:blipFill>
        <p:spPr>
          <a:xfrm>
            <a:off x="671512" y="4356932"/>
            <a:ext cx="2162176" cy="163869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8CB6FC8B-8EAC-472A-8F78-893099663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38" y="4425327"/>
            <a:ext cx="1885738" cy="1638699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AA5F5FA8-260D-461D-827F-194DBC9F6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465" y="4219575"/>
            <a:ext cx="1797875" cy="1844451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6216282-95D2-43F0-9F3D-308365D08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2726" y="5298807"/>
            <a:ext cx="2056289" cy="827354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3002D559-50A9-49E5-8F28-48FB1EF9A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84AF224-8BCD-4549-889B-537FB827CA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30" y="4356932"/>
            <a:ext cx="1318263" cy="16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nl-NL" dirty="0"/>
              <a:t>Support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nl-BE" dirty="0"/>
              <a:t>Support On Demand</a:t>
            </a:r>
          </a:p>
          <a:p>
            <a:pPr lvl="1"/>
            <a:r>
              <a:rPr lang="nl-BE" dirty="0"/>
              <a:t>Dagelijks beschikbaar (08.00 – 20.00)</a:t>
            </a:r>
          </a:p>
          <a:p>
            <a:pPr lvl="1"/>
            <a:r>
              <a:rPr lang="nl-BE" dirty="0"/>
              <a:t>Geen vaste kosten</a:t>
            </a:r>
          </a:p>
          <a:p>
            <a:r>
              <a:rPr lang="nl-BE" dirty="0"/>
              <a:t>HP Care pack</a:t>
            </a:r>
          </a:p>
          <a:p>
            <a:r>
              <a:rPr lang="nl-BE" dirty="0"/>
              <a:t>24/7 Microsoft support</a:t>
            </a:r>
          </a:p>
          <a:p>
            <a:pPr marL="27432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8" name="Tijdelijke aanduiding voor inhoud 72">
            <a:extLst>
              <a:ext uri="{FF2B5EF4-FFF2-40B4-BE49-F238E27FC236}">
                <a16:creationId xmlns:a16="http://schemas.microsoft.com/office/drawing/2014/main" id="{841D0D26-9D63-4F8B-BAD6-1014FE7165F1}"/>
              </a:ext>
            </a:extLst>
          </p:cNvPr>
          <p:cNvSpPr txBox="1">
            <a:spLocks/>
          </p:cNvSpPr>
          <p:nvPr/>
        </p:nvSpPr>
        <p:spPr>
          <a:xfrm>
            <a:off x="5867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€ 70,00 per uur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2B72605-01EF-4015-9A0D-CAB0CD1D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nl-NL" dirty="0"/>
              <a:t>Support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nl-BE" dirty="0"/>
              <a:t>Continue Support 12-maand</a:t>
            </a:r>
          </a:p>
          <a:p>
            <a:pPr lvl="1"/>
            <a:r>
              <a:rPr lang="nl-BE" dirty="0"/>
              <a:t>Elke dag beschikbaar (08.00 – 20.00)</a:t>
            </a:r>
          </a:p>
          <a:p>
            <a:pPr lvl="1"/>
            <a:r>
              <a:rPr lang="nl-BE" dirty="0"/>
              <a:t>Geen variabele kosten die hoog oplopen</a:t>
            </a:r>
          </a:p>
          <a:p>
            <a:r>
              <a:rPr lang="nl-BE" dirty="0"/>
              <a:t>HP Care pack</a:t>
            </a:r>
          </a:p>
          <a:p>
            <a:r>
              <a:rPr lang="nl-BE"/>
              <a:t>24/7 Microsoft support</a:t>
            </a:r>
            <a:endParaRPr lang="nl-BE" dirty="0"/>
          </a:p>
          <a:p>
            <a:pPr marL="27432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8" name="Tijdelijke aanduiding voor inhoud 72">
            <a:extLst>
              <a:ext uri="{FF2B5EF4-FFF2-40B4-BE49-F238E27FC236}">
                <a16:creationId xmlns:a16="http://schemas.microsoft.com/office/drawing/2014/main" id="{841D0D26-9D63-4F8B-BAD6-1014FE7165F1}"/>
              </a:ext>
            </a:extLst>
          </p:cNvPr>
          <p:cNvSpPr txBox="1">
            <a:spLocks/>
          </p:cNvSpPr>
          <p:nvPr/>
        </p:nvSpPr>
        <p:spPr>
          <a:xfrm>
            <a:off x="5867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€ 3 600,00 / jaar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FB85E4A-081D-41B4-B270-CC915CA8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5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90F56-6A4D-4E5E-A8EE-5055BC76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budget </a:t>
            </a:r>
            <a:r>
              <a:rPr lang="nl-BE" dirty="0" err="1"/>
              <a:t>vs</a:t>
            </a:r>
            <a:r>
              <a:rPr lang="nl-BE" dirty="0"/>
              <a:t> luxe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26ED84-0C59-485E-A93E-0440555DB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81198"/>
            <a:ext cx="4572000" cy="3810001"/>
          </a:xfrm>
        </p:spPr>
        <p:txBody>
          <a:bodyPr/>
          <a:lstStyle/>
          <a:p>
            <a:r>
              <a:rPr lang="nl-BE" dirty="0"/>
              <a:t>Budget</a:t>
            </a:r>
          </a:p>
          <a:p>
            <a:pPr marL="0" indent="0">
              <a:buNone/>
            </a:pPr>
            <a:r>
              <a:rPr lang="nl-BE" dirty="0"/>
              <a:t>   éénmalige kost</a:t>
            </a:r>
          </a:p>
          <a:p>
            <a:pPr marL="0" indent="0">
              <a:buNone/>
            </a:pPr>
            <a:r>
              <a:rPr lang="nl-BE" dirty="0"/>
              <a:t>   	€ 7 549,93</a:t>
            </a:r>
          </a:p>
          <a:p>
            <a:pPr marL="0" indent="0">
              <a:buNone/>
            </a:pPr>
            <a:r>
              <a:rPr lang="nl-BE" dirty="0"/>
              <a:t>   jaarlijkse kost</a:t>
            </a:r>
          </a:p>
          <a:p>
            <a:pPr marL="0" indent="0">
              <a:buNone/>
            </a:pPr>
            <a:r>
              <a:rPr lang="nl-BE" dirty="0"/>
              <a:t>	€ 6 860,70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06A699-6CDC-4ACB-90C3-28772F6B68F6}"/>
              </a:ext>
            </a:extLst>
          </p:cNvPr>
          <p:cNvSpPr txBox="1">
            <a:spLocks/>
          </p:cNvSpPr>
          <p:nvPr/>
        </p:nvSpPr>
        <p:spPr>
          <a:xfrm>
            <a:off x="5867400" y="1981197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Luxe</a:t>
            </a:r>
          </a:p>
          <a:p>
            <a:pPr marL="0" indent="0">
              <a:buFont typeface="Arial" pitchFamily="34" charset="0"/>
              <a:buNone/>
            </a:pPr>
            <a:r>
              <a:rPr lang="nl-BE"/>
              <a:t>    éénmalige kost</a:t>
            </a:r>
          </a:p>
          <a:p>
            <a:pPr marL="0" indent="0">
              <a:buFont typeface="Arial" pitchFamily="34" charset="0"/>
              <a:buNone/>
            </a:pPr>
            <a:r>
              <a:rPr lang="nl-BE"/>
              <a:t>	€ 9 331,39</a:t>
            </a:r>
          </a:p>
          <a:p>
            <a:pPr marL="0" indent="0">
              <a:buFont typeface="Arial" pitchFamily="34" charset="0"/>
              <a:buNone/>
            </a:pPr>
            <a:r>
              <a:rPr lang="nl-BE"/>
              <a:t>    jaarlijkse kost</a:t>
            </a:r>
          </a:p>
          <a:p>
            <a:pPr marL="0" indent="0">
              <a:buFont typeface="Arial" pitchFamily="34" charset="0"/>
              <a:buNone/>
            </a:pPr>
            <a:r>
              <a:rPr lang="nl-BE"/>
              <a:t>	€ 7 159,69 + € 4356,00</a:t>
            </a:r>
          </a:p>
          <a:p>
            <a:pPr marL="0" indent="0">
              <a:buFont typeface="Arial" pitchFamily="34" charset="0"/>
              <a:buNone/>
            </a:pPr>
            <a:r>
              <a:rPr lang="nl-BE"/>
              <a:t>	</a:t>
            </a:r>
          </a:p>
          <a:p>
            <a:pPr marL="0" indent="0">
              <a:buFont typeface="Arial" pitchFamily="34" charset="0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42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Netwerkopstelling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22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nl-NL" dirty="0"/>
              <a:t>Netwerkopstelling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nl-BE" dirty="0"/>
              <a:t>Bruikbaarheid</a:t>
            </a:r>
          </a:p>
          <a:p>
            <a:pPr lvl="1"/>
            <a:r>
              <a:rPr lang="nl-BE" dirty="0"/>
              <a:t>Plug &amp; </a:t>
            </a:r>
            <a:r>
              <a:rPr lang="nl-BE" dirty="0" err="1"/>
              <a:t>play</a:t>
            </a:r>
            <a:endParaRPr lang="nl-BE" dirty="0"/>
          </a:p>
          <a:p>
            <a:pPr marL="274320" lvl="1" indent="0">
              <a:buNone/>
            </a:pPr>
            <a:endParaRPr lang="nl-BE" dirty="0"/>
          </a:p>
          <a:p>
            <a:r>
              <a:rPr lang="nl-BE" dirty="0"/>
              <a:t>Beveiliging</a:t>
            </a:r>
          </a:p>
          <a:p>
            <a:pPr lvl="1"/>
            <a:r>
              <a:rPr lang="nl-BE" dirty="0"/>
              <a:t>Bescherming van bezoekers</a:t>
            </a:r>
          </a:p>
          <a:p>
            <a:pPr lvl="1"/>
            <a:endParaRPr lang="nl-BE" dirty="0"/>
          </a:p>
          <a:p>
            <a:r>
              <a:rPr lang="nl-BE" dirty="0"/>
              <a:t>Niet groter dan nodig</a:t>
            </a:r>
          </a:p>
          <a:p>
            <a:pPr lvl="1"/>
            <a:r>
              <a:rPr lang="nl-BE" dirty="0"/>
              <a:t>Continue support wel interessant?</a:t>
            </a:r>
          </a:p>
          <a:p>
            <a:pPr marL="27432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8" name="Tijdelijke aanduiding voor inhoud 72">
            <a:extLst>
              <a:ext uri="{FF2B5EF4-FFF2-40B4-BE49-F238E27FC236}">
                <a16:creationId xmlns:a16="http://schemas.microsoft.com/office/drawing/2014/main" id="{841D0D26-9D63-4F8B-BAD6-1014FE7165F1}"/>
              </a:ext>
            </a:extLst>
          </p:cNvPr>
          <p:cNvSpPr txBox="1">
            <a:spLocks/>
          </p:cNvSpPr>
          <p:nvPr/>
        </p:nvSpPr>
        <p:spPr>
          <a:xfrm>
            <a:off x="5867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FB85E4A-081D-41B4-B270-CC915CA8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nl-NL" dirty="0"/>
              <a:t>Offerte </a:t>
            </a:r>
          </a:p>
          <a:p>
            <a:r>
              <a:rPr lang="nl-NL" dirty="0"/>
              <a:t>Topologie </a:t>
            </a:r>
          </a:p>
          <a:p>
            <a:r>
              <a:rPr lang="nl-NL" dirty="0"/>
              <a:t>Handleiding </a:t>
            </a:r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289EB30-3E69-4598-9953-81BE829F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Handleiding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30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Handleiding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25F8149-B103-44C7-B2FA-CC2209C3AC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11940" y="24223"/>
            <a:ext cx="3368119" cy="2236431"/>
          </a:xfrm>
        </p:spPr>
      </p:pic>
      <p:pic>
        <p:nvPicPr>
          <p:cNvPr id="88" name="Afbeelding 87">
            <a:extLst>
              <a:ext uri="{FF2B5EF4-FFF2-40B4-BE49-F238E27FC236}">
                <a16:creationId xmlns:a16="http://schemas.microsoft.com/office/drawing/2014/main" id="{C527773A-54D4-42F7-9D27-A7E6CC1CE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  <p:sp>
        <p:nvSpPr>
          <p:cNvPr id="16" name="Tijdelijke aanduiding voor inhoud 72">
            <a:extLst>
              <a:ext uri="{FF2B5EF4-FFF2-40B4-BE49-F238E27FC236}">
                <a16:creationId xmlns:a16="http://schemas.microsoft.com/office/drawing/2014/main" id="{6F0F0ED7-1DC2-41DD-9FE7-1D5EDF53EA31}"/>
              </a:ext>
            </a:extLst>
          </p:cNvPr>
          <p:cNvSpPr txBox="1">
            <a:spLocks/>
          </p:cNvSpPr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Uitgebreide handleiding</a:t>
            </a:r>
          </a:p>
          <a:p>
            <a:r>
              <a:rPr lang="nl-BE" dirty="0"/>
              <a:t>Helpdesk </a:t>
            </a:r>
          </a:p>
          <a:p>
            <a:pPr lvl="1"/>
            <a:r>
              <a:rPr lang="nl-BE" dirty="0"/>
              <a:t>Voor verdere vragen/diensten</a:t>
            </a:r>
          </a:p>
        </p:txBody>
      </p:sp>
    </p:spTree>
    <p:extLst>
      <p:ext uri="{BB962C8B-B14F-4D97-AF65-F5344CB8AC3E}">
        <p14:creationId xmlns:p14="http://schemas.microsoft.com/office/powerpoint/2010/main" val="41834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Vragen?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13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Offerte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nl-NL" dirty="0"/>
              <a:t>Budget configuratie versus luxe configuratie</a:t>
            </a:r>
          </a:p>
        </p:txBody>
      </p:sp>
    </p:spTree>
    <p:extLst>
      <p:ext uri="{BB962C8B-B14F-4D97-AF65-F5344CB8AC3E}">
        <p14:creationId xmlns:p14="http://schemas.microsoft.com/office/powerpoint/2010/main" val="17637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Randapparaten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HP Laptop: </a:t>
            </a:r>
            <a:r>
              <a:rPr lang="nl-BE" dirty="0" err="1"/>
              <a:t>Zbook</a:t>
            </a:r>
            <a:r>
              <a:rPr lang="nl-BE" dirty="0"/>
              <a:t> 15v G5 i7 16GB</a:t>
            </a:r>
          </a:p>
          <a:p>
            <a:r>
              <a:rPr lang="nl-BE" dirty="0"/>
              <a:t>Epson </a:t>
            </a:r>
            <a:r>
              <a:rPr lang="nl-BE" dirty="0" err="1"/>
              <a:t>WorkForce</a:t>
            </a:r>
            <a:r>
              <a:rPr lang="nl-BE" dirty="0"/>
              <a:t> WF-7710DWF</a:t>
            </a:r>
          </a:p>
          <a:p>
            <a:r>
              <a:rPr lang="nl-BE" dirty="0" err="1"/>
              <a:t>Finlux</a:t>
            </a:r>
            <a:r>
              <a:rPr lang="nl-BE" dirty="0"/>
              <a:t> FL5528CBU</a:t>
            </a:r>
          </a:p>
          <a:p>
            <a:r>
              <a:rPr lang="nl-BE" dirty="0" err="1"/>
              <a:t>Vogel’s</a:t>
            </a:r>
            <a:r>
              <a:rPr lang="nl-BE" dirty="0"/>
              <a:t> </a:t>
            </a:r>
            <a:r>
              <a:rPr lang="nl-BE" dirty="0" err="1"/>
              <a:t>Thin</a:t>
            </a:r>
            <a:r>
              <a:rPr lang="nl-BE" dirty="0"/>
              <a:t> 405</a:t>
            </a:r>
          </a:p>
        </p:txBody>
      </p:sp>
      <p:sp>
        <p:nvSpPr>
          <p:cNvPr id="82" name="Tijdelijke aanduiding voor inhoud 72">
            <a:extLst>
              <a:ext uri="{FF2B5EF4-FFF2-40B4-BE49-F238E27FC236}">
                <a16:creationId xmlns:a16="http://schemas.microsoft.com/office/drawing/2014/main" id="{CCDD0031-113F-440D-8569-46A8DEAE83C7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€ 1 229,00 x 3 </a:t>
            </a:r>
          </a:p>
          <a:p>
            <a:pPr marL="0" indent="0">
              <a:buNone/>
            </a:pPr>
            <a:r>
              <a:rPr lang="nl-BE" dirty="0"/>
              <a:t>€ 164,46 </a:t>
            </a:r>
          </a:p>
          <a:p>
            <a:pPr marL="0" indent="0">
              <a:buNone/>
            </a:pPr>
            <a:r>
              <a:rPr lang="nl-BE" dirty="0"/>
              <a:t>€ 362,81</a:t>
            </a:r>
          </a:p>
          <a:p>
            <a:pPr marL="0" indent="0">
              <a:buNone/>
            </a:pPr>
            <a:r>
              <a:rPr lang="nl-BE" dirty="0"/>
              <a:t>€ 52,88</a:t>
            </a:r>
          </a:p>
        </p:txBody>
      </p:sp>
      <p:pic>
        <p:nvPicPr>
          <p:cNvPr id="81" name="Afbeelding 80">
            <a:extLst>
              <a:ext uri="{FF2B5EF4-FFF2-40B4-BE49-F238E27FC236}">
                <a16:creationId xmlns:a16="http://schemas.microsoft.com/office/drawing/2014/main" id="{F82E2FE7-58F5-41AD-AEC8-8442B9D23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2" b="71234"/>
          <a:stretch/>
        </p:blipFill>
        <p:spPr>
          <a:xfrm>
            <a:off x="1295400" y="4156492"/>
            <a:ext cx="2257957" cy="1644232"/>
          </a:xfrm>
          <a:prstGeom prst="rect">
            <a:avLst/>
          </a:prstGeom>
        </p:spPr>
      </p:pic>
      <p:pic>
        <p:nvPicPr>
          <p:cNvPr id="83" name="Afbeelding 82">
            <a:extLst>
              <a:ext uri="{FF2B5EF4-FFF2-40B4-BE49-F238E27FC236}">
                <a16:creationId xmlns:a16="http://schemas.microsoft.com/office/drawing/2014/main" id="{F378EA09-7070-440C-BECC-9F7D76837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372" b="71234"/>
          <a:stretch/>
        </p:blipFill>
        <p:spPr>
          <a:xfrm>
            <a:off x="3838043" y="4156492"/>
            <a:ext cx="2257957" cy="1644232"/>
          </a:xfrm>
          <a:prstGeom prst="rect">
            <a:avLst/>
          </a:prstGeom>
        </p:spPr>
      </p:pic>
      <p:pic>
        <p:nvPicPr>
          <p:cNvPr id="84" name="Afbeelding 83">
            <a:extLst>
              <a:ext uri="{FF2B5EF4-FFF2-40B4-BE49-F238E27FC236}">
                <a16:creationId xmlns:a16="http://schemas.microsoft.com/office/drawing/2014/main" id="{F993A019-3583-4EBE-94F6-69FB40E687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76128" b="71233"/>
          <a:stretch/>
        </p:blipFill>
        <p:spPr>
          <a:xfrm>
            <a:off x="9256130" y="4164023"/>
            <a:ext cx="1819316" cy="1644232"/>
          </a:xfrm>
          <a:prstGeom prst="rect">
            <a:avLst/>
          </a:prstGeom>
        </p:spPr>
      </p:pic>
      <p:pic>
        <p:nvPicPr>
          <p:cNvPr id="85" name="Afbeelding 84">
            <a:extLst>
              <a:ext uri="{FF2B5EF4-FFF2-40B4-BE49-F238E27FC236}">
                <a16:creationId xmlns:a16="http://schemas.microsoft.com/office/drawing/2014/main" id="{751744AF-0455-48BE-B543-DEF2D19AF3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71247" b="71233"/>
          <a:stretch/>
        </p:blipFill>
        <p:spPr>
          <a:xfrm>
            <a:off x="6580424" y="4164023"/>
            <a:ext cx="2191282" cy="1644232"/>
          </a:xfrm>
          <a:prstGeom prst="rect">
            <a:avLst/>
          </a:prstGeom>
        </p:spPr>
      </p:pic>
      <p:pic>
        <p:nvPicPr>
          <p:cNvPr id="88" name="Afbeelding 87">
            <a:extLst>
              <a:ext uri="{FF2B5EF4-FFF2-40B4-BE49-F238E27FC236}">
                <a16:creationId xmlns:a16="http://schemas.microsoft.com/office/drawing/2014/main" id="{C527773A-54D4-42F7-9D27-A7E6CC1CE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Randapparaten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Google Chromecast V3</a:t>
            </a:r>
          </a:p>
          <a:p>
            <a:r>
              <a:rPr lang="nl-BE" dirty="0"/>
              <a:t>MSI Pro 24x 7M-027EU 23,8”</a:t>
            </a:r>
          </a:p>
          <a:p>
            <a:r>
              <a:rPr lang="nl-BE" dirty="0" err="1"/>
              <a:t>Gigaset</a:t>
            </a:r>
            <a:r>
              <a:rPr lang="nl-BE" dirty="0"/>
              <a:t> C530 Zwart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9D7E846-8406-4FE3-932F-8D631C535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7" t="11891" r="16127" b="7841"/>
          <a:stretch/>
        </p:blipFill>
        <p:spPr>
          <a:xfrm>
            <a:off x="3581400" y="4103995"/>
            <a:ext cx="2197468" cy="16872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jdelijke aanduiding voor inhoud 72">
            <a:extLst>
              <a:ext uri="{FF2B5EF4-FFF2-40B4-BE49-F238E27FC236}">
                <a16:creationId xmlns:a16="http://schemas.microsoft.com/office/drawing/2014/main" id="{0F6D65E2-A67B-4EF7-9E0A-ADE8DF2197F8}"/>
              </a:ext>
            </a:extLst>
          </p:cNvPr>
          <p:cNvSpPr txBox="1">
            <a:spLocks/>
          </p:cNvSpPr>
          <p:nvPr/>
        </p:nvSpPr>
        <p:spPr>
          <a:xfrm>
            <a:off x="5876925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€ 33,05</a:t>
            </a:r>
          </a:p>
          <a:p>
            <a:pPr marL="0" indent="0">
              <a:buNone/>
            </a:pPr>
            <a:r>
              <a:rPr lang="nl-BE" dirty="0"/>
              <a:t>€ 584,41</a:t>
            </a:r>
          </a:p>
          <a:p>
            <a:pPr marL="0" indent="0">
              <a:buNone/>
            </a:pPr>
            <a:r>
              <a:rPr lang="nl-BE" dirty="0"/>
              <a:t>€ 45,41 x 2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2822265-880B-434A-A6C0-40F2176AAF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121" b="68331"/>
          <a:stretch/>
        </p:blipFill>
        <p:spPr>
          <a:xfrm>
            <a:off x="1490028" y="4042523"/>
            <a:ext cx="1667407" cy="1810149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C57244C0-52B8-478F-BB7B-A1E3E6C99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2082B2A-EA1B-4A86-A934-7BA8188F1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717" y="4013075"/>
            <a:ext cx="2390609" cy="18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Randapparaten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7357" y="1990723"/>
            <a:ext cx="4572000" cy="3810001"/>
          </a:xfrm>
        </p:spPr>
        <p:txBody>
          <a:bodyPr/>
          <a:lstStyle/>
          <a:p>
            <a:r>
              <a:rPr lang="nl-BE" dirty="0"/>
              <a:t>HP Laptop: Elite </a:t>
            </a:r>
            <a:r>
              <a:rPr lang="nl-BE" dirty="0" err="1"/>
              <a:t>book</a:t>
            </a:r>
            <a:r>
              <a:rPr lang="nl-BE" dirty="0"/>
              <a:t> x360 1030G3</a:t>
            </a:r>
          </a:p>
          <a:p>
            <a:r>
              <a:rPr lang="nl-BE" dirty="0" err="1"/>
              <a:t>Brother</a:t>
            </a:r>
            <a:r>
              <a:rPr lang="nl-BE" dirty="0"/>
              <a:t> MFC-J6530DW</a:t>
            </a:r>
          </a:p>
          <a:p>
            <a:r>
              <a:rPr lang="nl-BE" dirty="0"/>
              <a:t>Samsung UE55NU7100</a:t>
            </a:r>
          </a:p>
          <a:p>
            <a:r>
              <a:rPr lang="nl-BE" dirty="0" err="1"/>
              <a:t>Vogel’s</a:t>
            </a:r>
            <a:r>
              <a:rPr lang="nl-BE" dirty="0"/>
              <a:t> Full-Motion Wall Mount</a:t>
            </a:r>
          </a:p>
        </p:txBody>
      </p:sp>
      <p:sp>
        <p:nvSpPr>
          <p:cNvPr id="82" name="Tijdelijke aanduiding voor inhoud 72">
            <a:extLst>
              <a:ext uri="{FF2B5EF4-FFF2-40B4-BE49-F238E27FC236}">
                <a16:creationId xmlns:a16="http://schemas.microsoft.com/office/drawing/2014/main" id="{CCDD0031-113F-440D-8569-46A8DEAE83C7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€ 1 594,21 x 3 </a:t>
            </a:r>
          </a:p>
          <a:p>
            <a:pPr marL="0" indent="0">
              <a:buNone/>
            </a:pPr>
            <a:r>
              <a:rPr lang="nl-BE" dirty="0"/>
              <a:t>€ 189,26 </a:t>
            </a:r>
          </a:p>
          <a:p>
            <a:pPr marL="0" indent="0">
              <a:buNone/>
            </a:pPr>
            <a:r>
              <a:rPr lang="nl-BE" dirty="0"/>
              <a:t>€ 495,04</a:t>
            </a:r>
          </a:p>
          <a:p>
            <a:pPr marL="0" indent="0">
              <a:buNone/>
            </a:pPr>
            <a:r>
              <a:rPr lang="nl-BE" dirty="0"/>
              <a:t>€ 99,17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3307D28-0916-4FB6-B034-91633E58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46" y="4146967"/>
            <a:ext cx="2192309" cy="164423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A2ABAAD-51DC-4209-955C-C3659478A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96" y="3590925"/>
            <a:ext cx="2698131" cy="269813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19FCD89-6B10-47BF-850A-5DB406694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54" b="96820" l="2353" r="97647">
                        <a14:foregroundMark x1="74353" y1="21908" x2="27294" y2="6714"/>
                        <a14:foregroundMark x1="27294" y1="6714" x2="15059" y2="14841"/>
                        <a14:foregroundMark x1="15059" y1="14841" x2="7294" y2="31449"/>
                        <a14:foregroundMark x1="7294" y1="31449" x2="7765" y2="63604"/>
                        <a14:foregroundMark x1="4706" y1="12721" x2="2353" y2="69965"/>
                        <a14:foregroundMark x1="2353" y1="69965" x2="10353" y2="83039"/>
                        <a14:foregroundMark x1="10353" y1="83039" x2="18824" y2="86219"/>
                        <a14:foregroundMark x1="22353" y1="78799" x2="24471" y2="81625"/>
                        <a14:foregroundMark x1="14588" y1="80565" x2="18588" y2="78445"/>
                        <a14:foregroundMark x1="20706" y1="76678" x2="20000" y2="80919"/>
                        <a14:foregroundMark x1="5176" y1="8834" x2="8000" y2="10247"/>
                        <a14:foregroundMark x1="69412" y1="13428" x2="82824" y2="12367"/>
                        <a14:foregroundMark x1="82824" y1="12367" x2="93882" y2="19435"/>
                        <a14:foregroundMark x1="93882" y1="19435" x2="95529" y2="59011"/>
                        <a14:foregroundMark x1="14118" y1="93286" x2="14118" y2="93286"/>
                        <a14:foregroundMark x1="16471" y1="92226" x2="16471" y2="92226"/>
                        <a14:foregroundMark x1="12706" y1="97173" x2="12706" y2="97173"/>
                        <a14:foregroundMark x1="16706" y1="93993" x2="16706" y2="93993"/>
                        <a14:foregroundMark x1="83529" y1="92580" x2="83529" y2="92580"/>
                        <a14:foregroundMark x1="84941" y1="91873" x2="84941" y2="91873"/>
                        <a14:foregroundMark x1="93412" y1="9187" x2="93412" y2="9187"/>
                        <a14:foregroundMark x1="13882" y1="5654" x2="13882" y2="5654"/>
                        <a14:foregroundMark x1="16471" y1="90459" x2="16471" y2="90459"/>
                        <a14:foregroundMark x1="83529" y1="92933" x2="83529" y2="92933"/>
                        <a14:foregroundMark x1="97647" y1="87633" x2="97647" y2="876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7037" y="4068332"/>
            <a:ext cx="2705436" cy="180150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2BB5F05-7A5E-465A-9C0D-0EBCF2F21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4075" y="4031146"/>
            <a:ext cx="1857433" cy="1716585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134FD094-712C-48D1-A23B-8C3DB32057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Randapparaten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Google Chromecast Ultra</a:t>
            </a:r>
          </a:p>
          <a:p>
            <a:r>
              <a:rPr lang="nl-BE" dirty="0" err="1"/>
              <a:t>Gigaset</a:t>
            </a:r>
            <a:r>
              <a:rPr lang="nl-BE" dirty="0"/>
              <a:t> SL910A</a:t>
            </a:r>
          </a:p>
        </p:txBody>
      </p:sp>
      <p:sp>
        <p:nvSpPr>
          <p:cNvPr id="17" name="Tijdelijke aanduiding voor inhoud 72">
            <a:extLst>
              <a:ext uri="{FF2B5EF4-FFF2-40B4-BE49-F238E27FC236}">
                <a16:creationId xmlns:a16="http://schemas.microsoft.com/office/drawing/2014/main" id="{0F6D65E2-A67B-4EF7-9E0A-ADE8DF2197F8}"/>
              </a:ext>
            </a:extLst>
          </p:cNvPr>
          <p:cNvSpPr txBox="1">
            <a:spLocks/>
          </p:cNvSpPr>
          <p:nvPr/>
        </p:nvSpPr>
        <p:spPr>
          <a:xfrm>
            <a:off x="5876925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€ 65,29</a:t>
            </a:r>
          </a:p>
          <a:p>
            <a:pPr marL="0" indent="0">
              <a:buNone/>
            </a:pPr>
            <a:r>
              <a:rPr lang="nl-BE" dirty="0"/>
              <a:t>€ 90,08 x 2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629CC6ED-82ED-4BCC-A953-2C1D1E72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3429000"/>
            <a:ext cx="2338387" cy="233838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5915DD2E-6975-4E09-AC23-FA660562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  <p:pic>
        <p:nvPicPr>
          <p:cNvPr id="4" name="Afbeelding 3" descr="Afbeelding met elektronica, mobiele telefoon, tafel, monitor&#10;&#10;Automatisch gegenereerde beschrijving">
            <a:extLst>
              <a:ext uri="{FF2B5EF4-FFF2-40B4-BE49-F238E27FC236}">
                <a16:creationId xmlns:a16="http://schemas.microsoft.com/office/drawing/2014/main" id="{0FA325B1-87E3-4CA8-84EB-2A6656156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980" y="3429000"/>
            <a:ext cx="292462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4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Netwerkapparaten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Linksys Max-Stream EA7500</a:t>
            </a:r>
          </a:p>
          <a:p>
            <a:r>
              <a:rPr lang="nl-BE" dirty="0" err="1"/>
              <a:t>Netgear</a:t>
            </a:r>
            <a:r>
              <a:rPr lang="nl-BE" dirty="0"/>
              <a:t> GS108</a:t>
            </a:r>
          </a:p>
          <a:p>
            <a:endParaRPr lang="nl-BE" dirty="0"/>
          </a:p>
        </p:txBody>
      </p:sp>
      <p:sp>
        <p:nvSpPr>
          <p:cNvPr id="14" name="Tijdelijke aanduiding voor inhoud 72">
            <a:extLst>
              <a:ext uri="{FF2B5EF4-FFF2-40B4-BE49-F238E27FC236}">
                <a16:creationId xmlns:a16="http://schemas.microsoft.com/office/drawing/2014/main" id="{B38D3372-4CA5-49A0-8104-24FF1A0C25C8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€ 82,64</a:t>
            </a:r>
          </a:p>
          <a:p>
            <a:pPr marL="0" indent="0">
              <a:buNone/>
            </a:pPr>
            <a:r>
              <a:rPr lang="nl-BE" dirty="0"/>
              <a:t>€ 30,57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4748757-8F48-498E-9F46-594A60B28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79" b="68164"/>
          <a:stretch/>
        </p:blipFill>
        <p:spPr>
          <a:xfrm>
            <a:off x="1199618" y="3971525"/>
            <a:ext cx="2066925" cy="181967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734CE6A-4223-4FF0-8D1E-F032E5D5D2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148" b="81190"/>
          <a:stretch/>
        </p:blipFill>
        <p:spPr>
          <a:xfrm>
            <a:off x="3668583" y="4716062"/>
            <a:ext cx="2198817" cy="1075137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BA275A1-A42D-4F48-9BA1-93C0F2DE3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Netwerkapparaten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Asus RT-AC86U Router</a:t>
            </a:r>
          </a:p>
          <a:p>
            <a:r>
              <a:rPr lang="nl-BE" dirty="0"/>
              <a:t>TP-LINK TL-SG116E Switch</a:t>
            </a:r>
          </a:p>
          <a:p>
            <a:endParaRPr lang="nl-BE" dirty="0"/>
          </a:p>
        </p:txBody>
      </p:sp>
      <p:sp>
        <p:nvSpPr>
          <p:cNvPr id="14" name="Tijdelijke aanduiding voor inhoud 72">
            <a:extLst>
              <a:ext uri="{FF2B5EF4-FFF2-40B4-BE49-F238E27FC236}">
                <a16:creationId xmlns:a16="http://schemas.microsoft.com/office/drawing/2014/main" id="{B38D3372-4CA5-49A0-8104-24FF1A0C25C8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€ 156,20</a:t>
            </a:r>
          </a:p>
          <a:p>
            <a:pPr marL="0" indent="0">
              <a:buNone/>
            </a:pPr>
            <a:r>
              <a:rPr lang="nl-BE" dirty="0"/>
              <a:t>€ 74,30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54D3CD5-5B7C-492D-A422-013B6A0C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886198"/>
            <a:ext cx="2934568" cy="185856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5624B23-3998-43C5-AE57-DF99A56B8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138" y="3543299"/>
            <a:ext cx="3061315" cy="306131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5199DE1-93D1-4D55-8514-435F0D04F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uit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4_TF03031015" id="{578770A7-D8B3-48DF-B610-27C31013EE9D}" vid="{370CBE4E-E52D-42F7-814A-E50D5C1CEF17}"/>
    </a:ext>
  </a:extLst>
</a:theme>
</file>

<file path=ppt/theme/theme2.xml><?xml version="1.0" encoding="utf-8"?>
<a:theme xmlns:a="http://schemas.openxmlformats.org/drawingml/2006/main" name="Office-the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AA3A595-B991-48C3-8D81-7AFCFA86A7B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DAFCAA9-4041-4535-8DD1-FD0F94369C0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ruitraster-presentatie (breedbeeld)</Template>
  <TotalTime>287</TotalTime>
  <Words>412</Words>
  <Application>Microsoft Office PowerPoint</Application>
  <PresentationFormat>Breedbeeld</PresentationFormat>
  <Paragraphs>162</Paragraphs>
  <Slides>22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4" baseType="lpstr">
      <vt:lpstr>Arial</vt:lpstr>
      <vt:lpstr>Ruitraster 16x9</vt:lpstr>
      <vt:lpstr>Netwerk-infrastructuur vastgoed</vt:lpstr>
      <vt:lpstr>Inhoudstafel</vt:lpstr>
      <vt:lpstr>Offerte</vt:lpstr>
      <vt:lpstr>Randapparaten – Budget configuratie</vt:lpstr>
      <vt:lpstr>Randapparaten – Budget configuratie</vt:lpstr>
      <vt:lpstr>Randapparaten – Luxe configuratie</vt:lpstr>
      <vt:lpstr>Randapparaten – Luxe configuratie</vt:lpstr>
      <vt:lpstr>Netwerkapparaten – Budget configuratie</vt:lpstr>
      <vt:lpstr>Netwerkapparaten – Luxe configuratie</vt:lpstr>
      <vt:lpstr>Bekabeling – Budget configuratie</vt:lpstr>
      <vt:lpstr>Bekabeling – Luxe configuratie</vt:lpstr>
      <vt:lpstr>Éénmalige Licenties – Budget/Luxe configuratie</vt:lpstr>
      <vt:lpstr>12 maandelijkse Licenties – Budget configuratie</vt:lpstr>
      <vt:lpstr>12 maandelijkse Licenties – Luxe configuratie</vt:lpstr>
      <vt:lpstr>Support – Budget configuratie</vt:lpstr>
      <vt:lpstr>Support – Luxe configuratie</vt:lpstr>
      <vt:lpstr>Overzicht budget vs luxe</vt:lpstr>
      <vt:lpstr>Netwerkopstelling</vt:lpstr>
      <vt:lpstr>Netwerkopstelling</vt:lpstr>
      <vt:lpstr>Handleiding</vt:lpstr>
      <vt:lpstr>Handleiding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Netwerk-infrastructuur vastgoed</dc:title>
  <dc:creator>Olivier Troch</dc:creator>
  <cp:lastModifiedBy>Olivier Troch</cp:lastModifiedBy>
  <cp:revision>51</cp:revision>
  <dcterms:created xsi:type="dcterms:W3CDTF">2019-05-05T10:08:25Z</dcterms:created>
  <dcterms:modified xsi:type="dcterms:W3CDTF">2019-05-07T11:14:50Z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Tfs.IsStoryboard">
    <vt:bool>true</vt:bool>
  </property>
</Properties>
</file>