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38C48BD-3DE1-4E97-93B8-EE29A231AF9D}">
          <p14:sldIdLst>
            <p14:sldId id="256"/>
            <p14:sldId id="257"/>
            <p14:sldId id="258"/>
            <p14:sldId id="262"/>
            <p14:sldId id="260"/>
            <p14:sldId id="265"/>
            <p14:sldId id="266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Winkler" initials="OW" lastIdx="1" clrIdx="0">
    <p:extLst>
      <p:ext uri="{19B8F6BF-5375-455C-9EA6-DF929625EA0E}">
        <p15:presenceInfo xmlns:p15="http://schemas.microsoft.com/office/powerpoint/2012/main" userId="cc8fc1e017684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A243D-659A-4D54-B196-B216E861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F2DEC1-BEF1-4168-ABE4-6D27A22D7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C3CCDB-E901-4FE2-890E-EBA44186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CDE2D-C5E7-4A31-95C1-7A86CC8A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CEDCC-52B6-4786-A3D9-61A4C42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49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6ABB-3777-42CF-BB23-BED06DF8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46755D-2ADB-4691-B2DE-225A370AB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3A93-5A42-4E65-829C-2253EC23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5DB20-14CF-4EA4-BBCA-3288F84B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FDAC6-3093-479B-9958-F88F65E5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43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3C3C75-67D7-4346-A2B3-58D36D557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1EFB01-BA8C-4457-9E5D-52A9AE1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E3402-3513-4845-AA9A-3208FD46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0C6C9-64A0-445D-96E9-167CC32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215A1-439D-44F2-92E8-390C924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12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16F29-0ABF-4AC6-B016-0265441D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37135-B2C0-44FC-A21B-2E4ACBD1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330E-5B80-431E-8BC2-7273901E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CAAEC-6A43-450C-9720-963DD6CB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0B9E6-C097-4BB5-AEC8-4C878B24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7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5F5C-82C2-4A59-9E1E-EDC24BB5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1B8AC-E8FD-498C-97E2-770247E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7F208-8FA1-428A-B946-32F7815F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DA6E-D14B-40D3-9F80-60D49419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6A290-4576-4E5B-8580-46B7BA59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10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75293-C240-4FD9-8207-868E8F3C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3A6000-820C-47DC-88EA-070E465E5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F08D9-CF83-4A62-9A12-0C5FB164F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CF56E6-6767-4435-98BF-35C6E0B2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17AC03-6402-4BA4-80E6-EE3C41E0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7BF9B5-D728-4E04-9221-380CC5A6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5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27ED2-A7DD-4A4A-8201-A77E6C15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630AC-B5A0-479C-8A89-C58E560E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5040F-A30D-4359-A40A-0E9370A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327FC2-C885-4CF6-BAE3-C220261D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0683BF-D02D-472F-B9EE-20E76A65E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A8D4D9-A99B-43FF-8627-809A95E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AE7B58-9817-431A-9F2A-30D6473F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4B10A-FED7-472C-B55B-F59FAF5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070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705B2-352B-4B48-8728-C5FC9B53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61ED0-888E-4F9E-AF01-92E750F7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EAC19E-D911-4C22-9979-9F41722F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4E495F-E2D0-47B3-9DD2-6A3AED6B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87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BE0B17-7BF3-4C65-8B19-B2383573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E715C6-347C-4634-86AA-65DC2D5D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BA5BC0-51EC-4BF4-AD7D-1EC01117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76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6E100-4BAE-49CB-AF47-FB70CEB0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B409A-B3DC-4B0A-A781-7A127230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20874-9830-4E80-A051-DD65BAF7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C5761-B80D-4077-B5C9-2E22BE0A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200D09-4FD3-470D-8B11-B0DCA545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AF2E4-E0B9-4924-9516-BAE582C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9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ADDF2-012B-4EF4-97D3-4CCE991D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3C14FA-545F-46A5-81C4-E82CF5FC9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7C5711-6CDE-440D-BB7C-E2D7C9EC1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B1590B-5B3D-4C4D-8B7E-3CBBAA3F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08442-CEF5-48D7-B1F4-21DDDE4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DE001-3E8C-494F-9A58-FB253C75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00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DE3241-F3C0-4710-960D-6DA1EF71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A2401-BBC3-4A66-8027-14AAD846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9AD68-4901-4C7B-9D2E-B9F113DE8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C805-5C02-4AF4-A1B0-C9B36F237445}" type="datetimeFigureOut">
              <a:rPr lang="de-CH" smtClean="0"/>
              <a:t>18.03.2020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DE10A-CF07-4102-AF4C-D128D6AFE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1B89E-5483-48CB-BD18-F23AF55D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5E58-F4FF-4D58-8A8E-E626AD0B3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68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12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6.xml"/><Relationship Id="rId5" Type="http://schemas.openxmlformats.org/officeDocument/2006/relationships/slide" Target="slide4.xm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526CA3-143F-473F-8968-7518CBD7E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7" t="3333" r="786" b="1111"/>
          <a:stretch/>
        </p:blipFill>
        <p:spPr>
          <a:xfrm>
            <a:off x="5934075" y="0"/>
            <a:ext cx="6257925" cy="6855816"/>
          </a:xfrm>
          <a:prstGeom prst="rect">
            <a:avLst/>
          </a:prstGeom>
        </p:spPr>
      </p:pic>
      <p:pic>
        <p:nvPicPr>
          <p:cNvPr id="6" name="Grafik 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776396D0-0F0F-401E-A9F3-0C9FE39C9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4482" r="8537" b="17866"/>
          <a:stretch/>
        </p:blipFill>
        <p:spPr>
          <a:xfrm>
            <a:off x="622299" y="2791956"/>
            <a:ext cx="5248275" cy="357074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0045D9C-65CB-413B-A215-186767FD5F8A}"/>
              </a:ext>
            </a:extLst>
          </p:cNvPr>
          <p:cNvSpPr txBox="1"/>
          <p:nvPr/>
        </p:nvSpPr>
        <p:spPr>
          <a:xfrm>
            <a:off x="622300" y="495300"/>
            <a:ext cx="4889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Bahnschrift SemiCondensed" panose="020B0502040204020203" pitchFamily="34" charset="0"/>
              </a:rPr>
              <a:t>Internet Security &amp; Privacy </a:t>
            </a:r>
          </a:p>
          <a:p>
            <a:pPr algn="ctr"/>
            <a:r>
              <a:rPr lang="de-CH" sz="1600" b="1" dirty="0">
                <a:latin typeface="Bahnschrift SemiCondensed" panose="020B0502040204020203" pitchFamily="34" charset="0"/>
              </a:rPr>
              <a:t>Jucker Marco &amp; Winkler Olivier</a:t>
            </a:r>
          </a:p>
        </p:txBody>
      </p:sp>
    </p:spTree>
    <p:extLst>
      <p:ext uri="{BB962C8B-B14F-4D97-AF65-F5344CB8AC3E}">
        <p14:creationId xmlns:p14="http://schemas.microsoft.com/office/powerpoint/2010/main" val="16968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4F7D3EB-A64D-4BAC-9D08-E1C4E0A1F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" t="2778" r="20426" b="9445"/>
          <a:stretch/>
        </p:blipFill>
        <p:spPr>
          <a:xfrm>
            <a:off x="0" y="0"/>
            <a:ext cx="4343400" cy="6885524"/>
          </a:xfrm>
          <a:prstGeom prst="rect">
            <a:avLst/>
          </a:prstGeom>
        </p:spPr>
      </p:pic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0E6B17DF-3C6F-425A-B941-EAE7A9CF7B5F}"/>
              </a:ext>
            </a:extLst>
          </p:cNvPr>
          <p:cNvSpPr/>
          <p:nvPr/>
        </p:nvSpPr>
        <p:spPr>
          <a:xfrm>
            <a:off x="0" y="5201174"/>
            <a:ext cx="2122415" cy="168435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F9A8DD-A258-4AAA-8986-55DB28C60332}"/>
              </a:ext>
            </a:extLst>
          </p:cNvPr>
          <p:cNvSpPr txBox="1"/>
          <p:nvPr/>
        </p:nvSpPr>
        <p:spPr>
          <a:xfrm>
            <a:off x="4223657" y="205015"/>
            <a:ext cx="777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Bahnschrift SemiCondensed" panose="020B0502040204020203" pitchFamily="34" charset="0"/>
              </a:rPr>
              <a:t>Brainstorming</a:t>
            </a:r>
            <a:endParaRPr lang="de-CH" sz="1600" b="1" dirty="0">
              <a:latin typeface="Bahnschrift SemiCondensed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571DF6-C945-4F2D-A7F5-75B1290C5B6D}"/>
              </a:ext>
            </a:extLst>
          </p:cNvPr>
          <p:cNvSpPr txBox="1"/>
          <p:nvPr/>
        </p:nvSpPr>
        <p:spPr>
          <a:xfrm>
            <a:off x="4223656" y="933250"/>
            <a:ext cx="48622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Bahnschrift SemiCondensed" panose="020B0502040204020203" pitchFamily="34" charset="0"/>
              </a:rPr>
              <a:t>Internet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Virtual Private Network (VPN)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Malware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Ransomware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OWASP Top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SQL </a:t>
            </a:r>
            <a:r>
              <a:rPr lang="de-CH" b="1" dirty="0" err="1">
                <a:latin typeface="Bahnschrift SemiCondensed" panose="020B0502040204020203" pitchFamily="34" charset="0"/>
              </a:rPr>
              <a:t>Injection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Broken</a:t>
            </a:r>
            <a:r>
              <a:rPr lang="de-CH" b="1" dirty="0">
                <a:latin typeface="Bahnschrift SemiCondensed" panose="020B0502040204020203" pitchFamily="34" charset="0"/>
              </a:rPr>
              <a:t>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Sensitive Data </a:t>
            </a:r>
            <a:r>
              <a:rPr lang="de-CH" b="1" dirty="0" err="1">
                <a:latin typeface="Bahnschrift SemiCondensed" panose="020B0502040204020203" pitchFamily="34" charset="0"/>
              </a:rPr>
              <a:t>Exposure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XML External </a:t>
            </a:r>
            <a:r>
              <a:rPr lang="de-CH" b="1" dirty="0" err="1">
                <a:latin typeface="Bahnschrift SemiCondensed" panose="020B0502040204020203" pitchFamily="34" charset="0"/>
              </a:rPr>
              <a:t>Entities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Broken</a:t>
            </a:r>
            <a:r>
              <a:rPr lang="de-CH" b="1" dirty="0">
                <a:latin typeface="Bahnschrift SemiCondensed" panose="020B0502040204020203" pitchFamily="34" charset="0"/>
              </a:rPr>
              <a:t> Access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Security </a:t>
            </a:r>
            <a:r>
              <a:rPr lang="de-CH" b="1" dirty="0" err="1">
                <a:latin typeface="Bahnschrift SemiCondensed" panose="020B0502040204020203" pitchFamily="34" charset="0"/>
              </a:rPr>
              <a:t>Misconfiguration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Cross-Site Scripting XSS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Insecure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Deserialization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Using</a:t>
            </a:r>
            <a:r>
              <a:rPr lang="de-CH" b="1" dirty="0">
                <a:latin typeface="Bahnschrift SemiCondensed" panose="020B0502040204020203" pitchFamily="34" charset="0"/>
              </a:rPr>
              <a:t> Components </a:t>
            </a:r>
            <a:r>
              <a:rPr lang="de-CH" b="1" dirty="0" err="1">
                <a:latin typeface="Bahnschrift SemiCondensed" panose="020B0502040204020203" pitchFamily="34" charset="0"/>
              </a:rPr>
              <a:t>with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Known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Vulnerabilities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Insufficient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Logging</a:t>
            </a:r>
            <a:r>
              <a:rPr lang="de-CH" b="1" dirty="0">
                <a:latin typeface="Bahnschrift SemiCondensed" panose="020B0502040204020203" pitchFamily="34" charset="0"/>
              </a:rPr>
              <a:t> &amp;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Backdoor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Brute </a:t>
            </a:r>
            <a:r>
              <a:rPr lang="de-CH" b="1" dirty="0" err="1">
                <a:latin typeface="Bahnschrift SemiCondensed" panose="020B0502040204020203" pitchFamily="34" charset="0"/>
              </a:rPr>
              <a:t>force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attack</a:t>
            </a:r>
            <a:endParaRPr lang="de-CH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F9A404-D605-4164-9E66-048926155F01}"/>
              </a:ext>
            </a:extLst>
          </p:cNvPr>
          <p:cNvSpPr/>
          <p:nvPr/>
        </p:nvSpPr>
        <p:spPr>
          <a:xfrm>
            <a:off x="7721599" y="1199820"/>
            <a:ext cx="42817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Captcha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Cookie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Phising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DDos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Spyware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>
                <a:latin typeface="Bahnschrift SemiCondensed" panose="020B0502040204020203" pitchFamily="34" charset="0"/>
              </a:rPr>
              <a:t>SSL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1" dirty="0" err="1">
                <a:latin typeface="Bahnschrift SemiCondensed" panose="020B0502040204020203" pitchFamily="34" charset="0"/>
              </a:rPr>
              <a:t>Two-factor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authentication</a:t>
            </a: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1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2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8106DD-5958-48B1-89C4-85B6F179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1612" y="0"/>
            <a:ext cx="9248775" cy="65532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Folienzoom 15">
                <a:extLst>
                  <a:ext uri="{FF2B5EF4-FFF2-40B4-BE49-F238E27FC236}">
                    <a16:creationId xmlns:a16="http://schemas.microsoft.com/office/drawing/2014/main" id="{8973F78D-42CC-4405-BE02-2E04CF89F8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0668112"/>
                  </p:ext>
                </p:extLst>
              </p:nvPr>
            </p:nvGraphicFramePr>
            <p:xfrm>
              <a:off x="6629400" y="0"/>
              <a:ext cx="4762500" cy="3162299"/>
            </p:xfrm>
            <a:graphic>
              <a:graphicData uri="http://schemas.microsoft.com/office/powerpoint/2016/slidezoom">
                <pslz:sldZm>
                  <pslz:sldZmObj sldId="262" cId="3906290308">
                    <pslz:zmPr id="{68DF11D6-E491-4008-B00A-185C33F2932A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62500" cy="316229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Folienzoom 1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973F78D-42CC-4405-BE02-2E04CF89F8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9400" y="0"/>
                <a:ext cx="4762500" cy="3162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Folienzoom 21">
                <a:extLst>
                  <a:ext uri="{FF2B5EF4-FFF2-40B4-BE49-F238E27FC236}">
                    <a16:creationId xmlns:a16="http://schemas.microsoft.com/office/drawing/2014/main" id="{332EBAE4-F059-47A0-B277-D2EF778ACD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41430"/>
                  </p:ext>
                </p:extLst>
              </p:nvPr>
            </p:nvGraphicFramePr>
            <p:xfrm>
              <a:off x="7105649" y="3428999"/>
              <a:ext cx="4385733" cy="2466975"/>
            </p:xfrm>
            <a:graphic>
              <a:graphicData uri="http://schemas.microsoft.com/office/powerpoint/2016/slidezoom">
                <pslz:sldZm>
                  <pslz:sldZmObj sldId="260" cId="419554244">
                    <pslz:zmPr id="{24A5C24A-41E7-4D06-ACC7-DA7D04B295B1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85733" cy="246697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Folienzoom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32EBAE4-F059-47A0-B277-D2EF778ACD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5649" y="3428999"/>
                <a:ext cx="4385733" cy="2466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38271C09-9BBD-49FB-AFC8-4643F3E9EF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3271589"/>
                  </p:ext>
                </p:extLst>
              </p:nvPr>
            </p:nvGraphicFramePr>
            <p:xfrm>
              <a:off x="1673385" y="4662486"/>
              <a:ext cx="4324744" cy="1890714"/>
            </p:xfrm>
            <a:graphic>
              <a:graphicData uri="http://schemas.microsoft.com/office/powerpoint/2016/slidezoom">
                <pslz:sldZm>
                  <pslz:sldZmObj sldId="265" cId="2272614226">
                    <pslz:zmPr id="{7894F484-F787-439B-ABE9-E1C6AF643738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4744" cy="189071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Folienzoom 2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8271C09-9BBD-49FB-AFC8-4643F3E9EF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3385" y="4662486"/>
                <a:ext cx="4324744" cy="1890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B3121378-15BB-4DF9-B87F-2293E4C2B2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01152"/>
                  </p:ext>
                </p:extLst>
              </p:nvPr>
            </p:nvGraphicFramePr>
            <p:xfrm>
              <a:off x="1471612" y="2486024"/>
              <a:ext cx="4794964" cy="2466975"/>
            </p:xfrm>
            <a:graphic>
              <a:graphicData uri="http://schemas.microsoft.com/office/powerpoint/2016/slidezoom">
                <pslz:sldZm>
                  <pslz:sldZmObj sldId="266" cId="2708012337">
                    <pslz:zmPr id="{879116EE-495E-48E9-9D64-2E353021EA0E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94964" cy="246697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Folienzoom 2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B3121378-15BB-4DF9-B87F-2293E4C2B2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1612" y="2486024"/>
                <a:ext cx="4794964" cy="2466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1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29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6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01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E914315-0CDC-44E2-8626-06B2F932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1612" y="0"/>
            <a:ext cx="92487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F820CBB-295E-4C47-B43A-6C9E546BD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710" y="-2374900"/>
            <a:ext cx="16382519" cy="1160780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9BA7048-2D49-4CEA-8F34-21D8EF7ED32C}"/>
              </a:ext>
            </a:extLst>
          </p:cNvPr>
          <p:cNvCxnSpPr>
            <a:cxnSpLocks/>
          </p:cNvCxnSpPr>
          <p:nvPr/>
        </p:nvCxnSpPr>
        <p:spPr>
          <a:xfrm flipH="1">
            <a:off x="4705350" y="3143250"/>
            <a:ext cx="16573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A71FCFD-8C76-4543-8BC8-3FAD7FEF0961}"/>
              </a:ext>
            </a:extLst>
          </p:cNvPr>
          <p:cNvSpPr/>
          <p:nvPr/>
        </p:nvSpPr>
        <p:spPr>
          <a:xfrm>
            <a:off x="381014" y="1236468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latin typeface="Bahnschrift SemiCondensed" panose="020B0502040204020203" pitchFamily="34" charset="0"/>
              </a:rPr>
              <a:t>SQL </a:t>
            </a:r>
            <a:r>
              <a:rPr lang="de-CH" b="1" dirty="0" err="1">
                <a:latin typeface="Bahnschrift SemiCondensed" panose="020B0502040204020203" pitchFamily="34" charset="0"/>
              </a:rPr>
              <a:t>Injection</a:t>
            </a:r>
            <a:endParaRPr lang="de-CH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E36EBB9-3D44-4236-9E64-8DB5B1680B98}"/>
              </a:ext>
            </a:extLst>
          </p:cNvPr>
          <p:cNvSpPr/>
          <p:nvPr/>
        </p:nvSpPr>
        <p:spPr>
          <a:xfrm>
            <a:off x="381014" y="2122586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Bahnschrift SemiCondensed" panose="020B0502040204020203" pitchFamily="34" charset="0"/>
              </a:rPr>
              <a:t>Broken</a:t>
            </a:r>
            <a:r>
              <a:rPr lang="de-CH" b="1" dirty="0">
                <a:latin typeface="Bahnschrift SemiCondensed" panose="020B0502040204020203" pitchFamily="34" charset="0"/>
              </a:rPr>
              <a:t> Authentication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42AF462-6A7A-4F0F-B156-F796842E5491}"/>
              </a:ext>
            </a:extLst>
          </p:cNvPr>
          <p:cNvSpPr/>
          <p:nvPr/>
        </p:nvSpPr>
        <p:spPr>
          <a:xfrm>
            <a:off x="366483" y="534530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latin typeface="Bahnschrift SemiCondensed" panose="020B0502040204020203" pitchFamily="34" charset="0"/>
              </a:rPr>
              <a:t>Sensitive Data </a:t>
            </a:r>
            <a:r>
              <a:rPr lang="de-CH" b="1" dirty="0" err="1">
                <a:latin typeface="Bahnschrift SemiCondensed" panose="020B0502040204020203" pitchFamily="34" charset="0"/>
              </a:rPr>
              <a:t>Exposure</a:t>
            </a:r>
            <a:endParaRPr lang="de-CH" b="1" dirty="0">
              <a:latin typeface="Bahnschrift SemiCondensed" panose="020B05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F1E0BA-3F09-41B0-A6C6-B65B1675759F}"/>
              </a:ext>
            </a:extLst>
          </p:cNvPr>
          <p:cNvSpPr/>
          <p:nvPr/>
        </p:nvSpPr>
        <p:spPr>
          <a:xfrm>
            <a:off x="3498993" y="564235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latin typeface="Bahnschrift SemiCondensed" panose="020B0502040204020203" pitchFamily="34" charset="0"/>
              </a:rPr>
              <a:t>XML External </a:t>
            </a:r>
            <a:r>
              <a:rPr lang="de-CH" b="1" dirty="0" err="1">
                <a:latin typeface="Bahnschrift SemiCondensed" panose="020B0502040204020203" pitchFamily="34" charset="0"/>
              </a:rPr>
              <a:t>Entities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5185F2-3CE0-4640-A12F-95B4E83882CC}"/>
              </a:ext>
            </a:extLst>
          </p:cNvPr>
          <p:cNvSpPr/>
          <p:nvPr/>
        </p:nvSpPr>
        <p:spPr>
          <a:xfrm>
            <a:off x="366483" y="4289242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Bahnschrift SemiCondensed" panose="020B0502040204020203" pitchFamily="34" charset="0"/>
              </a:rPr>
              <a:t>Broken</a:t>
            </a:r>
            <a:r>
              <a:rPr lang="de-CH" b="1" dirty="0">
                <a:latin typeface="Bahnschrift SemiCondensed" panose="020B0502040204020203" pitchFamily="34" charset="0"/>
              </a:rPr>
              <a:t> Access Control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B4C11C1-3BFB-4E08-8B95-0F6970BADC0A}"/>
              </a:ext>
            </a:extLst>
          </p:cNvPr>
          <p:cNvSpPr/>
          <p:nvPr/>
        </p:nvSpPr>
        <p:spPr>
          <a:xfrm>
            <a:off x="381014" y="4923710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latin typeface="Bahnschrift SemiCondensed" panose="020B0502040204020203" pitchFamily="34" charset="0"/>
              </a:rPr>
              <a:t>Security </a:t>
            </a:r>
            <a:r>
              <a:rPr lang="de-CH" b="1" dirty="0" err="1">
                <a:latin typeface="Bahnschrift SemiCondensed" panose="020B0502040204020203" pitchFamily="34" charset="0"/>
              </a:rPr>
              <a:t>Misconfiguration</a:t>
            </a:r>
            <a:endParaRPr lang="de-CH" b="1" dirty="0">
              <a:latin typeface="Bahnschrift SemiCondensed" panose="020B0502040204020203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AE7CF09-1E53-489B-B411-242FF99BE6F8}"/>
              </a:ext>
            </a:extLst>
          </p:cNvPr>
          <p:cNvSpPr/>
          <p:nvPr/>
        </p:nvSpPr>
        <p:spPr>
          <a:xfrm>
            <a:off x="381014" y="368565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>
                <a:latin typeface="Bahnschrift SemiCondensed" panose="020B0502040204020203" pitchFamily="34" charset="0"/>
              </a:rPr>
              <a:t>Cross-Site Scripting XSS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F3FB1E-5B24-43B3-8EAA-6C108CE14ACE}"/>
              </a:ext>
            </a:extLst>
          </p:cNvPr>
          <p:cNvSpPr/>
          <p:nvPr/>
        </p:nvSpPr>
        <p:spPr>
          <a:xfrm>
            <a:off x="3487372" y="1256835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Bahnschrift SemiCondensed" panose="020B0502040204020203" pitchFamily="34" charset="0"/>
              </a:rPr>
              <a:t>Insecure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Deserialization</a:t>
            </a:r>
            <a:endParaRPr lang="de-CH" b="1" dirty="0">
              <a:latin typeface="Bahnschrift SemiCondensed" panose="020B0502040204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FFF934-A9A2-434D-AB31-BD415AB352D0}"/>
              </a:ext>
            </a:extLst>
          </p:cNvPr>
          <p:cNvSpPr/>
          <p:nvPr/>
        </p:nvSpPr>
        <p:spPr>
          <a:xfrm>
            <a:off x="366483" y="5527302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Bahnschrift SemiCondensed" panose="020B0502040204020203" pitchFamily="34" charset="0"/>
              </a:rPr>
              <a:t>Using</a:t>
            </a:r>
            <a:r>
              <a:rPr lang="de-CH" b="1" dirty="0">
                <a:latin typeface="Bahnschrift SemiCondensed" panose="020B0502040204020203" pitchFamily="34" charset="0"/>
              </a:rPr>
              <a:t> Components </a:t>
            </a:r>
            <a:r>
              <a:rPr lang="de-CH" b="1" dirty="0" err="1">
                <a:latin typeface="Bahnschrift SemiCondensed" panose="020B0502040204020203" pitchFamily="34" charset="0"/>
              </a:rPr>
              <a:t>with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Known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Vulnerabilities</a:t>
            </a:r>
            <a:endParaRPr lang="de-CH" b="1" dirty="0">
              <a:latin typeface="Bahnschrift SemiCondensed" panose="020B0502040204020203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EE87A38-D764-40DC-B90A-08D88FE9B1A7}"/>
              </a:ext>
            </a:extLst>
          </p:cNvPr>
          <p:cNvSpPr/>
          <p:nvPr/>
        </p:nvSpPr>
        <p:spPr>
          <a:xfrm>
            <a:off x="381014" y="2983712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 err="1">
                <a:latin typeface="Bahnschrift SemiCondensed" panose="020B0502040204020203" pitchFamily="34" charset="0"/>
              </a:rPr>
              <a:t>Insufficient</a:t>
            </a:r>
            <a:r>
              <a:rPr lang="de-CH" b="1" dirty="0">
                <a:latin typeface="Bahnschrift SemiCondensed" panose="020B0502040204020203" pitchFamily="34" charset="0"/>
              </a:rPr>
              <a:t> </a:t>
            </a:r>
            <a:r>
              <a:rPr lang="de-CH" b="1" dirty="0" err="1">
                <a:latin typeface="Bahnschrift SemiCondensed" panose="020B0502040204020203" pitchFamily="34" charset="0"/>
              </a:rPr>
              <a:t>Logging</a:t>
            </a:r>
            <a:r>
              <a:rPr lang="de-CH" b="1" dirty="0">
                <a:latin typeface="Bahnschrift SemiCondensed" panose="020B0502040204020203" pitchFamily="34" charset="0"/>
              </a:rPr>
              <a:t> &amp; Monitoring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877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Bahnschrift SemiCondensed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Olivier Winkler</dc:creator>
  <cp:lastModifiedBy>Olivier Winkler</cp:lastModifiedBy>
  <cp:revision>44</cp:revision>
  <dcterms:created xsi:type="dcterms:W3CDTF">2020-03-18T07:48:25Z</dcterms:created>
  <dcterms:modified xsi:type="dcterms:W3CDTF">2020-03-18T11:18:25Z</dcterms:modified>
</cp:coreProperties>
</file>