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9" r:id="rId2"/>
    <p:sldId id="257" r:id="rId3"/>
    <p:sldId id="264" r:id="rId4"/>
    <p:sldId id="265" r:id="rId5"/>
    <p:sldId id="281" r:id="rId6"/>
    <p:sldId id="268" r:id="rId7"/>
    <p:sldId id="288" r:id="rId8"/>
    <p:sldId id="290" r:id="rId9"/>
    <p:sldId id="292" r:id="rId10"/>
    <p:sldId id="294" r:id="rId11"/>
    <p:sldId id="259" r:id="rId12"/>
    <p:sldId id="279" r:id="rId13"/>
    <p:sldId id="270" r:id="rId14"/>
    <p:sldId id="271" r:id="rId15"/>
    <p:sldId id="273" r:id="rId16"/>
    <p:sldId id="274" r:id="rId17"/>
    <p:sldId id="260" r:id="rId18"/>
    <p:sldId id="266" r:id="rId19"/>
    <p:sldId id="275" r:id="rId20"/>
    <p:sldId id="262" r:id="rId21"/>
    <p:sldId id="282" r:id="rId22"/>
    <p:sldId id="284" r:id="rId23"/>
    <p:sldId id="293" r:id="rId24"/>
    <p:sldId id="285" r:id="rId25"/>
    <p:sldId id="280" r:id="rId26"/>
    <p:sldId id="267" r:id="rId27"/>
    <p:sldId id="263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Winkler" initials="OW" lastIdx="2" clrIdx="0">
    <p:extLst>
      <p:ext uri="{19B8F6BF-5375-455C-9EA6-DF929625EA0E}">
        <p15:presenceInfo xmlns:p15="http://schemas.microsoft.com/office/powerpoint/2012/main" userId="cc8fc1e017684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2T19:01:32.658" idx="2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F9F19-A659-49F6-B0EB-0242462C1510}" type="datetimeFigureOut">
              <a:rPr lang="de-CH" smtClean="0"/>
              <a:t>14.01.2020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EBA56-C678-489E-9671-5EEEF9DAE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046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EBA56-C678-489E-9671-5EEEF9DAE26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60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EBA56-C678-489E-9671-5EEEF9DAE26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98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Systemdokumentation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Realisieren der Applikation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Systemtest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EBA56-C678-489E-9671-5EEEF9DAE26A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20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CC95-7E37-4E1F-AB32-0FB31713A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6A2D34-902E-4088-AB1E-9C77392C1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DC7B75-06B1-4EBE-95AC-E8F2864A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DD4B-F3B8-4B42-9350-28DB6DD8BB86}" type="datetime1">
              <a:rPr lang="de-CH" smtClean="0"/>
              <a:t>14.01.2020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6D143-82FB-49C8-BF56-E971918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119FCF-E52D-4661-AC49-3526E02E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146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F1C96-17DE-488B-87C5-D495712D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540A7B-438E-4A4F-AC46-F8E43CD1F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DDCACC-74FF-4B43-9471-68F27645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ABC-1A90-497C-9133-8775CA8ACA5F}" type="datetime1">
              <a:rPr lang="de-CH" smtClean="0"/>
              <a:t>14.01.2020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8350E-C8C3-47A8-9097-80BF01CB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DB06FB-363F-4C85-8F52-54FD04C6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435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BD1C022-2D11-4560-A322-ECFB7339D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87F579-C2E6-42D4-B219-6E34E1FC1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B007A-CE25-4246-A615-C6AE3ECE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683-1C45-4356-82F2-0A4409803F17}" type="datetime1">
              <a:rPr lang="de-CH" smtClean="0"/>
              <a:t>14.01.2020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E6FF9-B165-4C4D-8699-A864E79A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A5848B-9FC8-444D-9F38-D11BF026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035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EE74F-1766-46AA-A4F3-C3853790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42908-C8EE-40FF-8880-8E99F8A5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26B4E-F7E4-422B-8629-E79B3E95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E084-9B2B-446F-9723-398EB6151AA7}" type="datetime1">
              <a:rPr lang="de-CH" smtClean="0"/>
              <a:t>14.01.2020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39E32-FD0B-4774-AAEA-8BE1F167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4DC38-BFF8-46B9-9643-B8CEEA8B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772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1C494-ED45-4826-9466-0ECA035C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B784DD-7DA8-4E87-82D1-8EC49926A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72524-49F3-4685-8A33-0B39ED84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4B0-EA61-4C0A-A4C8-D0CBFFF45083}" type="datetime1">
              <a:rPr lang="de-CH" smtClean="0"/>
              <a:t>14.01.2020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58E480-7257-48AC-9B00-86EC8529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2A044F-0C4C-4791-A963-9405EE77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76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AAB21-7192-46CB-8BC1-8C20F5E2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E4E9D-BEC3-4899-9B35-4877D4699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264812-6690-4CA7-B420-B09A14FB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8A4CF6-8FA8-4C77-B870-C27C35FD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902-4710-482C-9DB9-ECEBCE06F020}" type="datetime1">
              <a:rPr lang="de-CH" smtClean="0"/>
              <a:t>14.01.2020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C3D46C-6648-4CD0-BA8E-4E29607E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DAC91-4F4C-42AA-AB7A-1ACA17B7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195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BFD60-8552-4F35-A68B-0AE93811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2CEE6-1C65-4772-A031-0C8D80D29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174A89-CCC6-4A55-ACF1-C3059B69B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DD371C-974B-4485-A204-EAC27CF62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2CE446-C1A5-46EA-829B-B21D26402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9DD67D-5613-48A9-85C1-4E274B6A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7D7A-416C-4C1C-8499-AC3E0429A55D}" type="datetime1">
              <a:rPr lang="de-CH" smtClean="0"/>
              <a:t>14.01.2020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9CC76B-5D69-48DB-B7C9-86082DD9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A39C678-9E0A-4AFB-995A-7B8DDEBA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68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7AB64-B6F6-4D3C-8B71-79AB08C4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4C1E0C-E88B-49C6-B065-2C34B054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9DAA-B623-4786-ADF0-282FEB414E9C}" type="datetime1">
              <a:rPr lang="de-CH" smtClean="0"/>
              <a:t>14.01.2020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7E07E1-72ED-4F8A-A053-09DC78E3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3D29B4-7C89-4141-853D-CB0F56BD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440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1BDAE0-1DC0-4CB9-AD9E-D60E09E5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D52A-F652-41CE-A51C-E2897D3FEDAA}" type="datetime1">
              <a:rPr lang="de-CH" smtClean="0"/>
              <a:t>14.01.2020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D92F04-6271-4D70-B129-5786B452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F67D9C-42B1-44CD-B950-41F1A945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778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1B1B7-E01F-41CC-89E5-153BE902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948721-CF8A-486D-B97B-69CCD7A3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5014F8-F27A-48B1-A342-2058BB09C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D5039B-FE68-463B-B465-DCB887CD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718-30FC-471B-87A1-31CA970BC4FA}" type="datetime1">
              <a:rPr lang="de-CH" smtClean="0"/>
              <a:t>14.01.2020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B9F2AB-DD5B-4FF4-8AF5-5A3BAC8F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E2EBEC-804A-4CE2-8CD1-86E4CBE5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545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1B5F6-9B87-462A-BF24-3C941D70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3D776A-36C3-4A06-85D6-EF3083EC5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1EF725-605C-4802-BA1C-46D28DF4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04F48A-C4C3-4E60-B380-D742A7C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EB4-1687-40B0-B598-DC805925D867}" type="datetime1">
              <a:rPr lang="de-CH" smtClean="0"/>
              <a:t>14.01.2020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DAC959-EB89-4F77-867B-77298381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7D5FF1-58AF-4BB2-9A03-3FC9AE17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384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777844-83FD-4120-B31C-6A12A924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E7DD0F-1A14-4EC3-9A2E-1030F2C1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6630D8-6AEE-43C3-9A0C-56EA4FB81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C0DB6-92DC-4BBA-8BF1-2B79EE38A1A2}" type="datetime1">
              <a:rPr lang="de-CH" smtClean="0"/>
              <a:t>14.01.2020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190E0-F411-435A-9527-ED3A9C929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893B5D-51F4-4529-A59E-642F3A35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947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370777-EEEF-455F-9128-27B400AF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1</a:t>
            </a:fld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97381A-B401-49A1-905D-1513C955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17" y="0"/>
            <a:ext cx="12199418" cy="68580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90E5143-FF41-46D9-8C5F-87FBA9B4658C}"/>
              </a:ext>
            </a:extLst>
          </p:cNvPr>
          <p:cNvSpPr txBox="1">
            <a:spLocks/>
          </p:cNvSpPr>
          <p:nvPr/>
        </p:nvSpPr>
        <p:spPr>
          <a:xfrm>
            <a:off x="231887" y="1344557"/>
            <a:ext cx="5108199" cy="2616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+mn-lt"/>
              </a:rPr>
              <a:t>SchlauesRaum</a:t>
            </a:r>
            <a:r>
              <a:rPr lang="en-US" sz="4000" b="1" dirty="0">
                <a:latin typeface="+mn-lt"/>
              </a:rPr>
              <a:t> - </a:t>
            </a:r>
            <a:r>
              <a:rPr lang="en-US" sz="4000" b="1" dirty="0" err="1">
                <a:latin typeface="+mn-lt"/>
              </a:rPr>
              <a:t>BuchungsSystem</a:t>
            </a:r>
            <a:endParaRPr lang="en-US" sz="4000" b="1" dirty="0">
              <a:latin typeface="+mn-lt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B76C29-21D8-47FC-8E51-E4E276002DEA}"/>
              </a:ext>
            </a:extLst>
          </p:cNvPr>
          <p:cNvSpPr txBox="1">
            <a:spLocks/>
          </p:cNvSpPr>
          <p:nvPr/>
        </p:nvSpPr>
        <p:spPr>
          <a:xfrm>
            <a:off x="231887" y="3960756"/>
            <a:ext cx="5108199" cy="138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Winkelmann Domenico &amp;</a:t>
            </a:r>
          </a:p>
          <a:p>
            <a:pPr marL="0" indent="0">
              <a:buNone/>
            </a:pPr>
            <a:r>
              <a:rPr lang="en-US" dirty="0"/>
              <a:t>Winkler Olivier</a:t>
            </a:r>
          </a:p>
        </p:txBody>
      </p:sp>
    </p:spTree>
    <p:extLst>
      <p:ext uri="{BB962C8B-B14F-4D97-AF65-F5344CB8AC3E}">
        <p14:creationId xmlns:p14="http://schemas.microsoft.com/office/powerpoint/2010/main" val="402862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10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SpringBoot-Annotations</a:t>
            </a:r>
            <a:endParaRPr lang="de-CH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B4F9EB7-1387-4FF5-B1DE-E6EFB905C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56" y="2097604"/>
            <a:ext cx="7794287" cy="317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11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Initialisierungsphase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7910AB-D261-4F40-A114-A25CA7F3AAA4}"/>
              </a:ext>
            </a:extLst>
          </p:cNvPr>
          <p:cNvSpPr txBox="1"/>
          <p:nvPr/>
        </p:nvSpPr>
        <p:spPr>
          <a:xfrm>
            <a:off x="3896434" y="2690336"/>
            <a:ext cx="3596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Zeitplan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Mockups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 descr="Ein Bild, das Spiel enthält.&#10;&#10;Automatisch generierte Beschreibung">
            <a:extLst>
              <a:ext uri="{FF2B5EF4-FFF2-40B4-BE49-F238E27FC236}">
                <a16:creationId xmlns:a16="http://schemas.microsoft.com/office/drawing/2014/main" id="{1662E232-C457-44F1-A0AB-A6FD9464B6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00"/>
          <a:stretch/>
        </p:blipFill>
        <p:spPr>
          <a:xfrm>
            <a:off x="6662343" y="1617848"/>
            <a:ext cx="3857697" cy="41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12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Zeitplan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4BF419-880E-489C-930A-ABB3986BA95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522" r="2407" b="22951"/>
          <a:stretch/>
        </p:blipFill>
        <p:spPr bwMode="auto">
          <a:xfrm>
            <a:off x="545432" y="1845979"/>
            <a:ext cx="11310361" cy="26164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937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13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Buchung ansehen</a:t>
            </a:r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0C3E018-7736-4F91-9A8E-2B17B98C54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79" y="1518741"/>
            <a:ext cx="9572842" cy="33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1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14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Buchung erstellen</a:t>
            </a:r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301EFEA-B133-492E-AF08-66963A6BF4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47" y="1487293"/>
            <a:ext cx="8530106" cy="33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15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Buchung bearbeiten</a:t>
            </a:r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DD47517-D67E-416A-9783-30EF1961FC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06" y="1840764"/>
            <a:ext cx="9124188" cy="317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30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16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Buchung löschen</a:t>
            </a:r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26F10A0-48F4-4CAD-B5B8-5AE80FE19D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89" y="1789246"/>
            <a:ext cx="7888422" cy="37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82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17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Konzeptphase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7714D26-46CE-43E4-8108-7CD4F9C04ED2}"/>
              </a:ext>
            </a:extLst>
          </p:cNvPr>
          <p:cNvSpPr txBox="1"/>
          <p:nvPr/>
        </p:nvSpPr>
        <p:spPr>
          <a:xfrm>
            <a:off x="3035300" y="1951672"/>
            <a:ext cx="4781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Systemarchitektur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Testkonzept</a:t>
            </a:r>
          </a:p>
          <a:p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B6A60F-B63B-436F-A76E-55AE506B2D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7" t="4787" b="12685"/>
          <a:stretch/>
        </p:blipFill>
        <p:spPr>
          <a:xfrm>
            <a:off x="7203111" y="1502054"/>
            <a:ext cx="3907178" cy="385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18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Systemarchitektur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429655-38A5-4294-B8F0-AB2EC5FC5D9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"/>
          <a:stretch/>
        </p:blipFill>
        <p:spPr bwMode="auto">
          <a:xfrm>
            <a:off x="3742531" y="1350428"/>
            <a:ext cx="4706938" cy="46708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5792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19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Testkonzept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9CA11BB-0386-4BEE-A410-83D42B414A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45"/>
          <a:stretch/>
        </p:blipFill>
        <p:spPr>
          <a:xfrm>
            <a:off x="4052800" y="1836137"/>
            <a:ext cx="4086400" cy="42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9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Inhaltsverzeichnis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C3260FF-4239-4A0E-9482-C84992C92425}"/>
              </a:ext>
            </a:extLst>
          </p:cNvPr>
          <p:cNvSpPr txBox="1"/>
          <p:nvPr/>
        </p:nvSpPr>
        <p:spPr>
          <a:xfrm>
            <a:off x="2969702" y="1619074"/>
            <a:ext cx="5511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Einleitung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Ziele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Technologien &amp; Werkzeuge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SBB-</a:t>
            </a:r>
            <a:r>
              <a:rPr lang="de-CH" dirty="0" err="1">
                <a:latin typeface="Segoe UI" panose="020B0502040204020203" pitchFamily="34" charset="0"/>
                <a:cs typeface="Segoe UI" panose="020B0502040204020203" pitchFamily="34" charset="0"/>
              </a:rPr>
              <a:t>Komponentenlibrary</a:t>
            </a:r>
            <a:endParaRPr lang="de-CH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Segoe UI" panose="020B0502040204020203" pitchFamily="34" charset="0"/>
                <a:cs typeface="Segoe UI" panose="020B0502040204020203" pitchFamily="34" charset="0"/>
              </a:rPr>
              <a:t>SpringBoot</a:t>
            </a: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 aufsetzten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Segoe UI" panose="020B0502040204020203" pitchFamily="34" charset="0"/>
                <a:cs typeface="Segoe UI" panose="020B0502040204020203" pitchFamily="34" charset="0"/>
              </a:rPr>
              <a:t>SpringBoot-Annotations</a:t>
            </a:r>
            <a:endParaRPr lang="de-CH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Initialisierungsphase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>
                <a:latin typeface="Segoe UI" panose="020B0502040204020203" pitchFamily="34" charset="0"/>
                <a:cs typeface="Segoe UI" panose="020B0502040204020203" pitchFamily="34" charset="0"/>
              </a:rPr>
              <a:t>Konzeptphase</a:t>
            </a:r>
            <a:endParaRPr lang="de-CH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Realisierungsphase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Einführungsphase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Fazit des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113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20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Realisierungsphase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A22626D-70F0-4E54-97F0-8907F122FCBB}"/>
              </a:ext>
            </a:extLst>
          </p:cNvPr>
          <p:cNvSpPr txBox="1"/>
          <p:nvPr/>
        </p:nvSpPr>
        <p:spPr>
          <a:xfrm>
            <a:off x="2561440" y="1921079"/>
            <a:ext cx="706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fik 2" descr="Ein Bild, das sitzend enthält.&#10;&#10;Automatisch generierte Beschreibung">
            <a:extLst>
              <a:ext uri="{FF2B5EF4-FFF2-40B4-BE49-F238E27FC236}">
                <a16:creationId xmlns:a16="http://schemas.microsoft.com/office/drawing/2014/main" id="{2DB1A8D3-5170-4E23-A21D-2AF5D9C0D0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0"/>
          <a:stretch/>
        </p:blipFill>
        <p:spPr>
          <a:xfrm>
            <a:off x="3466876" y="1921079"/>
            <a:ext cx="5258247" cy="39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7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21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Realisierung der Applikation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A22626D-70F0-4E54-97F0-8907F122FCBB}"/>
              </a:ext>
            </a:extLst>
          </p:cNvPr>
          <p:cNvSpPr txBox="1"/>
          <p:nvPr/>
        </p:nvSpPr>
        <p:spPr>
          <a:xfrm>
            <a:off x="2561440" y="1921079"/>
            <a:ext cx="706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77F9750-3926-4BF4-A645-7731AF11DCC9}"/>
              </a:ext>
            </a:extLst>
          </p:cNvPr>
          <p:cNvSpPr txBox="1"/>
          <p:nvPr/>
        </p:nvSpPr>
        <p:spPr>
          <a:xfrm>
            <a:off x="6971251" y="2650921"/>
            <a:ext cx="193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Frontend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FBB612-57C3-4824-BECE-0C37BD06C2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51" y="3172160"/>
            <a:ext cx="4613780" cy="297090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D1F5A23-0308-44AB-BCE1-A2AA5CB85A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19571" y="3221725"/>
            <a:ext cx="5529613" cy="7529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C19875D-DB7A-4E8D-9E6A-A8BA5E84FBAC}"/>
              </a:ext>
            </a:extLst>
          </p:cNvPr>
          <p:cNvSpPr txBox="1"/>
          <p:nvPr/>
        </p:nvSpPr>
        <p:spPr>
          <a:xfrm>
            <a:off x="1019571" y="2652042"/>
            <a:ext cx="193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78969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22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Systemtest &amp; Abnahme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A22626D-70F0-4E54-97F0-8907F122FCBB}"/>
              </a:ext>
            </a:extLst>
          </p:cNvPr>
          <p:cNvSpPr txBox="1"/>
          <p:nvPr/>
        </p:nvSpPr>
        <p:spPr>
          <a:xfrm>
            <a:off x="2561440" y="1921079"/>
            <a:ext cx="706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A4878C-E66C-4B97-9241-42517C8198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4"/>
          <a:stretch/>
        </p:blipFill>
        <p:spPr>
          <a:xfrm>
            <a:off x="1560411" y="1708801"/>
            <a:ext cx="4787318" cy="3954077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D84C85C-5358-4D3B-ABF7-2A42B1F61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809" y="2311836"/>
            <a:ext cx="3989781" cy="274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9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23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Taskliste / TODOs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A22626D-70F0-4E54-97F0-8907F122FCBB}"/>
              </a:ext>
            </a:extLst>
          </p:cNvPr>
          <p:cNvSpPr txBox="1"/>
          <p:nvPr/>
        </p:nvSpPr>
        <p:spPr>
          <a:xfrm>
            <a:off x="2561440" y="1921079"/>
            <a:ext cx="706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elle 4">
            <a:extLst>
              <a:ext uri="{FF2B5EF4-FFF2-40B4-BE49-F238E27FC236}">
                <a16:creationId xmlns:a16="http://schemas.microsoft.com/office/drawing/2014/main" id="{8A8D1793-FF66-4643-B9D3-4E03699F1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516819"/>
              </p:ext>
            </p:extLst>
          </p:nvPr>
        </p:nvGraphicFramePr>
        <p:xfrm>
          <a:off x="1388180" y="1862424"/>
          <a:ext cx="9415640" cy="3388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820">
                  <a:extLst>
                    <a:ext uri="{9D8B030D-6E8A-4147-A177-3AD203B41FA5}">
                      <a16:colId xmlns:a16="http://schemas.microsoft.com/office/drawing/2014/main" val="81450830"/>
                    </a:ext>
                  </a:extLst>
                </a:gridCol>
                <a:gridCol w="4707820">
                  <a:extLst>
                    <a:ext uri="{9D8B030D-6E8A-4147-A177-3AD203B41FA5}">
                      <a16:colId xmlns:a16="http://schemas.microsoft.com/office/drawing/2014/main" val="3569868216"/>
                    </a:ext>
                  </a:extLst>
                </a:gridCol>
              </a:tblGrid>
              <a:tr h="343743">
                <a:tc>
                  <a:txBody>
                    <a:bodyPr/>
                    <a:lstStyle/>
                    <a:p>
                      <a:r>
                        <a:rPr lang="de-DE" sz="1700" dirty="0"/>
                        <a:t>Task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Status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266861714"/>
                  </a:ext>
                </a:extLst>
              </a:tr>
              <a:tr h="348517">
                <a:tc>
                  <a:txBody>
                    <a:bodyPr/>
                    <a:lstStyle/>
                    <a:p>
                      <a:r>
                        <a:rPr lang="de-CH" sz="1700"/>
                        <a:t>Backend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Fertig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2279762323"/>
                  </a:ext>
                </a:extLst>
              </a:tr>
              <a:tr h="348517">
                <a:tc>
                  <a:txBody>
                    <a:bodyPr/>
                    <a:lstStyle/>
                    <a:p>
                      <a:r>
                        <a:rPr lang="de-DE" sz="1700"/>
                        <a:t>Buchung anzeigen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Fertig</a:t>
                      </a:r>
                      <a:endParaRPr lang="de-CH" sz="1700"/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2256332607"/>
                  </a:ext>
                </a:extLst>
              </a:tr>
              <a:tr h="348517">
                <a:tc>
                  <a:txBody>
                    <a:bodyPr/>
                    <a:lstStyle/>
                    <a:p>
                      <a:r>
                        <a:rPr lang="de-DE" sz="1700"/>
                        <a:t>Buchung bearbeiten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Fertig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1360486234"/>
                  </a:ext>
                </a:extLst>
              </a:tr>
              <a:tr h="348517">
                <a:tc>
                  <a:txBody>
                    <a:bodyPr/>
                    <a:lstStyle/>
                    <a:p>
                      <a:r>
                        <a:rPr lang="de-DE" sz="1700"/>
                        <a:t>Buchung erstellen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Fertig</a:t>
                      </a:r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1533119118"/>
                  </a:ext>
                </a:extLst>
              </a:tr>
              <a:tr h="348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/>
                        <a:t>Buchung löschen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Fertig</a:t>
                      </a:r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1463640208"/>
                  </a:ext>
                </a:extLst>
              </a:tr>
              <a:tr h="348517">
                <a:tc>
                  <a:txBody>
                    <a:bodyPr/>
                    <a:lstStyle/>
                    <a:p>
                      <a:r>
                        <a:rPr lang="de-CH" sz="1700" dirty="0"/>
                        <a:t>Zeichenbegrenzung bei Datum</a:t>
                      </a:r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Offen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3383804028"/>
                  </a:ext>
                </a:extLst>
              </a:tr>
              <a:tr h="348517">
                <a:tc>
                  <a:txBody>
                    <a:bodyPr/>
                    <a:lstStyle/>
                    <a:p>
                      <a:r>
                        <a:rPr lang="de-CH" sz="1700" dirty="0"/>
                        <a:t>Fehlermeldung bei leeren Datumfeld</a:t>
                      </a:r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Offen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559732444"/>
                  </a:ext>
                </a:extLst>
              </a:tr>
              <a:tr h="3485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700" dirty="0"/>
                        <a:t>Fehlermeldung falls Buchung nicht bearbeitet werden kann</a:t>
                      </a:r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700" dirty="0"/>
                        <a:t>Offen</a:t>
                      </a:r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212429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43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24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2831977" y="711200"/>
            <a:ext cx="632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Einführungs- &amp; Migrationsplan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2DBD08-A530-45F1-BC67-6CA818F2E0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5" t="4384" b="4448"/>
          <a:stretch/>
        </p:blipFill>
        <p:spPr>
          <a:xfrm>
            <a:off x="1565513" y="1783584"/>
            <a:ext cx="4835287" cy="380451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CA36E79-97BD-4A12-AD82-1C45027782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2" t="27033" r="33706" b="44526"/>
          <a:stretch/>
        </p:blipFill>
        <p:spPr>
          <a:xfrm>
            <a:off x="7587958" y="2208934"/>
            <a:ext cx="3137483" cy="306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7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25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Fazit des Teams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5ECFA8-860B-4FB3-AA1C-84ACE5EF28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5"/>
          <a:stretch/>
        </p:blipFill>
        <p:spPr>
          <a:xfrm>
            <a:off x="3698373" y="1624876"/>
            <a:ext cx="4795253" cy="45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5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26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Fragen</a:t>
            </a:r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1C719B1-7C01-40F2-8501-12B920586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13877"/>
          <a:stretch/>
        </p:blipFill>
        <p:spPr>
          <a:xfrm>
            <a:off x="3343110" y="1877097"/>
            <a:ext cx="5505780" cy="36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36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27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pic>
        <p:nvPicPr>
          <p:cNvPr id="3" name="Grafik 2" descr="Ein Bild, das Spiel, Tisch, stehend, Mann enthält.&#10;&#10;Automatisch generierte Beschreibung">
            <a:extLst>
              <a:ext uri="{FF2B5EF4-FFF2-40B4-BE49-F238E27FC236}">
                <a16:creationId xmlns:a16="http://schemas.microsoft.com/office/drawing/2014/main" id="{2556A16C-72BC-4160-83B8-5B431B1373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7891"/>
          <a:stretch/>
        </p:blipFill>
        <p:spPr>
          <a:xfrm>
            <a:off x="2921000" y="1700451"/>
            <a:ext cx="6350000" cy="35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4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3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Einleitung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8CD762-5EA7-4F81-88C9-FE7B6EF78763}"/>
              </a:ext>
            </a:extLst>
          </p:cNvPr>
          <p:cNvSpPr txBox="1"/>
          <p:nvPr/>
        </p:nvSpPr>
        <p:spPr>
          <a:xfrm>
            <a:off x="2561440" y="1921079"/>
            <a:ext cx="7069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Applikation um ein Sitzungszimmer zu buchen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Nach SBB-Standard umgesetzt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Vorgänger soll abgelöst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Benutzerfreundlicher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SBB-Produkt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fik 4" descr="Ein Bild, das Uhr enthält.&#10;&#10;Automatisch generierte Beschreibung">
            <a:extLst>
              <a:ext uri="{FF2B5EF4-FFF2-40B4-BE49-F238E27FC236}">
                <a16:creationId xmlns:a16="http://schemas.microsoft.com/office/drawing/2014/main" id="{DBA99210-E1C9-4A89-B41D-DC3CD69732D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82" y="3621509"/>
            <a:ext cx="3582955" cy="2687216"/>
          </a:xfrm>
          <a:prstGeom prst="rect">
            <a:avLst/>
          </a:prstGeom>
        </p:spPr>
      </p:pic>
      <p:pic>
        <p:nvPicPr>
          <p:cNvPr id="9" name="Picture 2" descr="https://is4-ssl.mzstatic.com/image/thumb/Purple123/v4/70/25/58/70255890-ebbf-13e3-2749-3185e40e3ddc/Outlook.png/246x0w.png">
            <a:extLst>
              <a:ext uri="{FF2B5EF4-FFF2-40B4-BE49-F238E27FC236}">
                <a16:creationId xmlns:a16="http://schemas.microsoft.com/office/drawing/2014/main" id="{9488FB3B-AA0C-4477-948F-716737CC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440" y="3793542"/>
            <a:ext cx="23431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E3C75A6-E882-4F74-B3CD-790B6C35963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1405" y="4209161"/>
            <a:ext cx="1480861" cy="15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2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4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Ziele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36FA77F-4462-4F96-B182-BB20BA389574}"/>
              </a:ext>
            </a:extLst>
          </p:cNvPr>
          <p:cNvSpPr txBox="1"/>
          <p:nvPr/>
        </p:nvSpPr>
        <p:spPr>
          <a:xfrm>
            <a:off x="2561440" y="1921079"/>
            <a:ext cx="5833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Benutzerfreundlichere Applikation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Einfache Erweiterbarkeit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Produkt kann Intern verwaltet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Performancestark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Plattformunabhängig (PC, Mobile, Touchscreen)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83954BC-EFD5-46C0-A133-32EC150326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2" b="14815"/>
          <a:stretch/>
        </p:blipFill>
        <p:spPr>
          <a:xfrm>
            <a:off x="7902820" y="3181007"/>
            <a:ext cx="3898900" cy="32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7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5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Anforderungen an Applikation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9F43DA0-2FD8-47BB-BB75-0D228E3BE25A}"/>
              </a:ext>
            </a:extLst>
          </p:cNvPr>
          <p:cNvGraphicFramePr>
            <a:graphicFrameLocks noGrp="1"/>
          </p:cNvGraphicFramePr>
          <p:nvPr/>
        </p:nvGraphicFramePr>
        <p:xfrm>
          <a:off x="3754120" y="2006265"/>
          <a:ext cx="4683760" cy="3359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985">
                  <a:extLst>
                    <a:ext uri="{9D8B030D-6E8A-4147-A177-3AD203B41FA5}">
                      <a16:colId xmlns:a16="http://schemas.microsoft.com/office/drawing/2014/main" val="4140738041"/>
                    </a:ext>
                  </a:extLst>
                </a:gridCol>
                <a:gridCol w="3660775">
                  <a:extLst>
                    <a:ext uri="{9D8B030D-6E8A-4147-A177-3AD203B41FA5}">
                      <a16:colId xmlns:a16="http://schemas.microsoft.com/office/drawing/2014/main" val="2986076119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Anforderungs-ID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Anforderung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5912219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A1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Die Applikation ist jederzeit verfügbar.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821944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A1.1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Das Neuladen der Applikation soll nicht länger als 20 Sekunden dauern.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02797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A2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Die Applikation muss so aufgebaut sein, dass keine redundanten Daten entstehen können.</a:t>
                      </a:r>
                      <a:endParaRPr lang="de-CH" sz="10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6655479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A3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Es können immer Buchungen erstellt werden.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4928616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A4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Es können jederzeit erstellte Buchungen bearbeitet oder gelöscht werden.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82096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A5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Es kann keine Buchung im gleichen Raum zur gleichen Zeit vorgenommen werden.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1971770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A6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Es werden Code-Richtlinien eingehalten.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695554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A7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Alle SBB-Standards werden eingehalten.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6206200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A8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Die Applikation hat eine benutzerfreundliche Oberfläche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36802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A9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Benutzerfreundliche Fehlermeldungen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476709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A10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Erweiterbarkeit der Applikation</a:t>
                      </a:r>
                      <a:endParaRPr lang="de-CH" sz="10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514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01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6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Technologien &amp; Werkzeuge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1C2F25-D600-40F2-B1A3-7C85D0D0581D}"/>
              </a:ext>
            </a:extLst>
          </p:cNvPr>
          <p:cNvSpPr txBox="1"/>
          <p:nvPr/>
        </p:nvSpPr>
        <p:spPr>
          <a:xfrm>
            <a:off x="2561439" y="1632539"/>
            <a:ext cx="70691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Intellij</a:t>
            </a: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Git</a:t>
            </a: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de-CH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Gitlabserver</a:t>
            </a: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der Gibb)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Angular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Spring Boot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OneDrive (Schulshare)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26E0C63-AC2B-4662-B7FF-EDC0BAA5462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72" y="3929727"/>
            <a:ext cx="1295734" cy="129573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4E236FA-DE36-41A4-919C-E7EC5886249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5406189"/>
            <a:ext cx="1223211" cy="1223211"/>
          </a:xfrm>
          <a:prstGeom prst="rect">
            <a:avLst/>
          </a:prstGeom>
        </p:spPr>
      </p:pic>
      <p:pic>
        <p:nvPicPr>
          <p:cNvPr id="1026" name="Picture 2" descr="https://www.netways.de/wp-content/uploads/2014/02/Git-Icon-1788C.png">
            <a:extLst>
              <a:ext uri="{FF2B5EF4-FFF2-40B4-BE49-F238E27FC236}">
                <a16:creationId xmlns:a16="http://schemas.microsoft.com/office/drawing/2014/main" id="{BF2E11E5-9BA0-45B7-9E8D-D82A8E8A9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14" y="3685840"/>
            <a:ext cx="1719329" cy="171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puzzle.ch/wp-content/uploads/2019/09/spring-boot-logo.png">
            <a:extLst>
              <a:ext uri="{FF2B5EF4-FFF2-40B4-BE49-F238E27FC236}">
                <a16:creationId xmlns:a16="http://schemas.microsoft.com/office/drawing/2014/main" id="{FA1FCD0F-0273-4F94-981D-F55E3DDC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01" y="3750008"/>
            <a:ext cx="2927029" cy="153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f/Angular_full_color_logo.svg/1200px-Angular_full_color_logo.svg.png">
            <a:extLst>
              <a:ext uri="{FF2B5EF4-FFF2-40B4-BE49-F238E27FC236}">
                <a16:creationId xmlns:a16="http://schemas.microsoft.com/office/drawing/2014/main" id="{5303E0DC-2D06-45FE-A164-08189968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53" y="5098992"/>
            <a:ext cx="1656106" cy="165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70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7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Warum diese Technologien?</a:t>
            </a:r>
          </a:p>
        </p:txBody>
      </p:sp>
      <p:pic>
        <p:nvPicPr>
          <p:cNvPr id="1028" name="Picture 4" descr="https://www.puzzle.ch/wp-content/uploads/2019/09/spring-boot-logo.png">
            <a:extLst>
              <a:ext uri="{FF2B5EF4-FFF2-40B4-BE49-F238E27FC236}">
                <a16:creationId xmlns:a16="http://schemas.microsoft.com/office/drawing/2014/main" id="{FA1FCD0F-0273-4F94-981D-F55E3DDC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85" y="1261388"/>
            <a:ext cx="2927029" cy="153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f/Angular_full_color_logo.svg/1200px-Angular_full_color_logo.svg.png">
            <a:extLst>
              <a:ext uri="{FF2B5EF4-FFF2-40B4-BE49-F238E27FC236}">
                <a16:creationId xmlns:a16="http://schemas.microsoft.com/office/drawing/2014/main" id="{5303E0DC-2D06-45FE-A164-08189968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97" y="1201680"/>
            <a:ext cx="1656106" cy="165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E062E9F-7227-4D35-8B56-941070784A5D}"/>
              </a:ext>
            </a:extLst>
          </p:cNvPr>
          <p:cNvSpPr txBox="1"/>
          <p:nvPr/>
        </p:nvSpPr>
        <p:spPr>
          <a:xfrm>
            <a:off x="1853197" y="2798079"/>
            <a:ext cx="3729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SBB-Standard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Weit verbreitet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Erfahrung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Einfache MVC 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15B50E8-FC85-486A-95E5-594B1F111A24}"/>
              </a:ext>
            </a:extLst>
          </p:cNvPr>
          <p:cNvSpPr txBox="1"/>
          <p:nvPr/>
        </p:nvSpPr>
        <p:spPr>
          <a:xfrm>
            <a:off x="7693185" y="2857786"/>
            <a:ext cx="3729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Java-Framework für Webapplikationen (REST)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Geeignet für Stand-Alone Applikationen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Mitgelieferter </a:t>
            </a:r>
            <a:r>
              <a:rPr lang="de-CH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Tomcatserver</a:t>
            </a: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SBB-Backend-Standard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Weit verbreitet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CC6102C-0B78-4469-85D1-D77216603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58" y="5342242"/>
            <a:ext cx="6869162" cy="121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36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8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SBB-</a:t>
            </a:r>
            <a:r>
              <a:rPr lang="de-CH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Komponentenlibrary</a:t>
            </a:r>
            <a:endParaRPr lang="de-CH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8BFFB0-2D15-47FC-999B-21A3F9BE17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0" y="2570979"/>
            <a:ext cx="1933575" cy="504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897B6FA-288D-4BF6-B583-E95B91BE40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0" y="3211417"/>
            <a:ext cx="5772785" cy="5619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D7005E2-8BB1-46E3-8EA4-9DE8A57646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0" y="3844583"/>
            <a:ext cx="5772785" cy="495300"/>
          </a:xfrm>
          <a:prstGeom prst="rect">
            <a:avLst/>
          </a:prstGeom>
        </p:spPr>
      </p:pic>
      <p:pic>
        <p:nvPicPr>
          <p:cNvPr id="3" name="Grafik 2" descr="Ein Bild, das Computer enthält.&#10;&#10;Automatisch generierte Beschreibung">
            <a:extLst>
              <a:ext uri="{FF2B5EF4-FFF2-40B4-BE49-F238E27FC236}">
                <a16:creationId xmlns:a16="http://schemas.microsoft.com/office/drawing/2014/main" id="{AC3C99C8-3A88-4499-AAAE-B2CA7B87102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286" y="2098276"/>
            <a:ext cx="4731461" cy="266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4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9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SpringBoot</a:t>
            </a:r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aufsetzten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B2CB8A6-25F9-4A70-B1AE-21D447908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71" y="1701206"/>
            <a:ext cx="4994003" cy="42868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245CC9-3050-4873-B086-447495834A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3265" y="2929884"/>
            <a:ext cx="1480861" cy="1511911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41523321-21E7-4E0A-82D9-4784EE8E5B5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700" y="2774009"/>
            <a:ext cx="1823662" cy="18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0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Breitbild</PresentationFormat>
  <Paragraphs>152</Paragraphs>
  <Slides>27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PMingLiU</vt:lpstr>
      <vt:lpstr>Arial</vt:lpstr>
      <vt:lpstr>Calibri</vt:lpstr>
      <vt:lpstr>Calibri Light</vt:lpstr>
      <vt:lpstr>Segoe UI</vt:lpstr>
      <vt:lpstr>Segoe UI Black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Olivier Winkler</dc:creator>
  <cp:lastModifiedBy>Olivier Etienne Winkler</cp:lastModifiedBy>
  <cp:revision>267</cp:revision>
  <dcterms:created xsi:type="dcterms:W3CDTF">2020-01-06T20:59:25Z</dcterms:created>
  <dcterms:modified xsi:type="dcterms:W3CDTF">2020-01-14T12:02:08Z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mpVertraulichkeit">
    <vt:lpwstr/>
  </property>
  <property fmtid="{D5CDD505-2E9C-101B-9397-08002B2CF9AE}" pid="3" name="TmpStatus">
    <vt:lpwstr/>
  </property>
</Properties>
</file>