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2" r:id="rId6"/>
    <p:sldId id="259" r:id="rId7"/>
    <p:sldId id="263" r:id="rId8"/>
    <p:sldId id="264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BBD1F1-B02E-4E77-AC56-C0051E0FA9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36B17BB-C1C1-4055-8650-6D5E4A9CD3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8ED3B3-CA6E-479A-85D2-EAD4D0A1A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8F942-B334-49E7-B076-094487F1731B}" type="datetimeFigureOut">
              <a:rPr lang="zh-CN" altLang="en-US" smtClean="0"/>
              <a:t>2018/8/26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9DE1F2-2D14-4B1C-9D3B-3218217F2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381626-1FB8-4D78-8729-359DE24A1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87F87-1798-4750-99A7-CE6A934F65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0490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844D76-116E-4380-A1D7-F186F30FB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7FB5ECD-908C-49FA-A25F-F5AABC89FB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3D3A47-32B7-4773-A730-407B8CE31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8F942-B334-49E7-B076-094487F1731B}" type="datetimeFigureOut">
              <a:rPr lang="zh-CN" altLang="en-US" smtClean="0"/>
              <a:t>2018/8/26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9C5C60-7E00-45C5-A93B-CFD7BBF00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CD667E-84AF-4E14-B8D3-E9DFFD5CC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87F87-1798-4750-99A7-CE6A934F65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0419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7BD33F4-87BF-4B37-A11B-3242D30C0C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9E32B56-EBA4-437B-9DC9-2CD3AE70F9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25D947-DE05-406B-A7C3-84342AFB5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8F942-B334-49E7-B076-094487F1731B}" type="datetimeFigureOut">
              <a:rPr lang="zh-CN" altLang="en-US" smtClean="0"/>
              <a:t>2018/8/26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4FEDD0-E851-413A-9D22-E7EE5E4D9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5AA14B-6FC0-4E94-AB89-43F1A063A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87F87-1798-4750-99A7-CE6A934F65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0362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15FDF6-AB74-4583-B0C0-4439ECE07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853B05-3C06-4AF3-B54E-04824474CE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AE811A-5275-4061-BFBE-9FA61E9AE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8F942-B334-49E7-B076-094487F1731B}" type="datetimeFigureOut">
              <a:rPr lang="zh-CN" altLang="en-US" smtClean="0"/>
              <a:t>2018/8/26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57AA73-A231-4D3F-9260-469305799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9A6287-FD1F-468F-A93B-59D7251EC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87F87-1798-4750-99A7-CE6A934F65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5392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FE2BF3-FE58-4E94-B637-FC0C38E90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576656E-3EFB-46B1-9D3E-8FF572DCC2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863D76-8081-47EC-B2B7-1DD664D10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8F942-B334-49E7-B076-094487F1731B}" type="datetimeFigureOut">
              <a:rPr lang="zh-CN" altLang="en-US" smtClean="0"/>
              <a:t>2018/8/26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4FE933-9294-485E-9DE9-F51E77704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866F52-1616-4A48-8106-8A16AA8D7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87F87-1798-4750-99A7-CE6A934F65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3727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F34B4E-1E65-4030-881F-EBCBD354F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433244-6445-4320-AF03-A0E12C8618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744D806-ACE0-4C16-8E12-203E2A534B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72223F5-EE41-496A-97AF-AB409B518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8F942-B334-49E7-B076-094487F1731B}" type="datetimeFigureOut">
              <a:rPr lang="zh-CN" altLang="en-US" smtClean="0"/>
              <a:t>2018/8/26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EC22223-E2D9-4AF0-9E2B-684E69965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265A71A-E219-4F52-9DFB-8A70F6325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87F87-1798-4750-99A7-CE6A934F65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913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052EC5-7521-4064-98EA-6518DC26B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5FA1AA6-5374-456E-A1D7-1138BFE58E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49C44A6-30F1-4217-8070-9989F6E324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415D52F-D5FB-4A19-9F3F-96DD01B970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090C305-6B79-4BAB-B4B1-7DFB7722A1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69F3D6D-11FC-45EB-AFB7-2686C0F21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8F942-B334-49E7-B076-094487F1731B}" type="datetimeFigureOut">
              <a:rPr lang="zh-CN" altLang="en-US" smtClean="0"/>
              <a:t>2018/8/26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633226A-7D61-4029-A5AF-1A1277C2E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D27792C-2B92-432C-80A3-4EC83BAAC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87F87-1798-4750-99A7-CE6A934F65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5101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B9F7CA-FDB1-4B7A-A2E4-4F1765DA3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EB234EE-0204-4955-9A47-8AA71F113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8F942-B334-49E7-B076-094487F1731B}" type="datetimeFigureOut">
              <a:rPr lang="zh-CN" altLang="en-US" smtClean="0"/>
              <a:t>2018/8/26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B8072D2-FCFE-48C7-8460-622D84BC9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ACB2DC8-F0DA-4B3E-9813-48925C7B3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87F87-1798-4750-99A7-CE6A934F65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0905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ED5DE64-8DD8-4A6A-9A99-18AF2F61B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8F942-B334-49E7-B076-094487F1731B}" type="datetimeFigureOut">
              <a:rPr lang="zh-CN" altLang="en-US" smtClean="0"/>
              <a:t>2018/8/26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83EE75B-79CC-490F-8DE6-652247069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E29420C-C284-45EE-A0B2-0F2758C5E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87F87-1798-4750-99A7-CE6A934F65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8333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120B0C-A889-4173-A484-DE701FB03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20295E-36A7-436C-B4F2-A2957CEED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C29F5BD-25E5-4654-974D-AD092E22D6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3FF6A95-66B0-4981-AA06-3D3CAB5E9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8F942-B334-49E7-B076-094487F1731B}" type="datetimeFigureOut">
              <a:rPr lang="zh-CN" altLang="en-US" smtClean="0"/>
              <a:t>2018/8/26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67D758E-615C-4A77-AB32-F6885D8E7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F11A77D-63E2-46BA-852C-5990E3EBA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87F87-1798-4750-99A7-CE6A934F65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0899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300574-7BA3-4BD6-AE32-1238C90B7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3850C08-E5A3-44C3-A319-833890B195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8C7687F-D436-47CF-965F-B52BC03E78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7CDE24D-3628-4D10-9DF0-19A6AAC20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8F942-B334-49E7-B076-094487F1731B}" type="datetimeFigureOut">
              <a:rPr lang="zh-CN" altLang="en-US" smtClean="0"/>
              <a:t>2018/8/26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6A6E54B-5E13-42A4-8162-ED9407DB4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E9106C6-56AB-4697-9F5A-E6AE44DE8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87F87-1798-4750-99A7-CE6A934F65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040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DB099CA-404B-47E6-8431-3FB51967E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4152B70-1F8F-46E8-BB62-7BDF8CAA43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830968-74F7-4192-B08A-F2BA53B023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38F942-B334-49E7-B076-094487F1731B}" type="datetimeFigureOut">
              <a:rPr lang="zh-CN" altLang="en-US" smtClean="0"/>
              <a:t>2018/8/26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601C15-BC22-4E80-96D6-C4239E07F1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AEEE0B-ED7E-4908-82E9-C739F4680D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A87F87-1798-4750-99A7-CE6A934F65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8027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csdn.net/wangyibo0201/article/details/51705966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22001F-123E-4790-B0D3-D60DE6ADA6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1445" y="1220235"/>
            <a:ext cx="10092612" cy="1419906"/>
          </a:xfrm>
        </p:spPr>
        <p:txBody>
          <a:bodyPr>
            <a:normAutofit/>
          </a:bodyPr>
          <a:lstStyle/>
          <a:p>
            <a:r>
              <a:rPr lang="en-US" altLang="zh-CN" sz="5400" dirty="0"/>
              <a:t>Noisy Label Detection Method</a:t>
            </a:r>
            <a:endParaRPr lang="zh-CN" altLang="en-US" sz="54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3159AC6-0C64-4B7F-8361-1F2DA3D0BD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72669" y="5637765"/>
            <a:ext cx="2861388" cy="550084"/>
          </a:xfrm>
        </p:spPr>
        <p:txBody>
          <a:bodyPr/>
          <a:lstStyle/>
          <a:p>
            <a:r>
              <a:rPr lang="en-US" altLang="zh-CN" dirty="0"/>
              <a:t>2018</a:t>
            </a:r>
            <a:r>
              <a:rPr lang="zh-CN" altLang="en-US" dirty="0"/>
              <a:t>年</a:t>
            </a:r>
            <a:r>
              <a:rPr lang="en-US" altLang="zh-CN" dirty="0"/>
              <a:t>8</a:t>
            </a:r>
            <a:r>
              <a:rPr lang="zh-CN" altLang="en-US" dirty="0"/>
              <a:t>月</a:t>
            </a:r>
            <a:r>
              <a:rPr lang="en-US" altLang="zh-CN" dirty="0"/>
              <a:t>26</a:t>
            </a:r>
            <a:r>
              <a:rPr lang="zh-CN" altLang="en-US" dirty="0"/>
              <a:t>日</a:t>
            </a:r>
            <a:endParaRPr lang="en-US" altLang="zh-CN" dirty="0"/>
          </a:p>
        </p:txBody>
      </p:sp>
      <p:sp>
        <p:nvSpPr>
          <p:cNvPr id="4" name="副标题 2">
            <a:extLst>
              <a:ext uri="{FF2B5EF4-FFF2-40B4-BE49-F238E27FC236}">
                <a16:creationId xmlns:a16="http://schemas.microsoft.com/office/drawing/2014/main" id="{807D8CD1-59D2-4D8B-9327-50D1F140428B}"/>
              </a:ext>
            </a:extLst>
          </p:cNvPr>
          <p:cNvSpPr txBox="1">
            <a:spLocks/>
          </p:cNvSpPr>
          <p:nvPr/>
        </p:nvSpPr>
        <p:spPr>
          <a:xfrm>
            <a:off x="8422432" y="5070054"/>
            <a:ext cx="2861388" cy="5500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Jiarong</a:t>
            </a:r>
            <a:r>
              <a:rPr lang="zh-CN" altLang="en-US"/>
              <a:t> </a:t>
            </a:r>
            <a:r>
              <a:rPr lang="en-US" altLang="zh-CN"/>
              <a:t>FAN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70187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F547DC-D06F-47FE-9285-066B04F69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3169"/>
          </a:xfrm>
        </p:spPr>
        <p:txBody>
          <a:bodyPr/>
          <a:lstStyle/>
          <a:p>
            <a:r>
              <a:rPr lang="zh-CN" altLang="en-US" dirty="0"/>
              <a:t>暑期实习小结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8A1E2C-5FAC-4A7D-AAAF-65F5F71907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0837" y="1278294"/>
            <a:ext cx="10515600" cy="4351338"/>
          </a:xfrm>
        </p:spPr>
        <p:txBody>
          <a:bodyPr>
            <a:normAutofit/>
          </a:bodyPr>
          <a:lstStyle/>
          <a:p>
            <a:r>
              <a:rPr lang="zh-CN" altLang="en-US" dirty="0"/>
              <a:t>论文复现：</a:t>
            </a:r>
            <a:endParaRPr lang="en-US" altLang="zh-CN" dirty="0"/>
          </a:p>
          <a:p>
            <a:pPr lvl="1"/>
            <a:r>
              <a:rPr lang="en-US" altLang="zh-CN" dirty="0"/>
              <a:t>Iterative Learning with Open-set Noisy Labels</a:t>
            </a:r>
            <a:r>
              <a:rPr lang="en-GB" altLang="zh-CN" dirty="0"/>
              <a:t>,CVPR 2018</a:t>
            </a:r>
          </a:p>
          <a:p>
            <a:pPr lvl="1"/>
            <a:r>
              <a:rPr lang="zh-CN" altLang="en-US" dirty="0"/>
              <a:t>新问题提出：</a:t>
            </a:r>
            <a:endParaRPr lang="en-US" altLang="zh-CN" dirty="0"/>
          </a:p>
          <a:p>
            <a:pPr lvl="2"/>
            <a:r>
              <a:rPr lang="en-US" altLang="zh-CN" sz="1800" dirty="0"/>
              <a:t>Open-Set Noisy Label</a:t>
            </a:r>
          </a:p>
          <a:p>
            <a:pPr lvl="2"/>
            <a:endParaRPr lang="en-US" altLang="zh-CN" sz="18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68CF8DB-FCF4-4538-A665-B57C8412BF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8529" y="3051532"/>
            <a:ext cx="5894942" cy="3441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799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5AA109-C8E0-443E-8B0D-FFE0E93C7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7298094" cy="717226"/>
          </a:xfrm>
        </p:spPr>
        <p:txBody>
          <a:bodyPr/>
          <a:lstStyle/>
          <a:p>
            <a:r>
              <a:rPr lang="zh-CN" altLang="en-US" dirty="0"/>
              <a:t>网络框架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4566D9C7-1E6D-4BA3-90D5-A43C572C55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30772"/>
            <a:ext cx="10515600" cy="4282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474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5AA109-C8E0-443E-8B0D-FFE0E93C7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7298094" cy="717226"/>
          </a:xfrm>
        </p:spPr>
        <p:txBody>
          <a:bodyPr/>
          <a:lstStyle/>
          <a:p>
            <a:r>
              <a:rPr lang="zh-CN" altLang="en-US" dirty="0"/>
              <a:t>网络框架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986E8046-94B8-4918-ACBD-45DF8935CE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8104" y="970172"/>
            <a:ext cx="10053766" cy="4195049"/>
          </a:xfrm>
          <a:prstGeom prst="rect">
            <a:avLst/>
          </a:prstGeom>
        </p:spPr>
      </p:pic>
      <p:grpSp>
        <p:nvGrpSpPr>
          <p:cNvPr id="15" name="组合 14">
            <a:extLst>
              <a:ext uri="{FF2B5EF4-FFF2-40B4-BE49-F238E27FC236}">
                <a16:creationId xmlns:a16="http://schemas.microsoft.com/office/drawing/2014/main" id="{A651F0A7-2086-46A7-9C5E-8A8B07D5E0D1}"/>
              </a:ext>
            </a:extLst>
          </p:cNvPr>
          <p:cNvGrpSpPr/>
          <p:nvPr/>
        </p:nvGrpSpPr>
        <p:grpSpPr>
          <a:xfrm>
            <a:off x="887963" y="3429000"/>
            <a:ext cx="8358674" cy="3063874"/>
            <a:chOff x="887963" y="3429000"/>
            <a:chExt cx="8358674" cy="3063874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AA7A8A9C-7997-447C-9287-CC7D8FDF9563}"/>
                </a:ext>
              </a:extLst>
            </p:cNvPr>
            <p:cNvSpPr txBox="1"/>
            <p:nvPr/>
          </p:nvSpPr>
          <p:spPr>
            <a:xfrm>
              <a:off x="4414934" y="5871450"/>
              <a:ext cx="18295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+ triplet network</a:t>
              </a:r>
              <a:endParaRPr lang="zh-CN" altLang="en-US" dirty="0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81FD6791-3506-4A2B-8CCD-CAA7B7B9C74F}"/>
                </a:ext>
              </a:extLst>
            </p:cNvPr>
            <p:cNvSpPr/>
            <p:nvPr/>
          </p:nvSpPr>
          <p:spPr>
            <a:xfrm>
              <a:off x="2352871" y="5523722"/>
              <a:ext cx="2062064" cy="969152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spc="50" dirty="0">
                  <a:ln w="0"/>
                  <a:solidFill>
                    <a:schemeClr val="bg2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</a:rPr>
                <a:t>少部分人工标注的正确数据</a:t>
              </a:r>
            </a:p>
          </p:txBody>
        </p:sp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96B0B51E-2187-4B2C-801E-A10321B3F81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44512" y="5289219"/>
              <a:ext cx="2460949" cy="1197218"/>
            </a:xfrm>
            <a:prstGeom prst="rect">
              <a:avLst/>
            </a:prstGeom>
          </p:spPr>
        </p:pic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8EA0818D-0054-433E-8E53-CC80C57DC3FA}"/>
                </a:ext>
              </a:extLst>
            </p:cNvPr>
            <p:cNvSpPr txBox="1"/>
            <p:nvPr/>
          </p:nvSpPr>
          <p:spPr>
            <a:xfrm>
              <a:off x="887963" y="6010079"/>
              <a:ext cx="16250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我的改进：</a:t>
              </a:r>
            </a:p>
          </p:txBody>
        </p:sp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5F77BBC3-565F-43D2-894E-3EFAE3C63C60}"/>
                </a:ext>
              </a:extLst>
            </p:cNvPr>
            <p:cNvCxnSpPr/>
            <p:nvPr/>
          </p:nvCxnSpPr>
          <p:spPr>
            <a:xfrm flipV="1">
              <a:off x="2513045" y="3429000"/>
              <a:ext cx="622041" cy="20947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连接符: 曲线 13">
              <a:extLst>
                <a:ext uri="{FF2B5EF4-FFF2-40B4-BE49-F238E27FC236}">
                  <a16:creationId xmlns:a16="http://schemas.microsoft.com/office/drawing/2014/main" id="{9A716EA0-73A2-4CA4-B054-C7D7772D2473}"/>
                </a:ext>
              </a:extLst>
            </p:cNvPr>
            <p:cNvCxnSpPr>
              <a:stCxn id="9" idx="3"/>
            </p:cNvCxnSpPr>
            <p:nvPr/>
          </p:nvCxnSpPr>
          <p:spPr>
            <a:xfrm flipV="1">
              <a:off x="8705461" y="3825551"/>
              <a:ext cx="541176" cy="2062277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15383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11B428D8-4CDF-4319-8284-3EAB0A6378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225" y="4001294"/>
            <a:ext cx="7820901" cy="1494661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12ECA3B7-E330-41C4-AA78-5F2AD4FB2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846976" cy="913169"/>
          </a:xfrm>
        </p:spPr>
        <p:txBody>
          <a:bodyPr/>
          <a:lstStyle/>
          <a:p>
            <a:r>
              <a:rPr lang="en-US" altLang="zh-CN" dirty="0" err="1"/>
              <a:t>Lof</a:t>
            </a:r>
            <a:r>
              <a:rPr lang="zh-CN" altLang="en-US" dirty="0"/>
              <a:t>算法 </a:t>
            </a:r>
            <a:r>
              <a:rPr lang="en-US" altLang="zh-CN" dirty="0"/>
              <a:t>Local Outlier Factor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1A00D6-0099-471C-AEEF-FEA5FC9073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1739"/>
            <a:ext cx="10515600" cy="4799110"/>
          </a:xfrm>
        </p:spPr>
        <p:txBody>
          <a:bodyPr>
            <a:normAutofit/>
          </a:bodyPr>
          <a:lstStyle/>
          <a:p>
            <a:r>
              <a:rPr lang="en-US" altLang="zh-CN" dirty="0">
                <a:hlinkClick r:id="rId3"/>
              </a:rPr>
              <a:t>https://blog.csdn.net/wangyibo0201/article/details/51705966</a:t>
            </a:r>
            <a:endParaRPr lang="en-US" altLang="zh-CN" dirty="0"/>
          </a:p>
          <a:p>
            <a:r>
              <a:rPr lang="zh-CN" altLang="en-US" dirty="0"/>
              <a:t>简述：</a:t>
            </a:r>
            <a:endParaRPr lang="en-US" altLang="zh-CN" dirty="0"/>
          </a:p>
          <a:p>
            <a:pPr lvl="1"/>
            <a:r>
              <a:rPr lang="zh-CN" altLang="en-US" dirty="0"/>
              <a:t>局部可达密度</a:t>
            </a:r>
            <a:r>
              <a:rPr lang="en-US" altLang="zh-CN" dirty="0"/>
              <a:t>(</a:t>
            </a:r>
            <a:r>
              <a:rPr lang="en-US" altLang="zh-CN" dirty="0" err="1"/>
              <a:t>lrd</a:t>
            </a:r>
            <a:r>
              <a:rPr lang="en-US" altLang="zh-CN" dirty="0"/>
              <a:t>)</a:t>
            </a:r>
            <a:r>
              <a:rPr lang="zh-CN" altLang="en-US" dirty="0"/>
              <a:t>：</a:t>
            </a:r>
            <a:endParaRPr lang="en-US" altLang="zh-CN" dirty="0"/>
          </a:p>
          <a:p>
            <a:pPr lvl="2"/>
            <a:r>
              <a:rPr lang="zh-CN" altLang="en-US" dirty="0"/>
              <a:t>衡量某点</a:t>
            </a:r>
            <a:r>
              <a:rPr lang="en-US" altLang="zh-CN" dirty="0"/>
              <a:t>p</a:t>
            </a:r>
            <a:r>
              <a:rPr lang="zh-CN" altLang="en-US" dirty="0"/>
              <a:t>和距离它</a:t>
            </a:r>
            <a:r>
              <a:rPr lang="en-US" altLang="zh-CN" dirty="0"/>
              <a:t>k</a:t>
            </a:r>
            <a:r>
              <a:rPr lang="zh-CN" altLang="en-US" dirty="0"/>
              <a:t>的所有点的平均距离</a:t>
            </a:r>
            <a:endParaRPr lang="en-US" altLang="zh-CN" dirty="0"/>
          </a:p>
          <a:p>
            <a:pPr lvl="1"/>
            <a:r>
              <a:rPr lang="en-US" altLang="zh-CN" dirty="0" err="1"/>
              <a:t>Lof</a:t>
            </a:r>
            <a:r>
              <a:rPr lang="zh-CN" altLang="en-US" dirty="0"/>
              <a:t>，局部离群因子：</a:t>
            </a:r>
            <a:endParaRPr lang="en-US" altLang="zh-CN" dirty="0"/>
          </a:p>
          <a:p>
            <a:pPr lvl="2"/>
            <a:r>
              <a:rPr lang="zh-CN" altLang="en-US" dirty="0"/>
              <a:t>距某点</a:t>
            </a:r>
            <a:r>
              <a:rPr lang="en-US" altLang="zh-CN" dirty="0"/>
              <a:t>p k</a:t>
            </a:r>
            <a:r>
              <a:rPr lang="zh-CN" altLang="en-US" dirty="0"/>
              <a:t>距离 的所有点的局部可达密度除以点</a:t>
            </a:r>
            <a:r>
              <a:rPr lang="en-US" altLang="zh-CN" dirty="0"/>
              <a:t>p</a:t>
            </a:r>
            <a:r>
              <a:rPr lang="zh-CN" altLang="en-US" dirty="0"/>
              <a:t>的局部可达密度 的平均数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lvl="1"/>
            <a:r>
              <a:rPr lang="zh-CN" altLang="en-US" dirty="0"/>
              <a:t>衡量某点和周围点的这一特征的差异性</a:t>
            </a:r>
            <a:endParaRPr lang="en-US" altLang="zh-CN" dirty="0"/>
          </a:p>
          <a:p>
            <a:pPr lvl="1"/>
            <a:r>
              <a:rPr lang="zh-CN" altLang="en-US" dirty="0"/>
              <a:t>实际中运算较为缓慢，尤其数据量大时</a:t>
            </a:r>
          </a:p>
        </p:txBody>
      </p:sp>
    </p:spTree>
    <p:extLst>
      <p:ext uri="{BB962C8B-B14F-4D97-AF65-F5344CB8AC3E}">
        <p14:creationId xmlns:p14="http://schemas.microsoft.com/office/powerpoint/2010/main" val="37536744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4693FD-460A-4320-972E-85A77C252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7652657" cy="964670"/>
          </a:xfrm>
        </p:spPr>
        <p:txBody>
          <a:bodyPr/>
          <a:lstStyle/>
          <a:p>
            <a:r>
              <a:rPr lang="zh-CN" altLang="en-US" dirty="0"/>
              <a:t>结果分析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C71CA6-53B2-44BB-A9F0-E4A91A86EE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4328"/>
            <a:ext cx="10515600" cy="4351338"/>
          </a:xfrm>
        </p:spPr>
        <p:txBody>
          <a:bodyPr/>
          <a:lstStyle/>
          <a:p>
            <a:r>
              <a:rPr lang="en-US" altLang="zh-CN" dirty="0"/>
              <a:t>Base network:</a:t>
            </a:r>
            <a:r>
              <a:rPr lang="zh-CN" altLang="en-US" dirty="0"/>
              <a:t>类似于</a:t>
            </a:r>
            <a:r>
              <a:rPr lang="en-US" altLang="zh-CN" dirty="0"/>
              <a:t>VGG</a:t>
            </a:r>
            <a:r>
              <a:rPr lang="zh-CN" altLang="en-US" dirty="0"/>
              <a:t>，</a:t>
            </a:r>
            <a:r>
              <a:rPr lang="en-US" altLang="zh-CN" dirty="0"/>
              <a:t>6</a:t>
            </a:r>
            <a:r>
              <a:rPr lang="zh-CN" altLang="en-US" dirty="0"/>
              <a:t>卷积，</a:t>
            </a:r>
            <a:r>
              <a:rPr lang="en-US" altLang="zh-CN" dirty="0"/>
              <a:t>1</a:t>
            </a:r>
            <a:r>
              <a:rPr lang="zh-CN" altLang="en-US" dirty="0"/>
              <a:t>全连接</a:t>
            </a:r>
            <a:endParaRPr lang="en-US" altLang="zh-CN" dirty="0"/>
          </a:p>
          <a:p>
            <a:r>
              <a:rPr lang="zh-CN" altLang="en-US" dirty="0"/>
              <a:t>数据集：</a:t>
            </a:r>
            <a:r>
              <a:rPr lang="en-US" altLang="zh-CN" dirty="0"/>
              <a:t>Cifar10</a:t>
            </a:r>
          </a:p>
          <a:p>
            <a:r>
              <a:rPr lang="en-US" altLang="zh-CN" dirty="0"/>
              <a:t>Noise rate</a:t>
            </a:r>
            <a:r>
              <a:rPr lang="zh-CN" altLang="en-US" dirty="0"/>
              <a:t>：</a:t>
            </a:r>
            <a:r>
              <a:rPr lang="en-US" altLang="zh-CN" dirty="0"/>
              <a:t>40% Cifar100</a:t>
            </a:r>
          </a:p>
          <a:p>
            <a:r>
              <a:rPr lang="en-US" altLang="zh-CN" dirty="0"/>
              <a:t>Clean label rate</a:t>
            </a:r>
            <a:r>
              <a:rPr lang="zh-CN" altLang="en-US" dirty="0"/>
              <a:t>：</a:t>
            </a:r>
            <a:r>
              <a:rPr lang="en-US" altLang="zh-CN" dirty="0"/>
              <a:t>6%</a:t>
            </a:r>
          </a:p>
          <a:p>
            <a:r>
              <a:rPr lang="zh-CN" altLang="en-US" dirty="0"/>
              <a:t>采用</a:t>
            </a:r>
            <a:r>
              <a:rPr lang="en-US" altLang="zh-CN" dirty="0" err="1"/>
              <a:t>Lof</a:t>
            </a:r>
            <a:r>
              <a:rPr lang="zh-CN" altLang="en-US" dirty="0"/>
              <a:t>循环</a:t>
            </a:r>
            <a:r>
              <a:rPr lang="en-US" altLang="zh-CN" dirty="0"/>
              <a:t>3</a:t>
            </a:r>
            <a:r>
              <a:rPr lang="zh-CN" altLang="en-US" dirty="0"/>
              <a:t>次，作用在</a:t>
            </a:r>
            <a:r>
              <a:rPr lang="en-US" altLang="zh-CN" dirty="0"/>
              <a:t>loss function</a:t>
            </a:r>
            <a:r>
              <a:rPr lang="zh-CN" altLang="en-US" dirty="0"/>
              <a:t>的权重上</a:t>
            </a:r>
            <a:endParaRPr lang="en-US" altLang="zh-CN" dirty="0"/>
          </a:p>
          <a:p>
            <a:pPr lvl="1"/>
            <a:r>
              <a:rPr lang="zh-CN" altLang="en-US" dirty="0"/>
              <a:t>准确率 </a:t>
            </a:r>
            <a:r>
              <a:rPr lang="en-US" altLang="zh-CN" dirty="0"/>
              <a:t>75%            83%</a:t>
            </a:r>
          </a:p>
          <a:p>
            <a:r>
              <a:rPr lang="zh-CN" altLang="en-US" dirty="0"/>
              <a:t>在无</a:t>
            </a:r>
            <a:r>
              <a:rPr lang="en-US" altLang="zh-CN" dirty="0"/>
              <a:t>noise</a:t>
            </a:r>
            <a:r>
              <a:rPr lang="zh-CN" altLang="en-US" dirty="0"/>
              <a:t>的情况下，采用单纯的</a:t>
            </a:r>
            <a:r>
              <a:rPr lang="en-US" altLang="zh-CN" dirty="0"/>
              <a:t>base network</a:t>
            </a:r>
            <a:r>
              <a:rPr lang="zh-CN" altLang="en-US" dirty="0"/>
              <a:t>准确率</a:t>
            </a:r>
            <a:r>
              <a:rPr lang="en-US" altLang="zh-CN" dirty="0"/>
              <a:t>87%</a:t>
            </a:r>
            <a:r>
              <a:rPr lang="zh-CN" altLang="en-US" dirty="0"/>
              <a:t>左右</a:t>
            </a:r>
            <a:endParaRPr lang="en-US" altLang="zh-CN" dirty="0"/>
          </a:p>
        </p:txBody>
      </p:sp>
      <p:sp>
        <p:nvSpPr>
          <p:cNvPr id="6" name="箭头: 右 5">
            <a:extLst>
              <a:ext uri="{FF2B5EF4-FFF2-40B4-BE49-F238E27FC236}">
                <a16:creationId xmlns:a16="http://schemas.microsoft.com/office/drawing/2014/main" id="{6A579853-6AFE-4880-AD56-ABEDFF5554F0}"/>
              </a:ext>
            </a:extLst>
          </p:cNvPr>
          <p:cNvSpPr/>
          <p:nvPr/>
        </p:nvSpPr>
        <p:spPr>
          <a:xfrm>
            <a:off x="3275045" y="4245429"/>
            <a:ext cx="699796" cy="2892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01065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A8EA61-8B39-4A4C-B12F-8168CA046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070910" cy="703733"/>
          </a:xfrm>
        </p:spPr>
        <p:txBody>
          <a:bodyPr>
            <a:normAutofit/>
          </a:bodyPr>
          <a:lstStyle/>
          <a:p>
            <a:r>
              <a:rPr lang="zh-CN" altLang="en-US" dirty="0"/>
              <a:t>新的想法</a:t>
            </a:r>
            <a:r>
              <a:rPr lang="zh-CN" altLang="en-US" dirty="0">
                <a:sym typeface="Wingdings" panose="05000000000000000000" pitchFamily="2" charset="2"/>
              </a:rPr>
              <a:t>（代替</a:t>
            </a:r>
            <a:r>
              <a:rPr lang="en-US" altLang="zh-CN" dirty="0" err="1">
                <a:sym typeface="Wingdings" panose="05000000000000000000" pitchFamily="2" charset="2"/>
              </a:rPr>
              <a:t>Lof</a:t>
            </a:r>
            <a:r>
              <a:rPr lang="zh-CN" altLang="en-US" dirty="0">
                <a:sym typeface="Wingdings" panose="05000000000000000000" pitchFamily="2" charset="2"/>
              </a:rPr>
              <a:t>）（结合</a:t>
            </a:r>
            <a:r>
              <a:rPr lang="en-US" altLang="zh-CN" dirty="0">
                <a:sym typeface="Wingdings" panose="05000000000000000000" pitchFamily="2" charset="2"/>
              </a:rPr>
              <a:t>GAN</a:t>
            </a:r>
            <a:r>
              <a:rPr lang="zh-CN" altLang="en-US" dirty="0">
                <a:sym typeface="Wingdings" panose="05000000000000000000" pitchFamily="2" charset="2"/>
              </a:rPr>
              <a:t>）：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1D4D13B-E92C-42D4-B0BC-226F7D49AFAB}"/>
              </a:ext>
            </a:extLst>
          </p:cNvPr>
          <p:cNvSpPr/>
          <p:nvPr/>
        </p:nvSpPr>
        <p:spPr>
          <a:xfrm>
            <a:off x="1586204" y="1819469"/>
            <a:ext cx="1427584" cy="8304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含</a:t>
            </a:r>
            <a:r>
              <a:rPr lang="en-US" altLang="zh-CN" dirty="0"/>
              <a:t>noise</a:t>
            </a:r>
            <a:r>
              <a:rPr lang="zh-CN" altLang="en-US" dirty="0"/>
              <a:t>的数据集</a:t>
            </a: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24D40AB7-8F3D-487E-B295-FBE6F033612C}"/>
              </a:ext>
            </a:extLst>
          </p:cNvPr>
          <p:cNvCxnSpPr>
            <a:stCxn id="4" idx="3"/>
          </p:cNvCxnSpPr>
          <p:nvPr/>
        </p:nvCxnSpPr>
        <p:spPr>
          <a:xfrm>
            <a:off x="3013788" y="2234682"/>
            <a:ext cx="858416" cy="23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A4D40393-CFD4-48BB-8E04-AC2B17BA1A79}"/>
              </a:ext>
            </a:extLst>
          </p:cNvPr>
          <p:cNvSpPr/>
          <p:nvPr/>
        </p:nvSpPr>
        <p:spPr>
          <a:xfrm>
            <a:off x="3872204" y="1842795"/>
            <a:ext cx="1427584" cy="8304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特征提取网络</a:t>
            </a:r>
            <a:r>
              <a:rPr lang="en-US" altLang="zh-CN" dirty="0"/>
              <a:t>N1</a:t>
            </a:r>
            <a:endParaRPr lang="zh-CN" altLang="en-US" dirty="0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3A09568D-60DA-4ACC-B789-82A6360D2CBA}"/>
              </a:ext>
            </a:extLst>
          </p:cNvPr>
          <p:cNvCxnSpPr>
            <a:stCxn id="7" idx="3"/>
          </p:cNvCxnSpPr>
          <p:nvPr/>
        </p:nvCxnSpPr>
        <p:spPr>
          <a:xfrm flipV="1">
            <a:off x="5299788" y="2258007"/>
            <a:ext cx="97038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D8C78CB9-3741-4D83-8F42-EE9BB43ECF9C}"/>
              </a:ext>
            </a:extLst>
          </p:cNvPr>
          <p:cNvSpPr/>
          <p:nvPr/>
        </p:nvSpPr>
        <p:spPr>
          <a:xfrm>
            <a:off x="6270171" y="1819468"/>
            <a:ext cx="1427584" cy="8304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B6B7FA94-1D85-4086-97F6-E845B7B6D610}"/>
                  </a:ext>
                </a:extLst>
              </p:cNvPr>
              <p:cNvSpPr/>
              <p:nvPr/>
            </p:nvSpPr>
            <p:spPr>
              <a:xfrm>
                <a:off x="5590583" y="2302611"/>
                <a:ext cx="382574" cy="32600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B6B7FA94-1D85-4086-97F6-E845B7B6D6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0583" y="2302611"/>
                <a:ext cx="382574" cy="326005"/>
              </a:xfrm>
              <a:prstGeom prst="ellipse">
                <a:avLst/>
              </a:prstGeom>
              <a:blipFill>
                <a:blip r:embed="rId2"/>
                <a:stretch>
                  <a:fillRect l="-1538" b="-54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0C509860-5E0D-4586-8434-9E93EDBE5D75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7697755" y="2234681"/>
            <a:ext cx="10916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4E669E87-6006-4EF9-87C9-4689CCF8691D}"/>
              </a:ext>
            </a:extLst>
          </p:cNvPr>
          <p:cNvSpPr/>
          <p:nvPr/>
        </p:nvSpPr>
        <p:spPr>
          <a:xfrm>
            <a:off x="8812762" y="1810140"/>
            <a:ext cx="1427584" cy="8304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Label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83309885-9B6E-4DAE-A06D-EB8BC20AD62E}"/>
                  </a:ext>
                </a:extLst>
              </p:cNvPr>
              <p:cNvSpPr txBox="1"/>
              <p:nvPr/>
            </p:nvSpPr>
            <p:spPr>
              <a:xfrm>
                <a:off x="3756593" y="3065107"/>
                <a:ext cx="408855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oss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/>
                  <a:t> +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CN" dirty="0"/>
                  <a:t> +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CN" dirty="0"/>
                  <a:t>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83309885-9B6E-4DAE-A06D-EB8BC20AD6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6593" y="3065107"/>
                <a:ext cx="4088555" cy="276999"/>
              </a:xfrm>
              <a:prstGeom prst="rect">
                <a:avLst/>
              </a:prstGeom>
              <a:blipFill>
                <a:blip r:embed="rId3"/>
                <a:stretch>
                  <a:fillRect l="-1937" t="-28889" b="-5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文本框 15">
            <a:extLst>
              <a:ext uri="{FF2B5EF4-FFF2-40B4-BE49-F238E27FC236}">
                <a16:creationId xmlns:a16="http://schemas.microsoft.com/office/drawing/2014/main" id="{495B091F-B14E-4B7B-8E98-86CC3712E3D5}"/>
              </a:ext>
            </a:extLst>
          </p:cNvPr>
          <p:cNvSpPr txBox="1"/>
          <p:nvPr/>
        </p:nvSpPr>
        <p:spPr>
          <a:xfrm>
            <a:off x="838200" y="3629608"/>
            <a:ext cx="3771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保存</a:t>
            </a:r>
            <a:r>
              <a:rPr lang="en-US" altLang="zh-CN" dirty="0"/>
              <a:t>N1</a:t>
            </a:r>
            <a:r>
              <a:rPr lang="zh-CN" altLang="en-US" dirty="0"/>
              <a:t>，作为下一步</a:t>
            </a:r>
            <a:r>
              <a:rPr lang="en-US" altLang="zh-CN" dirty="0"/>
              <a:t>N2</a:t>
            </a:r>
            <a:r>
              <a:rPr lang="zh-CN" altLang="en-US" dirty="0"/>
              <a:t>的初始值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DC9F981D-C766-4C3C-AECC-F0C60B6D280D}"/>
              </a:ext>
            </a:extLst>
          </p:cNvPr>
          <p:cNvSpPr/>
          <p:nvPr/>
        </p:nvSpPr>
        <p:spPr>
          <a:xfrm>
            <a:off x="1775927" y="4149205"/>
            <a:ext cx="1427584" cy="8304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人工标注的正确数据</a:t>
            </a: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4F76E304-E113-4DEF-B295-1F27D612719F}"/>
              </a:ext>
            </a:extLst>
          </p:cNvPr>
          <p:cNvCxnSpPr>
            <a:stCxn id="17" idx="3"/>
          </p:cNvCxnSpPr>
          <p:nvPr/>
        </p:nvCxnSpPr>
        <p:spPr>
          <a:xfrm>
            <a:off x="3203511" y="4564418"/>
            <a:ext cx="858416" cy="23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DD67A44A-6C0A-4386-A530-C29238FDC769}"/>
              </a:ext>
            </a:extLst>
          </p:cNvPr>
          <p:cNvSpPr/>
          <p:nvPr/>
        </p:nvSpPr>
        <p:spPr>
          <a:xfrm>
            <a:off x="4061927" y="4172531"/>
            <a:ext cx="1427584" cy="8304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特征提取网络</a:t>
            </a:r>
            <a:r>
              <a:rPr lang="en-US" altLang="zh-CN" dirty="0"/>
              <a:t>N2</a:t>
            </a:r>
            <a:endParaRPr lang="zh-CN" altLang="en-US" dirty="0"/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2BE179D8-4FDB-44B2-9362-05BD9F06A997}"/>
              </a:ext>
            </a:extLst>
          </p:cNvPr>
          <p:cNvCxnSpPr>
            <a:stCxn id="19" idx="3"/>
          </p:cNvCxnSpPr>
          <p:nvPr/>
        </p:nvCxnSpPr>
        <p:spPr>
          <a:xfrm flipV="1">
            <a:off x="5489511" y="4587743"/>
            <a:ext cx="97038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840B5526-4CA6-4651-84CF-730A7E7529B4}"/>
              </a:ext>
            </a:extLst>
          </p:cNvPr>
          <p:cNvSpPr/>
          <p:nvPr/>
        </p:nvSpPr>
        <p:spPr>
          <a:xfrm>
            <a:off x="6459894" y="4149204"/>
            <a:ext cx="1427584" cy="8304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NN</a:t>
            </a:r>
            <a:r>
              <a:rPr lang="zh-CN" altLang="en-US" dirty="0"/>
              <a:t>（</a:t>
            </a:r>
            <a:r>
              <a:rPr lang="en-US" altLang="zh-CN" dirty="0"/>
              <a:t>fixed</a:t>
            </a:r>
            <a:r>
              <a:rPr lang="zh-CN" altLang="en-US" dirty="0"/>
              <a:t>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椭圆 21">
                <a:extLst>
                  <a:ext uri="{FF2B5EF4-FFF2-40B4-BE49-F238E27FC236}">
                    <a16:creationId xmlns:a16="http://schemas.microsoft.com/office/drawing/2014/main" id="{1E810D56-12A0-4B84-B883-D46D469E1F10}"/>
                  </a:ext>
                </a:extLst>
              </p:cNvPr>
              <p:cNvSpPr/>
              <p:nvPr/>
            </p:nvSpPr>
            <p:spPr>
              <a:xfrm>
                <a:off x="5780306" y="4632347"/>
                <a:ext cx="382574" cy="32600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2" name="椭圆 21">
                <a:extLst>
                  <a:ext uri="{FF2B5EF4-FFF2-40B4-BE49-F238E27FC236}">
                    <a16:creationId xmlns:a16="http://schemas.microsoft.com/office/drawing/2014/main" id="{1E810D56-12A0-4B84-B883-D46D469E1F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0306" y="4632347"/>
                <a:ext cx="382574" cy="326005"/>
              </a:xfrm>
              <a:prstGeom prst="ellipse">
                <a:avLst/>
              </a:prstGeom>
              <a:blipFill>
                <a:blip r:embed="rId4"/>
                <a:stretch>
                  <a:fillRect l="-1538" b="-72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614AD73C-9705-43A2-9D2F-F2C121E3A142}"/>
              </a:ext>
            </a:extLst>
          </p:cNvPr>
          <p:cNvCxnSpPr>
            <a:cxnSpLocks/>
            <a:stCxn id="21" idx="3"/>
          </p:cNvCxnSpPr>
          <p:nvPr/>
        </p:nvCxnSpPr>
        <p:spPr>
          <a:xfrm>
            <a:off x="7887478" y="4564417"/>
            <a:ext cx="10916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>
            <a:extLst>
              <a:ext uri="{FF2B5EF4-FFF2-40B4-BE49-F238E27FC236}">
                <a16:creationId xmlns:a16="http://schemas.microsoft.com/office/drawing/2014/main" id="{86017C12-0EE6-4CCC-BFDA-BD5051CE8C9A}"/>
              </a:ext>
            </a:extLst>
          </p:cNvPr>
          <p:cNvSpPr/>
          <p:nvPr/>
        </p:nvSpPr>
        <p:spPr>
          <a:xfrm>
            <a:off x="9002485" y="4139876"/>
            <a:ext cx="1427584" cy="8304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Label</a:t>
            </a:r>
            <a:endParaRPr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C8ACDFDC-EE5D-4239-B6A4-3706C5978273}"/>
              </a:ext>
            </a:extLst>
          </p:cNvPr>
          <p:cNvSpPr txBox="1"/>
          <p:nvPr/>
        </p:nvSpPr>
        <p:spPr>
          <a:xfrm>
            <a:off x="917509" y="5786727"/>
            <a:ext cx="9322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得到</a:t>
            </a:r>
            <a:r>
              <a:rPr lang="en-US" altLang="zh-CN" dirty="0"/>
              <a:t>N1</a:t>
            </a:r>
            <a:r>
              <a:rPr lang="zh-CN" altLang="en-US" dirty="0"/>
              <a:t>和</a:t>
            </a:r>
            <a:r>
              <a:rPr lang="en-US" altLang="zh-CN" dirty="0"/>
              <a:t>N2</a:t>
            </a:r>
            <a:r>
              <a:rPr lang="zh-CN" altLang="en-US" dirty="0"/>
              <a:t>，</a:t>
            </a:r>
            <a:r>
              <a:rPr lang="en-US" altLang="zh-CN" dirty="0"/>
              <a:t>N1</a:t>
            </a:r>
            <a:r>
              <a:rPr lang="zh-CN" altLang="en-US" dirty="0"/>
              <a:t>作为基础的特征提取网络，</a:t>
            </a:r>
            <a:r>
              <a:rPr lang="en-US" altLang="zh-CN" dirty="0"/>
              <a:t>N2</a:t>
            </a:r>
            <a:r>
              <a:rPr lang="zh-CN" altLang="en-US" dirty="0"/>
              <a:t>作为经过干净数据微调的特征提取网络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DA07D5B0-5C3D-4568-989A-8C029DF78E13}"/>
                  </a:ext>
                </a:extLst>
              </p:cNvPr>
              <p:cNvSpPr txBox="1"/>
              <p:nvPr/>
            </p:nvSpPr>
            <p:spPr>
              <a:xfrm>
                <a:off x="3609200" y="5233015"/>
                <a:ext cx="408855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oss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/>
                  <a:t> +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CN" dirty="0"/>
                  <a:t> +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CN" dirty="0"/>
                  <a:t>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DA07D5B0-5C3D-4568-989A-8C029DF78E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9200" y="5233015"/>
                <a:ext cx="4088555" cy="276999"/>
              </a:xfrm>
              <a:prstGeom prst="rect">
                <a:avLst/>
              </a:prstGeom>
              <a:blipFill>
                <a:blip r:embed="rId5"/>
                <a:stretch>
                  <a:fillRect l="-1937" t="-28261" b="-5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64539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8D09F35F-C69E-4F0E-A11E-D5DF3A80B2E6}"/>
                  </a:ext>
                </a:extLst>
              </p:cNvPr>
              <p:cNvSpPr txBox="1"/>
              <p:nvPr/>
            </p:nvSpPr>
            <p:spPr>
              <a:xfrm>
                <a:off x="914400" y="457199"/>
                <a:ext cx="101983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令数据集中每一个数据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对应</m:t>
                    </m:r>
                  </m:oMath>
                </a14:m>
                <a:r>
                  <a:rPr lang="zh-CN" altLang="en-US" dirty="0"/>
                  <a:t>一个权重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最终目的</m:t>
                    </m:r>
                  </m:oMath>
                </a14:m>
                <a:r>
                  <a:rPr lang="zh-CN" altLang="en-US" dirty="0"/>
                  <a:t>：获得每个图片属于当前类别的置信度</a:t>
                </a: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8D09F35F-C69E-4F0E-A11E-D5DF3A80B2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457199"/>
                <a:ext cx="10198359" cy="369332"/>
              </a:xfrm>
              <a:prstGeom prst="rect">
                <a:avLst/>
              </a:prstGeom>
              <a:blipFill>
                <a:blip r:embed="rId2"/>
                <a:stretch>
                  <a:fillRect l="-478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F40D4060-A464-45D0-A486-0AF578C05B31}"/>
                  </a:ext>
                </a:extLst>
              </p:cNvPr>
              <p:cNvSpPr/>
              <p:nvPr/>
            </p:nvSpPr>
            <p:spPr>
              <a:xfrm>
                <a:off x="1398036" y="2584579"/>
                <a:ext cx="1688841" cy="830425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含</a:t>
                </a:r>
                <a:r>
                  <a:rPr lang="en-US" altLang="zh-CN" dirty="0"/>
                  <a:t>noise</a:t>
                </a:r>
                <a:r>
                  <a:rPr lang="zh-CN" altLang="en-US" dirty="0"/>
                  <a:t>数据集</a:t>
                </a:r>
                <a:endParaRPr lang="en-US" altLang="zh-CN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~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j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F40D4060-A464-45D0-A486-0AF578C05B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8036" y="2584579"/>
                <a:ext cx="1688841" cy="830425"/>
              </a:xfrm>
              <a:prstGeom prst="rect">
                <a:avLst/>
              </a:prstGeom>
              <a:blipFill>
                <a:blip r:embed="rId3"/>
                <a:stretch>
                  <a:fillRect l="-1075" r="-10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092F8710-EA6F-453B-93CD-5E8D4C5F2A02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3086877" y="2999792"/>
            <a:ext cx="858416" cy="23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360F8008-FA8A-4AB1-AD6F-3D3FF138A5F2}"/>
              </a:ext>
            </a:extLst>
          </p:cNvPr>
          <p:cNvSpPr/>
          <p:nvPr/>
        </p:nvSpPr>
        <p:spPr>
          <a:xfrm>
            <a:off x="3945293" y="2607905"/>
            <a:ext cx="1427584" cy="8304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Fixed N1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40E98F2-9302-4904-A767-3E2F43AECB4C}"/>
              </a:ext>
            </a:extLst>
          </p:cNvPr>
          <p:cNvSpPr/>
          <p:nvPr/>
        </p:nvSpPr>
        <p:spPr>
          <a:xfrm>
            <a:off x="6648050" y="2584579"/>
            <a:ext cx="1427584" cy="8304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Fixed NN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椭圆 9">
                <a:extLst>
                  <a:ext uri="{FF2B5EF4-FFF2-40B4-BE49-F238E27FC236}">
                    <a16:creationId xmlns:a16="http://schemas.microsoft.com/office/drawing/2014/main" id="{11753AD3-D616-46C5-A18A-5120D8F5CDD1}"/>
                  </a:ext>
                </a:extLst>
              </p:cNvPr>
              <p:cNvSpPr/>
              <p:nvPr/>
            </p:nvSpPr>
            <p:spPr>
              <a:xfrm>
                <a:off x="6372025" y="2089811"/>
                <a:ext cx="382574" cy="3612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椭圆 9">
                <a:extLst>
                  <a:ext uri="{FF2B5EF4-FFF2-40B4-BE49-F238E27FC236}">
                    <a16:creationId xmlns:a16="http://schemas.microsoft.com/office/drawing/2014/main" id="{11753AD3-D616-46C5-A18A-5120D8F5CD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2025" y="2089811"/>
                <a:ext cx="382574" cy="361273"/>
              </a:xfrm>
              <a:prstGeom prst="ellipse">
                <a:avLst/>
              </a:prstGeom>
              <a:blipFill>
                <a:blip r:embed="rId4"/>
                <a:stretch>
                  <a:fillRect l="-46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4657DBE4-B5E2-4F3B-A8E5-FD28CA58DCF8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8075634" y="2999792"/>
            <a:ext cx="10916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EEB3539F-9764-42E8-924E-38BB781EBC11}"/>
              </a:ext>
            </a:extLst>
          </p:cNvPr>
          <p:cNvSpPr/>
          <p:nvPr/>
        </p:nvSpPr>
        <p:spPr>
          <a:xfrm>
            <a:off x="9190641" y="2575251"/>
            <a:ext cx="1427584" cy="8304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Label</a:t>
            </a:r>
            <a:endParaRPr lang="zh-CN" altLang="en-US" dirty="0"/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86E29A86-021D-4B2F-85E9-8F9F6776219A}"/>
              </a:ext>
            </a:extLst>
          </p:cNvPr>
          <p:cNvCxnSpPr>
            <a:cxnSpLocks/>
            <a:stCxn id="7" idx="0"/>
          </p:cNvCxnSpPr>
          <p:nvPr/>
        </p:nvCxnSpPr>
        <p:spPr>
          <a:xfrm flipV="1">
            <a:off x="4659085" y="1591641"/>
            <a:ext cx="737120" cy="1016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: 圆角 14">
                <a:extLst>
                  <a:ext uri="{FF2B5EF4-FFF2-40B4-BE49-F238E27FC236}">
                    <a16:creationId xmlns:a16="http://schemas.microsoft.com/office/drawing/2014/main" id="{4491E1E4-D34F-46AE-B000-EE0CF19445C6}"/>
                  </a:ext>
                </a:extLst>
              </p:cNvPr>
              <p:cNvSpPr/>
              <p:nvPr/>
            </p:nvSpPr>
            <p:spPr>
              <a:xfrm>
                <a:off x="5382208" y="925766"/>
                <a:ext cx="1427584" cy="893699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Attention</a:t>
                </a:r>
              </a:p>
              <a:p>
                <a:pPr algn="ctr"/>
                <a:r>
                  <a:rPr lang="en-US" altLang="zh-CN" dirty="0"/>
                  <a:t>Trainable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~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j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" name="矩形: 圆角 14">
                <a:extLst>
                  <a:ext uri="{FF2B5EF4-FFF2-40B4-BE49-F238E27FC236}">
                    <a16:creationId xmlns:a16="http://schemas.microsoft.com/office/drawing/2014/main" id="{4491E1E4-D34F-46AE-B000-EE0CF19445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2208" y="925766"/>
                <a:ext cx="1427584" cy="893699"/>
              </a:xfrm>
              <a:prstGeom prst="roundRect">
                <a:avLst/>
              </a:prstGeom>
              <a:blipFill>
                <a:blip r:embed="rId5"/>
                <a:stretch>
                  <a:fillRect t="-5405" b="-108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83B66DD3-BF60-4558-BE24-D80FB062018B}"/>
              </a:ext>
            </a:extLst>
          </p:cNvPr>
          <p:cNvCxnSpPr>
            <a:cxnSpLocks/>
            <a:stCxn id="15" idx="2"/>
            <a:endCxn id="9" idx="1"/>
          </p:cNvCxnSpPr>
          <p:nvPr/>
        </p:nvCxnSpPr>
        <p:spPr>
          <a:xfrm>
            <a:off x="6096000" y="1819465"/>
            <a:ext cx="552050" cy="1180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35EFE1A2-F67D-4AEA-8B28-471747D316E6}"/>
                  </a:ext>
                </a:extLst>
              </p:cNvPr>
              <p:cNvSpPr/>
              <p:nvPr/>
            </p:nvSpPr>
            <p:spPr>
              <a:xfrm>
                <a:off x="1407367" y="4398614"/>
                <a:ext cx="1688841" cy="830425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含</a:t>
                </a:r>
                <a:r>
                  <a:rPr lang="en-US" altLang="zh-CN" dirty="0"/>
                  <a:t>noise</a:t>
                </a:r>
                <a:r>
                  <a:rPr lang="zh-CN" altLang="en-US" dirty="0"/>
                  <a:t>数据集</a:t>
                </a:r>
                <a:endParaRPr lang="en-US" altLang="zh-CN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~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j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35EFE1A2-F67D-4AEA-8B28-471747D316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7367" y="4398614"/>
                <a:ext cx="1688841" cy="830425"/>
              </a:xfrm>
              <a:prstGeom prst="rect">
                <a:avLst/>
              </a:prstGeom>
              <a:blipFill>
                <a:blip r:embed="rId6"/>
                <a:stretch>
                  <a:fillRect l="-1434" r="-7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5BEF5555-5761-45AA-B9E1-381300FEEAF7}"/>
              </a:ext>
            </a:extLst>
          </p:cNvPr>
          <p:cNvCxnSpPr>
            <a:cxnSpLocks/>
            <a:stCxn id="36" idx="3"/>
          </p:cNvCxnSpPr>
          <p:nvPr/>
        </p:nvCxnSpPr>
        <p:spPr>
          <a:xfrm>
            <a:off x="3096208" y="4813827"/>
            <a:ext cx="858416" cy="23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8020F0A7-0235-4D81-9E02-92DD5EC04798}"/>
              </a:ext>
            </a:extLst>
          </p:cNvPr>
          <p:cNvCxnSpPr>
            <a:cxnSpLocks/>
            <a:endCxn id="39" idx="1"/>
          </p:cNvCxnSpPr>
          <p:nvPr/>
        </p:nvCxnSpPr>
        <p:spPr>
          <a:xfrm flipV="1">
            <a:off x="5382208" y="4813827"/>
            <a:ext cx="1275173" cy="23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>
            <a:extLst>
              <a:ext uri="{FF2B5EF4-FFF2-40B4-BE49-F238E27FC236}">
                <a16:creationId xmlns:a16="http://schemas.microsoft.com/office/drawing/2014/main" id="{506C2F35-DB52-4463-AECE-08E4F8CD5B3F}"/>
              </a:ext>
            </a:extLst>
          </p:cNvPr>
          <p:cNvSpPr/>
          <p:nvPr/>
        </p:nvSpPr>
        <p:spPr>
          <a:xfrm>
            <a:off x="6657381" y="4398614"/>
            <a:ext cx="1427584" cy="8304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Fixed NN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椭圆 39">
                <a:extLst>
                  <a:ext uri="{FF2B5EF4-FFF2-40B4-BE49-F238E27FC236}">
                    <a16:creationId xmlns:a16="http://schemas.microsoft.com/office/drawing/2014/main" id="{0F4A3C9C-60E9-416D-8075-9F99375AB410}"/>
                  </a:ext>
                </a:extLst>
              </p:cNvPr>
              <p:cNvSpPr/>
              <p:nvPr/>
            </p:nvSpPr>
            <p:spPr>
              <a:xfrm>
                <a:off x="5673003" y="4881756"/>
                <a:ext cx="382574" cy="32600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0" name="椭圆 39">
                <a:extLst>
                  <a:ext uri="{FF2B5EF4-FFF2-40B4-BE49-F238E27FC236}">
                    <a16:creationId xmlns:a16="http://schemas.microsoft.com/office/drawing/2014/main" id="{0F4A3C9C-60E9-416D-8075-9F99375AB4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3003" y="4881756"/>
                <a:ext cx="382574" cy="326005"/>
              </a:xfrm>
              <a:prstGeom prst="ellipse">
                <a:avLst/>
              </a:prstGeom>
              <a:blipFill>
                <a:blip r:embed="rId7"/>
                <a:stretch>
                  <a:fillRect l="-6250" b="-54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5681BB9E-4AD4-4BD3-8D59-34600446231C}"/>
              </a:ext>
            </a:extLst>
          </p:cNvPr>
          <p:cNvCxnSpPr>
            <a:cxnSpLocks/>
            <a:stCxn id="39" idx="3"/>
          </p:cNvCxnSpPr>
          <p:nvPr/>
        </p:nvCxnSpPr>
        <p:spPr>
          <a:xfrm>
            <a:off x="8084965" y="4813827"/>
            <a:ext cx="10916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>
            <a:extLst>
              <a:ext uri="{FF2B5EF4-FFF2-40B4-BE49-F238E27FC236}">
                <a16:creationId xmlns:a16="http://schemas.microsoft.com/office/drawing/2014/main" id="{44C7089B-C10F-4790-AF2C-20832342CD9A}"/>
              </a:ext>
            </a:extLst>
          </p:cNvPr>
          <p:cNvSpPr/>
          <p:nvPr/>
        </p:nvSpPr>
        <p:spPr>
          <a:xfrm>
            <a:off x="9199972" y="4389286"/>
            <a:ext cx="1427584" cy="8304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Label</a:t>
            </a:r>
            <a:endParaRPr lang="zh-CN" altLang="en-US" dirty="0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038A9372-93FE-4EEF-B79A-E9FD41FBA75F}"/>
              </a:ext>
            </a:extLst>
          </p:cNvPr>
          <p:cNvSpPr/>
          <p:nvPr/>
        </p:nvSpPr>
        <p:spPr>
          <a:xfrm>
            <a:off x="3945293" y="4389286"/>
            <a:ext cx="1427584" cy="8304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Fixed N2</a:t>
            </a:r>
            <a:endParaRPr lang="zh-CN" altLang="en-US" dirty="0"/>
          </a:p>
        </p:txBody>
      </p:sp>
      <p:cxnSp>
        <p:nvCxnSpPr>
          <p:cNvPr id="53" name="连接符: 曲线 52">
            <a:extLst>
              <a:ext uri="{FF2B5EF4-FFF2-40B4-BE49-F238E27FC236}">
                <a16:creationId xmlns:a16="http://schemas.microsoft.com/office/drawing/2014/main" id="{D6F1E8F8-DCF6-4DF7-9753-C91AD9DB63AF}"/>
              </a:ext>
            </a:extLst>
          </p:cNvPr>
          <p:cNvCxnSpPr>
            <a:cxnSpLocks/>
            <a:stCxn id="9" idx="1"/>
          </p:cNvCxnSpPr>
          <p:nvPr/>
        </p:nvCxnSpPr>
        <p:spPr>
          <a:xfrm rot="10800000" flipH="1" flipV="1">
            <a:off x="6648050" y="2999792"/>
            <a:ext cx="1401156" cy="917320"/>
          </a:xfrm>
          <a:prstGeom prst="curvedConnector3">
            <a:avLst>
              <a:gd name="adj1" fmla="val -1631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连接符: 曲线 56">
            <a:extLst>
              <a:ext uri="{FF2B5EF4-FFF2-40B4-BE49-F238E27FC236}">
                <a16:creationId xmlns:a16="http://schemas.microsoft.com/office/drawing/2014/main" id="{47D4CF0B-B48B-4239-8A83-D95286ADBF50}"/>
              </a:ext>
            </a:extLst>
          </p:cNvPr>
          <p:cNvCxnSpPr>
            <a:cxnSpLocks/>
          </p:cNvCxnSpPr>
          <p:nvPr/>
        </p:nvCxnSpPr>
        <p:spPr>
          <a:xfrm flipV="1">
            <a:off x="6231293" y="4043267"/>
            <a:ext cx="1836575" cy="791838"/>
          </a:xfrm>
          <a:prstGeom prst="curvedConnector3">
            <a:avLst>
              <a:gd name="adj1" fmla="val 21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id="{6CB0E08A-BA02-41E3-8319-5B33898773F7}"/>
                  </a:ext>
                </a:extLst>
              </p:cNvPr>
              <p:cNvSpPr/>
              <p:nvPr/>
            </p:nvSpPr>
            <p:spPr>
              <a:xfrm>
                <a:off x="8207817" y="3722144"/>
                <a:ext cx="320068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m:rPr>
                          <m:sty m:val="p"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oss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𝑎𝑑𝑣𝑒𝑟𝑠𝑖𝑎𝑙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ℙ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ℙ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id="{6CB0E08A-BA02-41E3-8319-5B33898773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7817" y="3722144"/>
                <a:ext cx="3200683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矩形 62">
                <a:extLst>
                  <a:ext uri="{FF2B5EF4-FFF2-40B4-BE49-F238E27FC236}">
                    <a16:creationId xmlns:a16="http://schemas.microsoft.com/office/drawing/2014/main" id="{81B761F5-0B42-4903-878F-A8DC6F219731}"/>
                  </a:ext>
                </a:extLst>
              </p:cNvPr>
              <p:cNvSpPr/>
              <p:nvPr/>
            </p:nvSpPr>
            <p:spPr>
              <a:xfrm>
                <a:off x="7003887" y="4033053"/>
                <a:ext cx="89896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~</m:t>
                      </m:r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ℙ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3" name="矩形 62">
                <a:extLst>
                  <a:ext uri="{FF2B5EF4-FFF2-40B4-BE49-F238E27FC236}">
                    <a16:creationId xmlns:a16="http://schemas.microsoft.com/office/drawing/2014/main" id="{81B761F5-0B42-4903-878F-A8DC6F2197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3887" y="4033053"/>
                <a:ext cx="898964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矩形 63">
                <a:extLst>
                  <a:ext uri="{FF2B5EF4-FFF2-40B4-BE49-F238E27FC236}">
                    <a16:creationId xmlns:a16="http://schemas.microsoft.com/office/drawing/2014/main" id="{C1FF37C7-9967-44FE-8665-2636BC16ACC4}"/>
                  </a:ext>
                </a:extLst>
              </p:cNvPr>
              <p:cNvSpPr/>
              <p:nvPr/>
            </p:nvSpPr>
            <p:spPr>
              <a:xfrm>
                <a:off x="7014531" y="3464667"/>
                <a:ext cx="88832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~</m:t>
                      </m:r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ℙ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4" name="矩形 63">
                <a:extLst>
                  <a:ext uri="{FF2B5EF4-FFF2-40B4-BE49-F238E27FC236}">
                    <a16:creationId xmlns:a16="http://schemas.microsoft.com/office/drawing/2014/main" id="{C1FF37C7-9967-44FE-8665-2636BC16AC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4531" y="3464667"/>
                <a:ext cx="888320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文本框 65">
            <a:extLst>
              <a:ext uri="{FF2B5EF4-FFF2-40B4-BE49-F238E27FC236}">
                <a16:creationId xmlns:a16="http://schemas.microsoft.com/office/drawing/2014/main" id="{A7C82FA6-B58C-4D0C-9BD4-E6C113E550AC}"/>
              </a:ext>
            </a:extLst>
          </p:cNvPr>
          <p:cNvSpPr txBox="1"/>
          <p:nvPr/>
        </p:nvSpPr>
        <p:spPr>
          <a:xfrm>
            <a:off x="1029478" y="5894914"/>
            <a:ext cx="10133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重复第一步，迭代训练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矩形 66">
                <a:extLst>
                  <a:ext uri="{FF2B5EF4-FFF2-40B4-BE49-F238E27FC236}">
                    <a16:creationId xmlns:a16="http://schemas.microsoft.com/office/drawing/2014/main" id="{DCB1F052-314D-4D14-BD55-397F17F40F29}"/>
                  </a:ext>
                </a:extLst>
              </p:cNvPr>
              <p:cNvSpPr/>
              <p:nvPr/>
            </p:nvSpPr>
            <p:spPr>
              <a:xfrm>
                <a:off x="7150399" y="1245494"/>
                <a:ext cx="106490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𝜖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7" name="矩形 66">
                <a:extLst>
                  <a:ext uri="{FF2B5EF4-FFF2-40B4-BE49-F238E27FC236}">
                    <a16:creationId xmlns:a16="http://schemas.microsoft.com/office/drawing/2014/main" id="{DCB1F052-314D-4D14-BD55-397F17F40F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0399" y="1245494"/>
                <a:ext cx="1064907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29749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374</Words>
  <Application>Microsoft Office PowerPoint</Application>
  <PresentationFormat>宽屏</PresentationFormat>
  <Paragraphs>69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等线</vt:lpstr>
      <vt:lpstr>等线 Light</vt:lpstr>
      <vt:lpstr>Arial</vt:lpstr>
      <vt:lpstr>Cambria Math</vt:lpstr>
      <vt:lpstr>Wingdings</vt:lpstr>
      <vt:lpstr>Office 主题​​</vt:lpstr>
      <vt:lpstr>Noisy Label Detection Method</vt:lpstr>
      <vt:lpstr>暑期实习小结</vt:lpstr>
      <vt:lpstr>网络框架</vt:lpstr>
      <vt:lpstr>网络框架</vt:lpstr>
      <vt:lpstr>Lof算法 Local Outlier Factor</vt:lpstr>
      <vt:lpstr>结果分析</vt:lpstr>
      <vt:lpstr>新的想法（代替Lof）（结合GAN）：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Noise Label Detection Method</dc:title>
  <dc:creator>fan jiarong</dc:creator>
  <cp:lastModifiedBy>fan jiarong</cp:lastModifiedBy>
  <cp:revision>26</cp:revision>
  <dcterms:created xsi:type="dcterms:W3CDTF">2018-08-25T08:35:39Z</dcterms:created>
  <dcterms:modified xsi:type="dcterms:W3CDTF">2018-08-26T05:51:52Z</dcterms:modified>
</cp:coreProperties>
</file>