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  <p:sldId id="267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F4F81-B1C2-445A-AA55-1AADF636A6D8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6682FC-E991-4C9A-B416-FBA56D0FF70F}">
      <dgm:prSet phldrT="[文本]"/>
      <dgm:spPr/>
      <dgm:t>
        <a:bodyPr/>
        <a:lstStyle/>
        <a:p>
          <a:r>
            <a:rPr lang="en-US" altLang="zh-CN" dirty="0"/>
            <a:t>Noise</a:t>
          </a:r>
          <a:endParaRPr lang="zh-CN" altLang="en-US" dirty="0"/>
        </a:p>
      </dgm:t>
    </dgm:pt>
    <dgm:pt modelId="{B94C2820-E0B6-4B57-9146-EBA43D78A90B}" type="parTrans" cxnId="{AB3DC11E-68F2-4BF1-9D62-0E83F306D01F}">
      <dgm:prSet/>
      <dgm:spPr/>
      <dgm:t>
        <a:bodyPr/>
        <a:lstStyle/>
        <a:p>
          <a:endParaRPr lang="zh-CN" altLang="en-US"/>
        </a:p>
      </dgm:t>
    </dgm:pt>
    <dgm:pt modelId="{29CBBEC0-CA57-4C6D-AA41-C0206266B82C}" type="sibTrans" cxnId="{AB3DC11E-68F2-4BF1-9D62-0E83F306D01F}">
      <dgm:prSet/>
      <dgm:spPr/>
      <dgm:t>
        <a:bodyPr/>
        <a:lstStyle/>
        <a:p>
          <a:endParaRPr lang="zh-CN" altLang="en-US"/>
        </a:p>
      </dgm:t>
    </dgm:pt>
    <dgm:pt modelId="{1D32AE92-CB80-4301-AD04-51F11C81065F}">
      <dgm:prSet phldrT="[文本]"/>
      <dgm:spPr/>
      <dgm:t>
        <a:bodyPr/>
        <a:lstStyle/>
        <a:p>
          <a:r>
            <a:rPr lang="en-US" altLang="zh-CN" dirty="0"/>
            <a:t>Feature noise</a:t>
          </a:r>
          <a:endParaRPr lang="zh-CN" altLang="en-US" dirty="0"/>
        </a:p>
      </dgm:t>
    </dgm:pt>
    <dgm:pt modelId="{449396E1-9321-47CA-A7D7-8595B012082A}" type="parTrans" cxnId="{72785A1F-522A-4B0E-A083-36B5B8ACB337}">
      <dgm:prSet/>
      <dgm:spPr/>
      <dgm:t>
        <a:bodyPr/>
        <a:lstStyle/>
        <a:p>
          <a:endParaRPr lang="zh-CN" altLang="en-US"/>
        </a:p>
      </dgm:t>
    </dgm:pt>
    <dgm:pt modelId="{A5BA1BA5-4F7A-488B-B89F-C7A3EEAE8086}" type="sibTrans" cxnId="{72785A1F-522A-4B0E-A083-36B5B8ACB337}">
      <dgm:prSet/>
      <dgm:spPr/>
      <dgm:t>
        <a:bodyPr/>
        <a:lstStyle/>
        <a:p>
          <a:endParaRPr lang="zh-CN" altLang="en-US"/>
        </a:p>
      </dgm:t>
    </dgm:pt>
    <dgm:pt modelId="{732177C6-DABC-4028-ADD9-C9D19D1805F9}">
      <dgm:prSet phldrT="[文本]"/>
      <dgm:spPr/>
      <dgm:t>
        <a:bodyPr/>
        <a:lstStyle/>
        <a:p>
          <a:r>
            <a:rPr lang="en-US" altLang="zh-CN" dirty="0"/>
            <a:t>Label noise</a:t>
          </a:r>
          <a:endParaRPr lang="zh-CN" altLang="en-US" dirty="0"/>
        </a:p>
      </dgm:t>
    </dgm:pt>
    <dgm:pt modelId="{05A0541E-B3F6-43DA-BA7E-1D44B47DD9C1}" type="parTrans" cxnId="{7717B360-D906-4C41-A02F-EF2231462C78}">
      <dgm:prSet/>
      <dgm:spPr/>
      <dgm:t>
        <a:bodyPr/>
        <a:lstStyle/>
        <a:p>
          <a:endParaRPr lang="zh-CN" altLang="en-US"/>
        </a:p>
      </dgm:t>
    </dgm:pt>
    <dgm:pt modelId="{4043A99C-1A17-43B6-9D65-38D1C29A8CB0}" type="sibTrans" cxnId="{7717B360-D906-4C41-A02F-EF2231462C78}">
      <dgm:prSet/>
      <dgm:spPr/>
      <dgm:t>
        <a:bodyPr/>
        <a:lstStyle/>
        <a:p>
          <a:endParaRPr lang="zh-CN" altLang="en-US"/>
        </a:p>
      </dgm:t>
    </dgm:pt>
    <dgm:pt modelId="{E78C1233-45EC-4E6C-9202-940ACB3BF03F}" type="pres">
      <dgm:prSet presAssocID="{95EF4F81-B1C2-445A-AA55-1AADF636A6D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CCB285-0EEC-4A74-A1BF-EC00BF923ECC}" type="pres">
      <dgm:prSet presAssocID="{F96682FC-E991-4C9A-B416-FBA56D0FF70F}" presName="root1" presStyleCnt="0"/>
      <dgm:spPr/>
    </dgm:pt>
    <dgm:pt modelId="{9FDE1C5E-4353-4084-80B2-B9AB46113F23}" type="pres">
      <dgm:prSet presAssocID="{F96682FC-E991-4C9A-B416-FBA56D0FF70F}" presName="LevelOneTextNode" presStyleLbl="node0" presStyleIdx="0" presStyleCnt="1">
        <dgm:presLayoutVars>
          <dgm:chPref val="3"/>
        </dgm:presLayoutVars>
      </dgm:prSet>
      <dgm:spPr/>
    </dgm:pt>
    <dgm:pt modelId="{AAF21C70-A413-45AB-A60E-14CA3428792F}" type="pres">
      <dgm:prSet presAssocID="{F96682FC-E991-4C9A-B416-FBA56D0FF70F}" presName="level2hierChild" presStyleCnt="0"/>
      <dgm:spPr/>
    </dgm:pt>
    <dgm:pt modelId="{ACBE62BA-8620-4F01-80CA-71079D9E95FE}" type="pres">
      <dgm:prSet presAssocID="{449396E1-9321-47CA-A7D7-8595B012082A}" presName="conn2-1" presStyleLbl="parChTrans1D2" presStyleIdx="0" presStyleCnt="2"/>
      <dgm:spPr/>
    </dgm:pt>
    <dgm:pt modelId="{E8DFDF9F-7406-44D5-95AD-0A06CB6C2C52}" type="pres">
      <dgm:prSet presAssocID="{449396E1-9321-47CA-A7D7-8595B012082A}" presName="connTx" presStyleLbl="parChTrans1D2" presStyleIdx="0" presStyleCnt="2"/>
      <dgm:spPr/>
    </dgm:pt>
    <dgm:pt modelId="{70A5F4A2-462C-48DE-A5C0-359A2F36959F}" type="pres">
      <dgm:prSet presAssocID="{1D32AE92-CB80-4301-AD04-51F11C81065F}" presName="root2" presStyleCnt="0"/>
      <dgm:spPr/>
    </dgm:pt>
    <dgm:pt modelId="{B60C4528-CD29-4F40-99B4-6C8B2BD931C6}" type="pres">
      <dgm:prSet presAssocID="{1D32AE92-CB80-4301-AD04-51F11C81065F}" presName="LevelTwoTextNode" presStyleLbl="node2" presStyleIdx="0" presStyleCnt="2">
        <dgm:presLayoutVars>
          <dgm:chPref val="3"/>
        </dgm:presLayoutVars>
      </dgm:prSet>
      <dgm:spPr/>
    </dgm:pt>
    <dgm:pt modelId="{E3007ADC-3377-4D55-89CD-F8ADA4B5993E}" type="pres">
      <dgm:prSet presAssocID="{1D32AE92-CB80-4301-AD04-51F11C81065F}" presName="level3hierChild" presStyleCnt="0"/>
      <dgm:spPr/>
    </dgm:pt>
    <dgm:pt modelId="{3DFC2BF4-116B-42B7-AA18-1BEA5E1CF131}" type="pres">
      <dgm:prSet presAssocID="{05A0541E-B3F6-43DA-BA7E-1D44B47DD9C1}" presName="conn2-1" presStyleLbl="parChTrans1D2" presStyleIdx="1" presStyleCnt="2"/>
      <dgm:spPr/>
    </dgm:pt>
    <dgm:pt modelId="{611E4A57-AD34-4BCA-917A-EB2EF470FF88}" type="pres">
      <dgm:prSet presAssocID="{05A0541E-B3F6-43DA-BA7E-1D44B47DD9C1}" presName="connTx" presStyleLbl="parChTrans1D2" presStyleIdx="1" presStyleCnt="2"/>
      <dgm:spPr/>
    </dgm:pt>
    <dgm:pt modelId="{4F46C508-0C63-47DD-B894-D681C3255BEA}" type="pres">
      <dgm:prSet presAssocID="{732177C6-DABC-4028-ADD9-C9D19D1805F9}" presName="root2" presStyleCnt="0"/>
      <dgm:spPr/>
    </dgm:pt>
    <dgm:pt modelId="{8DD896BF-6401-4A60-8B37-89AD5296A45E}" type="pres">
      <dgm:prSet presAssocID="{732177C6-DABC-4028-ADD9-C9D19D1805F9}" presName="LevelTwoTextNode" presStyleLbl="node2" presStyleIdx="1" presStyleCnt="2">
        <dgm:presLayoutVars>
          <dgm:chPref val="3"/>
        </dgm:presLayoutVars>
      </dgm:prSet>
      <dgm:spPr/>
    </dgm:pt>
    <dgm:pt modelId="{C652D7DB-F1F2-4880-8233-AA783664339C}" type="pres">
      <dgm:prSet presAssocID="{732177C6-DABC-4028-ADD9-C9D19D1805F9}" presName="level3hierChild" presStyleCnt="0"/>
      <dgm:spPr/>
    </dgm:pt>
  </dgm:ptLst>
  <dgm:cxnLst>
    <dgm:cxn modelId="{AB3DC11E-68F2-4BF1-9D62-0E83F306D01F}" srcId="{95EF4F81-B1C2-445A-AA55-1AADF636A6D8}" destId="{F96682FC-E991-4C9A-B416-FBA56D0FF70F}" srcOrd="0" destOrd="0" parTransId="{B94C2820-E0B6-4B57-9146-EBA43D78A90B}" sibTransId="{29CBBEC0-CA57-4C6D-AA41-C0206266B82C}"/>
    <dgm:cxn modelId="{72785A1F-522A-4B0E-A083-36B5B8ACB337}" srcId="{F96682FC-E991-4C9A-B416-FBA56D0FF70F}" destId="{1D32AE92-CB80-4301-AD04-51F11C81065F}" srcOrd="0" destOrd="0" parTransId="{449396E1-9321-47CA-A7D7-8595B012082A}" sibTransId="{A5BA1BA5-4F7A-488B-B89F-C7A3EEAE8086}"/>
    <dgm:cxn modelId="{B4703C2A-AC4E-499C-8800-8098681C7922}" type="presOf" srcId="{1D32AE92-CB80-4301-AD04-51F11C81065F}" destId="{B60C4528-CD29-4F40-99B4-6C8B2BD931C6}" srcOrd="0" destOrd="0" presId="urn:microsoft.com/office/officeart/2005/8/layout/hierarchy2"/>
    <dgm:cxn modelId="{7717B360-D906-4C41-A02F-EF2231462C78}" srcId="{F96682FC-E991-4C9A-B416-FBA56D0FF70F}" destId="{732177C6-DABC-4028-ADD9-C9D19D1805F9}" srcOrd="1" destOrd="0" parTransId="{05A0541E-B3F6-43DA-BA7E-1D44B47DD9C1}" sibTransId="{4043A99C-1A17-43B6-9D65-38D1C29A8CB0}"/>
    <dgm:cxn modelId="{5E866144-672A-45A7-B2BB-078988F33F2D}" type="presOf" srcId="{449396E1-9321-47CA-A7D7-8595B012082A}" destId="{ACBE62BA-8620-4F01-80CA-71079D9E95FE}" srcOrd="0" destOrd="0" presId="urn:microsoft.com/office/officeart/2005/8/layout/hierarchy2"/>
    <dgm:cxn modelId="{89FC8D99-E5FE-4FCB-8A80-686E49CC86A4}" type="presOf" srcId="{F96682FC-E991-4C9A-B416-FBA56D0FF70F}" destId="{9FDE1C5E-4353-4084-80B2-B9AB46113F23}" srcOrd="0" destOrd="0" presId="urn:microsoft.com/office/officeart/2005/8/layout/hierarchy2"/>
    <dgm:cxn modelId="{9BC159D7-B847-4C03-A992-A3CBBAA6263D}" type="presOf" srcId="{05A0541E-B3F6-43DA-BA7E-1D44B47DD9C1}" destId="{3DFC2BF4-116B-42B7-AA18-1BEA5E1CF131}" srcOrd="0" destOrd="0" presId="urn:microsoft.com/office/officeart/2005/8/layout/hierarchy2"/>
    <dgm:cxn modelId="{274F72D8-12F4-4AAC-A8A4-4B56D0F21FF8}" type="presOf" srcId="{449396E1-9321-47CA-A7D7-8595B012082A}" destId="{E8DFDF9F-7406-44D5-95AD-0A06CB6C2C52}" srcOrd="1" destOrd="0" presId="urn:microsoft.com/office/officeart/2005/8/layout/hierarchy2"/>
    <dgm:cxn modelId="{A80133EB-4DCE-4760-9FA4-7F30C8C01629}" type="presOf" srcId="{05A0541E-B3F6-43DA-BA7E-1D44B47DD9C1}" destId="{611E4A57-AD34-4BCA-917A-EB2EF470FF88}" srcOrd="1" destOrd="0" presId="urn:microsoft.com/office/officeart/2005/8/layout/hierarchy2"/>
    <dgm:cxn modelId="{AAAEBCEE-8FCB-44D2-8725-ADD2CC8E0BFB}" type="presOf" srcId="{95EF4F81-B1C2-445A-AA55-1AADF636A6D8}" destId="{E78C1233-45EC-4E6C-9202-940ACB3BF03F}" srcOrd="0" destOrd="0" presId="urn:microsoft.com/office/officeart/2005/8/layout/hierarchy2"/>
    <dgm:cxn modelId="{C26CA4F6-672B-45DC-A097-21D14B2EE96A}" type="presOf" srcId="{732177C6-DABC-4028-ADD9-C9D19D1805F9}" destId="{8DD896BF-6401-4A60-8B37-89AD5296A45E}" srcOrd="0" destOrd="0" presId="urn:microsoft.com/office/officeart/2005/8/layout/hierarchy2"/>
    <dgm:cxn modelId="{CB2E612C-2AC2-45AC-A1AA-A02ECE3C3AE4}" type="presParOf" srcId="{E78C1233-45EC-4E6C-9202-940ACB3BF03F}" destId="{27CCB285-0EEC-4A74-A1BF-EC00BF923ECC}" srcOrd="0" destOrd="0" presId="urn:microsoft.com/office/officeart/2005/8/layout/hierarchy2"/>
    <dgm:cxn modelId="{3DE1A28A-E733-41AD-8F7F-96DD5F15B96B}" type="presParOf" srcId="{27CCB285-0EEC-4A74-A1BF-EC00BF923ECC}" destId="{9FDE1C5E-4353-4084-80B2-B9AB46113F23}" srcOrd="0" destOrd="0" presId="urn:microsoft.com/office/officeart/2005/8/layout/hierarchy2"/>
    <dgm:cxn modelId="{A6C078F0-EB9E-400A-8CBB-0C7AA7FD8849}" type="presParOf" srcId="{27CCB285-0EEC-4A74-A1BF-EC00BF923ECC}" destId="{AAF21C70-A413-45AB-A60E-14CA3428792F}" srcOrd="1" destOrd="0" presId="urn:microsoft.com/office/officeart/2005/8/layout/hierarchy2"/>
    <dgm:cxn modelId="{E83DD1D1-BDBB-4D31-8352-B20F94143117}" type="presParOf" srcId="{AAF21C70-A413-45AB-A60E-14CA3428792F}" destId="{ACBE62BA-8620-4F01-80CA-71079D9E95FE}" srcOrd="0" destOrd="0" presId="urn:microsoft.com/office/officeart/2005/8/layout/hierarchy2"/>
    <dgm:cxn modelId="{DFF0C2D4-0A1A-4807-970A-FCBD9CF642D3}" type="presParOf" srcId="{ACBE62BA-8620-4F01-80CA-71079D9E95FE}" destId="{E8DFDF9F-7406-44D5-95AD-0A06CB6C2C52}" srcOrd="0" destOrd="0" presId="urn:microsoft.com/office/officeart/2005/8/layout/hierarchy2"/>
    <dgm:cxn modelId="{1D3BE652-8460-408D-AC29-45AD834A028D}" type="presParOf" srcId="{AAF21C70-A413-45AB-A60E-14CA3428792F}" destId="{70A5F4A2-462C-48DE-A5C0-359A2F36959F}" srcOrd="1" destOrd="0" presId="urn:microsoft.com/office/officeart/2005/8/layout/hierarchy2"/>
    <dgm:cxn modelId="{56F7B260-C967-4F2A-8150-2349E25B1547}" type="presParOf" srcId="{70A5F4A2-462C-48DE-A5C0-359A2F36959F}" destId="{B60C4528-CD29-4F40-99B4-6C8B2BD931C6}" srcOrd="0" destOrd="0" presId="urn:microsoft.com/office/officeart/2005/8/layout/hierarchy2"/>
    <dgm:cxn modelId="{9A1DB091-A0D7-414E-BD3E-83F93AF39E62}" type="presParOf" srcId="{70A5F4A2-462C-48DE-A5C0-359A2F36959F}" destId="{E3007ADC-3377-4D55-89CD-F8ADA4B5993E}" srcOrd="1" destOrd="0" presId="urn:microsoft.com/office/officeart/2005/8/layout/hierarchy2"/>
    <dgm:cxn modelId="{31C1C71D-40FF-431C-80A3-84BE0857C6A9}" type="presParOf" srcId="{AAF21C70-A413-45AB-A60E-14CA3428792F}" destId="{3DFC2BF4-116B-42B7-AA18-1BEA5E1CF131}" srcOrd="2" destOrd="0" presId="urn:microsoft.com/office/officeart/2005/8/layout/hierarchy2"/>
    <dgm:cxn modelId="{B8AB3807-E091-42BA-B9AF-980E5BBEF40A}" type="presParOf" srcId="{3DFC2BF4-116B-42B7-AA18-1BEA5E1CF131}" destId="{611E4A57-AD34-4BCA-917A-EB2EF470FF88}" srcOrd="0" destOrd="0" presId="urn:microsoft.com/office/officeart/2005/8/layout/hierarchy2"/>
    <dgm:cxn modelId="{A95ED91D-DC12-42CF-8BBE-DEB2EBF01647}" type="presParOf" srcId="{AAF21C70-A413-45AB-A60E-14CA3428792F}" destId="{4F46C508-0C63-47DD-B894-D681C3255BEA}" srcOrd="3" destOrd="0" presId="urn:microsoft.com/office/officeart/2005/8/layout/hierarchy2"/>
    <dgm:cxn modelId="{C0B30FF4-6DA2-46B3-BBDE-AE3812FA0080}" type="presParOf" srcId="{4F46C508-0C63-47DD-B894-D681C3255BEA}" destId="{8DD896BF-6401-4A60-8B37-89AD5296A45E}" srcOrd="0" destOrd="0" presId="urn:microsoft.com/office/officeart/2005/8/layout/hierarchy2"/>
    <dgm:cxn modelId="{824B797D-8FD2-45A6-81AF-68BF0DF78F88}" type="presParOf" srcId="{4F46C508-0C63-47DD-B894-D681C3255BEA}" destId="{C652D7DB-F1F2-4880-8233-AA78366433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E1C5E-4353-4084-80B2-B9AB46113F23}">
      <dsp:nvSpPr>
        <dsp:cNvPr id="0" name=""/>
        <dsp:cNvSpPr/>
      </dsp:nvSpPr>
      <dsp:spPr>
        <a:xfrm>
          <a:off x="881" y="723232"/>
          <a:ext cx="1753909" cy="876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Noise</a:t>
          </a:r>
          <a:endParaRPr lang="zh-CN" altLang="en-US" sz="2500" kern="1200" dirty="0"/>
        </a:p>
      </dsp:txBody>
      <dsp:txXfrm>
        <a:off x="26566" y="748917"/>
        <a:ext cx="1702539" cy="825584"/>
      </dsp:txXfrm>
    </dsp:sp>
    <dsp:sp modelId="{ACBE62BA-8620-4F01-80CA-71079D9E95FE}">
      <dsp:nvSpPr>
        <dsp:cNvPr id="0" name=""/>
        <dsp:cNvSpPr/>
      </dsp:nvSpPr>
      <dsp:spPr>
        <a:xfrm rot="19457599">
          <a:off x="1673582" y="875615"/>
          <a:ext cx="863978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863978" y="33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3972" y="887985"/>
        <a:ext cx="43198" cy="43198"/>
      </dsp:txXfrm>
    </dsp:sp>
    <dsp:sp modelId="{B60C4528-CD29-4F40-99B4-6C8B2BD931C6}">
      <dsp:nvSpPr>
        <dsp:cNvPr id="0" name=""/>
        <dsp:cNvSpPr/>
      </dsp:nvSpPr>
      <dsp:spPr>
        <a:xfrm>
          <a:off x="2456353" y="218983"/>
          <a:ext cx="1753909" cy="876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Feature noise</a:t>
          </a:r>
          <a:endParaRPr lang="zh-CN" altLang="en-US" sz="2500" kern="1200" dirty="0"/>
        </a:p>
      </dsp:txBody>
      <dsp:txXfrm>
        <a:off x="2482038" y="244668"/>
        <a:ext cx="1702539" cy="825584"/>
      </dsp:txXfrm>
    </dsp:sp>
    <dsp:sp modelId="{3DFC2BF4-116B-42B7-AA18-1BEA5E1CF131}">
      <dsp:nvSpPr>
        <dsp:cNvPr id="0" name=""/>
        <dsp:cNvSpPr/>
      </dsp:nvSpPr>
      <dsp:spPr>
        <a:xfrm rot="2142401">
          <a:off x="1673582" y="1379864"/>
          <a:ext cx="863978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863978" y="33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83972" y="1392234"/>
        <a:ext cx="43198" cy="43198"/>
      </dsp:txXfrm>
    </dsp:sp>
    <dsp:sp modelId="{8DD896BF-6401-4A60-8B37-89AD5296A45E}">
      <dsp:nvSpPr>
        <dsp:cNvPr id="0" name=""/>
        <dsp:cNvSpPr/>
      </dsp:nvSpPr>
      <dsp:spPr>
        <a:xfrm>
          <a:off x="2456353" y="1227481"/>
          <a:ext cx="1753909" cy="876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Label noise</a:t>
          </a:r>
          <a:endParaRPr lang="zh-CN" altLang="en-US" sz="2500" kern="1200" dirty="0"/>
        </a:p>
      </dsp:txBody>
      <dsp:txXfrm>
        <a:off x="2482038" y="1253166"/>
        <a:ext cx="1702539" cy="825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0505-F878-43E3-91FF-D49983A3C8EA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D4FA0-2E96-46F6-BB85-F48549469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D4FA0-2E96-46F6-BB85-F485494690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D4FA0-2E96-46F6-BB85-F485494690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7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0BD1F-0296-437C-875F-A4433A41B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F1796-7FC0-4B2E-8AE6-D22D092B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8320C-A48A-4E08-9626-7E5BF994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42F6E-FCBB-486E-9D5F-06A04F3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B0986-126D-41DF-AF46-684A63B2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D7D24-17D0-4076-8098-B51A5E4B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68EBE-537C-4DE5-B9A1-9603B57B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EDE69-78D5-40CB-8EF3-042107BB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9BCC1-D905-4602-8CBE-F50290E4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B4D5D-4CFE-4877-8950-BBB7948A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8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CA196-D4F3-4926-BDC5-38C39A84F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C1973-6B36-44B7-B8C6-2A7CBA28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4DFB-CA38-4B13-BF03-B962F9B1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E73FE-CB91-4E02-9D58-AA3AECEB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286E-4FFC-4324-BBA4-FDBF12BE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9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2E29A-11D6-44C8-9A83-BBB24B9D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983D6-F7AA-4635-9957-4D86FD66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E15EA-DDC7-40DD-8D84-EA0B7195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508F9-2BD0-4E73-98AD-DA59527A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2EC4B-C72C-4E04-9B2B-FD311276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9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52C79-8241-42D1-B118-BCFE89D5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F928-BC1B-43EC-9B3E-70C4B29E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DD911-D673-4935-873F-39C06A67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A7D88-A521-4B24-B230-9FF027D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3C564-C25E-45DB-BEC8-6F9DF622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8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5C446-F694-4DD2-9FAD-6B919EE0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C643A-3AB8-4B37-B19D-504EE530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C9DEE-3EE8-45E4-9EF6-B7667271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7F6B7-0B7D-45D0-B528-7B9A3C16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7A7EF-55B8-4C78-B226-A40AA43B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8F7F3-B1D1-4629-AD6D-37CB0797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0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EBD7F-B78B-4AA0-9AB5-066CA0D3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57EDE-E67F-4641-8B21-C2C12657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67025-371F-4ADB-8C1B-1C053AAB5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E94143-ED3C-41B0-88CA-FED2B06E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8F0FA2-CED4-4D53-BD38-D3CC62ACA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612262-6FC8-4E8D-9116-C8AAD406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894F94-0D2C-4A40-89B7-14DFD44D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1323AF-D405-45C0-8FF1-5A4A6506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2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3E49-357B-4331-9145-4671E95B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DFE4E3-647F-4B90-9121-1D0A3F35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ADA208-180A-45BE-8600-C1C63356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220C8-55CC-4B85-92F2-8174337F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0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508CE9-AC03-469D-AB77-D5F6B8B9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A4781-8A64-41B3-8C60-3AC7139D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4EF5B-BAF1-419A-94A6-7A9BC004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8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6B13F-6144-4345-A104-140AEBD7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2C36F-6F41-4C18-B2B6-162DF65D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A9602-70A5-4D43-868C-9765758F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380AC-736B-4247-BEE6-737BFA7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A1AE1-7534-4FEB-AC1F-969F460F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B3A30-0302-4A6B-85FD-88473C58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9CDB9-233F-4960-954F-40BA3E11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ACE030-8260-43EE-9B9A-A44D9315F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9D69D-1449-4E5C-911A-FF740124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E6C62-90C6-4D1D-88B0-AD5854B1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C4F77-042C-4FBF-8A62-6565EE19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F51BC-B78C-4FE2-B30C-0D66CADB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7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85D910-3A71-4CD3-A22F-569BF4F1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436F4-D081-44A7-8700-DD877159D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7A25D-5347-4323-8C29-6EADA55FC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CAE2-2B78-43AC-9621-03C5BEE4EB2F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962F0-64CF-466F-BBA3-87FA24C32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F7A9E-FACA-4E56-A1D1-991357DD1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4C8-4566-493B-B622-1924C8C57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6F58-7E1A-449F-BBA8-FA0732729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Label Noise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9873C-94CB-48A9-8B87-3C9FA5178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571" y="4675058"/>
            <a:ext cx="6858000" cy="680713"/>
          </a:xfrm>
        </p:spPr>
        <p:txBody>
          <a:bodyPr/>
          <a:lstStyle/>
          <a:p>
            <a:pPr algn="r"/>
            <a:r>
              <a:rPr lang="en-US" altLang="zh-CN" dirty="0"/>
              <a:t>Jiarong 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29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C95D2-FD0B-42D0-80F7-DCEEC89D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7143"/>
          </a:xfrm>
        </p:spPr>
        <p:txBody>
          <a:bodyPr/>
          <a:lstStyle/>
          <a:p>
            <a:r>
              <a:rPr lang="zh-CN" altLang="en-US" dirty="0"/>
              <a:t>应对</a:t>
            </a:r>
            <a:r>
              <a:rPr lang="en-US" altLang="zh-CN" dirty="0"/>
              <a:t>label noise</a:t>
            </a:r>
            <a:r>
              <a:rPr lang="zh-CN" altLang="en-US" dirty="0"/>
              <a:t>之概率模型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D1D35-9918-4AE3-B404-B8C13A7B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2269"/>
            <a:ext cx="7886700" cy="481469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hlinkClick r:id="" action="ppaction://hlinkshowjump?jump=previousslide"/>
              </a:rPr>
              <a:t>2015 Xiao T, Learning from Massive Noisy Labeled Data for Image Classification, CVPR, IEEE</a:t>
            </a:r>
            <a:endParaRPr lang="en-US" altLang="zh-CN" sz="2400" dirty="0"/>
          </a:p>
          <a:p>
            <a:pPr lvl="1"/>
            <a:r>
              <a:rPr lang="zh-CN" altLang="en-US" sz="2000" dirty="0"/>
              <a:t>使用小部分</a:t>
            </a:r>
            <a:r>
              <a:rPr lang="en-US" altLang="zh-CN" sz="2000" dirty="0"/>
              <a:t>clean labels</a:t>
            </a:r>
            <a:r>
              <a:rPr lang="zh-CN" altLang="en-US" sz="2000" dirty="0"/>
              <a:t>，单</a:t>
            </a:r>
            <a:r>
              <a:rPr lang="en-US" altLang="zh-CN" sz="2000" dirty="0"/>
              <a:t>label</a:t>
            </a:r>
          </a:p>
          <a:p>
            <a:r>
              <a:rPr lang="en-US" altLang="zh-CN" sz="2400" dirty="0"/>
              <a:t>2016 </a:t>
            </a:r>
            <a:r>
              <a:rPr lang="en-US" altLang="zh-CN" sz="2400" dirty="0" err="1"/>
              <a:t>Bekker</a:t>
            </a:r>
            <a:r>
              <a:rPr lang="en-US" altLang="zh-CN" sz="2400" dirty="0"/>
              <a:t>, A.J. Training deep neural-networks based on unreliable, IEEE                                 </a:t>
            </a:r>
          </a:p>
          <a:p>
            <a:pPr lvl="1"/>
            <a:r>
              <a:rPr lang="zh-CN" altLang="en-US" sz="2000" dirty="0"/>
              <a:t>不使用任何准确数据</a:t>
            </a:r>
            <a:endParaRPr lang="en-US" altLang="zh-CN" sz="2000" dirty="0"/>
          </a:p>
          <a:p>
            <a:r>
              <a:rPr lang="en-US" altLang="zh-CN" sz="2400" dirty="0">
                <a:hlinkClick r:id="" action="ppaction://hlinkshowjump?jump=nextslide"/>
              </a:rPr>
              <a:t>2017 Goldberger. Training deep neural-networks using a noise adaptation layer. ICLR.</a:t>
            </a:r>
            <a:r>
              <a:rPr lang="zh-CN" altLang="en-US" sz="2400" dirty="0">
                <a:hlinkClick r:id="" action="ppaction://hlinkshowjump?jump=nextslide"/>
              </a:rPr>
              <a:t>（*）</a:t>
            </a:r>
            <a:endParaRPr lang="en-US" altLang="zh-CN" sz="2400" dirty="0">
              <a:hlinkClick r:id="" action="ppaction://hlinkshowjump?jump=nextslide"/>
            </a:endParaRPr>
          </a:p>
          <a:p>
            <a:pPr lvl="1"/>
            <a:r>
              <a:rPr lang="zh-CN" altLang="en-US" sz="2000" dirty="0"/>
              <a:t>提出</a:t>
            </a:r>
            <a:r>
              <a:rPr lang="en-US" altLang="zh-CN" sz="2000" dirty="0"/>
              <a:t>noise</a:t>
            </a:r>
            <a:r>
              <a:rPr lang="zh-CN" altLang="en-US" sz="2000" dirty="0"/>
              <a:t>的分布应该与</a:t>
            </a:r>
            <a:r>
              <a:rPr lang="en-US" altLang="zh-CN" sz="2000" dirty="0"/>
              <a:t>feature</a:t>
            </a:r>
            <a:r>
              <a:rPr lang="zh-CN" altLang="en-US" sz="2000" dirty="0"/>
              <a:t>有关</a:t>
            </a:r>
            <a:endParaRPr lang="en-US" altLang="zh-CN" sz="2000" dirty="0"/>
          </a:p>
          <a:p>
            <a:pPr lvl="1"/>
            <a:r>
              <a:rPr lang="zh-CN" altLang="en-US" sz="2000" dirty="0"/>
              <a:t>依然不使用任何准确数据</a:t>
            </a:r>
            <a:endParaRPr lang="en-US" altLang="zh-CN" sz="2000" dirty="0"/>
          </a:p>
          <a:p>
            <a:r>
              <a:rPr lang="en-US" altLang="zh-CN" sz="2400" dirty="0"/>
              <a:t>2018 Dan H. Using Trusted Data to Train Deep Networks on Labels Corrupted by Severe Noise</a:t>
            </a:r>
          </a:p>
          <a:p>
            <a:pPr lvl="1"/>
            <a:r>
              <a:rPr lang="zh-CN" altLang="en-US" sz="2000" dirty="0"/>
              <a:t>使用部分正确数据来预测</a:t>
            </a:r>
            <a:r>
              <a:rPr lang="en-US" altLang="zh-CN" sz="2000" dirty="0"/>
              <a:t>noise</a:t>
            </a:r>
            <a:r>
              <a:rPr lang="zh-CN" altLang="en-US" sz="2000" dirty="0"/>
              <a:t>分布</a:t>
            </a:r>
            <a:endParaRPr lang="en-US" altLang="zh-CN" sz="2000" dirty="0"/>
          </a:p>
          <a:p>
            <a:r>
              <a:rPr lang="zh-CN" altLang="en-US" sz="2400" dirty="0"/>
              <a:t>缺点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椭圆 4">
            <a:hlinkClick r:id="rId2" action="ppaction://hlinksldjump"/>
            <a:extLst>
              <a:ext uri="{FF2B5EF4-FFF2-40B4-BE49-F238E27FC236}">
                <a16:creationId xmlns:a16="http://schemas.microsoft.com/office/drawing/2014/main" id="{F4B52644-AAE1-4461-9257-A419083E7B7E}"/>
              </a:ext>
            </a:extLst>
          </p:cNvPr>
          <p:cNvSpPr/>
          <p:nvPr/>
        </p:nvSpPr>
        <p:spPr>
          <a:xfrm>
            <a:off x="8108302" y="690465"/>
            <a:ext cx="326571" cy="345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A3A12E-8657-4512-8E0D-5662395F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61" y="1722538"/>
            <a:ext cx="6564186" cy="9397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8B9C43-8691-4EA4-97FF-38FBA4C3B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8" b="-1"/>
          <a:stretch/>
        </p:blipFill>
        <p:spPr>
          <a:xfrm>
            <a:off x="2792039" y="409950"/>
            <a:ext cx="3559921" cy="4302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71718C-82E1-46EF-B8D3-D2EF22A93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190" y="783709"/>
            <a:ext cx="6825728" cy="95862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F927A9E-044A-4DE3-98CB-7665527720E8}"/>
              </a:ext>
            </a:extLst>
          </p:cNvPr>
          <p:cNvSpPr/>
          <p:nvPr/>
        </p:nvSpPr>
        <p:spPr>
          <a:xfrm>
            <a:off x="1889219" y="2646331"/>
            <a:ext cx="5631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j-lt"/>
              </a:rPr>
              <a:t>使用最大期望（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EM</a:t>
            </a:r>
            <a:r>
              <a:rPr lang="zh-CN" altLang="en-US" sz="2400" dirty="0">
                <a:solidFill>
                  <a:srgbClr val="333333"/>
                </a:solidFill>
                <a:latin typeface="+mj-lt"/>
              </a:rPr>
              <a:t>）算法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/</a:t>
            </a:r>
            <a:r>
              <a:rPr lang="zh-CN" altLang="en-US" sz="2400" dirty="0">
                <a:solidFill>
                  <a:srgbClr val="333333"/>
                </a:solidFill>
                <a:latin typeface="+mj-lt"/>
              </a:rPr>
              <a:t>结合神经网络</a:t>
            </a:r>
            <a:endParaRPr lang="zh-CN" altLang="en-US" sz="2400" dirty="0">
              <a:latin typeface="+mj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35A8E8B-E9A8-4E30-99F5-96C475842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236396"/>
            <a:ext cx="9144000" cy="14488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BFA0AB9-E9D8-4A54-836C-F0B1E87CF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51176"/>
            <a:ext cx="6606437" cy="12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7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932F11-C216-4F68-A87A-46C41724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505"/>
            <a:ext cx="9144000" cy="41184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F9C3CE8-B3DE-4B91-A32F-876BB101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7069"/>
            <a:ext cx="4385388" cy="5679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年另一个方法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E9ABF-B21F-489F-A643-00AEA7CA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367"/>
            <a:ext cx="7886700" cy="5150596"/>
          </a:xfrm>
        </p:spPr>
        <p:txBody>
          <a:bodyPr/>
          <a:lstStyle/>
          <a:p>
            <a:r>
              <a:rPr lang="en-US" altLang="zh-CN" sz="2400" dirty="0"/>
              <a:t>Andreas V. Learning From Noisy Large-Scale Datasets With Minimal Supervision</a:t>
            </a:r>
          </a:p>
          <a:p>
            <a:pPr lvl="1"/>
            <a:r>
              <a:rPr lang="zh-CN" altLang="en-US" dirty="0"/>
              <a:t>既可以纠正错误</a:t>
            </a:r>
            <a:r>
              <a:rPr lang="en-US" altLang="zh-CN" dirty="0"/>
              <a:t>label</a:t>
            </a:r>
            <a:r>
              <a:rPr lang="zh-CN" altLang="en-US" dirty="0"/>
              <a:t>也可以补充</a:t>
            </a:r>
            <a:r>
              <a:rPr lang="en-US" altLang="zh-CN" dirty="0"/>
              <a:t>missing label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E1524-4A9C-474E-8CD0-61DE8459B7E0}"/>
              </a:ext>
            </a:extLst>
          </p:cNvPr>
          <p:cNvSpPr txBox="1"/>
          <p:nvPr/>
        </p:nvSpPr>
        <p:spPr>
          <a:xfrm>
            <a:off x="6024879" y="6238326"/>
            <a:ext cx="329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Compact bilinear pooling 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55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95779-4E7D-461A-9150-A06DC583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4939030" cy="843914"/>
          </a:xfrm>
        </p:spPr>
        <p:txBody>
          <a:bodyPr/>
          <a:lstStyle/>
          <a:p>
            <a:r>
              <a:rPr lang="zh-CN" altLang="en-US" dirty="0"/>
              <a:t>想法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11058-8AD1-4AC3-B458-73FA716C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0772"/>
            <a:ext cx="7886700" cy="4351338"/>
          </a:xfrm>
        </p:spPr>
        <p:txBody>
          <a:bodyPr/>
          <a:lstStyle/>
          <a:p>
            <a:r>
              <a:rPr lang="zh-CN" altLang="en-US" dirty="0"/>
              <a:t>假设：</a:t>
            </a:r>
            <a:endParaRPr lang="en-US" altLang="zh-CN" dirty="0"/>
          </a:p>
          <a:p>
            <a:pPr lvl="1"/>
            <a:r>
              <a:rPr lang="zh-CN" altLang="en-US" dirty="0"/>
              <a:t>数据并不是无穷大，单标签</a:t>
            </a:r>
            <a:endParaRPr lang="en-US" altLang="zh-CN" dirty="0"/>
          </a:p>
          <a:p>
            <a:pPr lvl="1"/>
            <a:r>
              <a:rPr lang="zh-CN" altLang="en-US" dirty="0"/>
              <a:t>拥有一部分正确样本，但不足以训练</a:t>
            </a:r>
            <a:endParaRPr lang="en-US" altLang="zh-CN" dirty="0"/>
          </a:p>
          <a:p>
            <a:r>
              <a:rPr lang="zh-CN" altLang="en-US" dirty="0"/>
              <a:t>是否所有含噪数据都要学习</a:t>
            </a:r>
            <a:endParaRPr lang="en-US" altLang="zh-CN" dirty="0"/>
          </a:p>
          <a:p>
            <a:pPr lvl="1"/>
            <a:r>
              <a:rPr lang="zh-CN" altLang="en-US" dirty="0"/>
              <a:t>剔除掉某些不恰当数据？</a:t>
            </a:r>
            <a:endParaRPr lang="en-US" altLang="zh-CN" dirty="0"/>
          </a:p>
          <a:p>
            <a:r>
              <a:rPr lang="zh-CN" altLang="en-US" dirty="0"/>
              <a:t>是否不含噪的数据都值得学习</a:t>
            </a:r>
            <a:endParaRPr lang="en-US" altLang="zh-CN" dirty="0"/>
          </a:p>
          <a:p>
            <a:pPr lvl="1"/>
            <a:r>
              <a:rPr lang="zh-CN" altLang="en-US" dirty="0"/>
              <a:t>学习之后分类器有没有可能更疑惑？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BAA168F-A552-4CE6-B19A-DD1E583851AD}"/>
              </a:ext>
            </a:extLst>
          </p:cNvPr>
          <p:cNvGrpSpPr/>
          <p:nvPr/>
        </p:nvGrpSpPr>
        <p:grpSpPr>
          <a:xfrm>
            <a:off x="2011680" y="4240293"/>
            <a:ext cx="5120640" cy="2159793"/>
            <a:chOff x="1727200" y="4222116"/>
            <a:chExt cx="5120640" cy="2159793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CB841A3-5085-4F7B-BDFF-7D24636CD1F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966720" y="5334000"/>
              <a:ext cx="944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218B261-4551-4A43-9467-3CF072E9A7A2}"/>
                </a:ext>
              </a:extLst>
            </p:cNvPr>
            <p:cNvGrpSpPr/>
            <p:nvPr/>
          </p:nvGrpSpPr>
          <p:grpSpPr>
            <a:xfrm>
              <a:off x="1727200" y="4222116"/>
              <a:ext cx="5120640" cy="2159793"/>
              <a:chOff x="1727200" y="4222116"/>
              <a:chExt cx="5120640" cy="2159793"/>
            </a:xfrm>
          </p:grpSpPr>
          <p:sp>
            <p:nvSpPr>
              <p:cNvPr id="14" name="弧形 13">
                <a:extLst>
                  <a:ext uri="{FF2B5EF4-FFF2-40B4-BE49-F238E27FC236}">
                    <a16:creationId xmlns:a16="http://schemas.microsoft.com/office/drawing/2014/main" id="{CF62436D-68FF-47FB-A336-9BB0D7083252}"/>
                  </a:ext>
                </a:extLst>
              </p:cNvPr>
              <p:cNvSpPr/>
              <p:nvPr/>
            </p:nvSpPr>
            <p:spPr>
              <a:xfrm>
                <a:off x="3723640" y="5658812"/>
                <a:ext cx="1239520" cy="264157"/>
              </a:xfrm>
              <a:prstGeom prst="arc">
                <a:avLst>
                  <a:gd name="adj1" fmla="val 10799988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8B770A3-BA89-4BD1-AED3-F0593308AE86}"/>
                  </a:ext>
                </a:extLst>
              </p:cNvPr>
              <p:cNvGrpSpPr/>
              <p:nvPr/>
            </p:nvGrpSpPr>
            <p:grpSpPr>
              <a:xfrm>
                <a:off x="1727200" y="4222116"/>
                <a:ext cx="5120640" cy="2159793"/>
                <a:chOff x="1706880" y="4211956"/>
                <a:chExt cx="5120640" cy="215979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5492DEF-AA89-44C2-BAA1-BAB8DBB0C54C}"/>
                    </a:ext>
                  </a:extLst>
                </p:cNvPr>
                <p:cNvSpPr/>
                <p:nvPr/>
              </p:nvSpPr>
              <p:spPr>
                <a:xfrm>
                  <a:off x="1706880" y="5008880"/>
                  <a:ext cx="1239520" cy="62992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含噪数据</a:t>
                  </a: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CF4A306-AEF6-4A86-A5A1-9BE223846F01}"/>
                    </a:ext>
                  </a:extLst>
                </p:cNvPr>
                <p:cNvSpPr/>
                <p:nvPr/>
              </p:nvSpPr>
              <p:spPr>
                <a:xfrm>
                  <a:off x="3854768" y="5008880"/>
                  <a:ext cx="1032192" cy="62992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分类器</a:t>
                  </a:r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E15461E1-6F17-4082-9D09-7F2501B99163}"/>
                    </a:ext>
                  </a:extLst>
                </p:cNvPr>
                <p:cNvCxnSpPr>
                  <a:stCxn id="7" idx="3"/>
                </p:cNvCxnSpPr>
                <p:nvPr/>
              </p:nvCxnSpPr>
              <p:spPr>
                <a:xfrm>
                  <a:off x="4886960" y="5323840"/>
                  <a:ext cx="9550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7CD75E2-007E-46B5-B882-5A1EF5596EFB}"/>
                    </a:ext>
                  </a:extLst>
                </p:cNvPr>
                <p:cNvSpPr/>
                <p:nvPr/>
              </p:nvSpPr>
              <p:spPr>
                <a:xfrm>
                  <a:off x="5795328" y="5008880"/>
                  <a:ext cx="1032192" cy="62992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结果</a:t>
                  </a:r>
                </a:p>
              </p:txBody>
            </p:sp>
            <p:sp>
              <p:nvSpPr>
                <p:cNvPr id="11" name="弧形 10">
                  <a:extLst>
                    <a:ext uri="{FF2B5EF4-FFF2-40B4-BE49-F238E27FC236}">
                      <a16:creationId xmlns:a16="http://schemas.microsoft.com/office/drawing/2014/main" id="{F4653738-508A-4F7C-B1D4-7607CD8B53FF}"/>
                    </a:ext>
                  </a:extLst>
                </p:cNvPr>
                <p:cNvSpPr/>
                <p:nvPr/>
              </p:nvSpPr>
              <p:spPr>
                <a:xfrm flipV="1">
                  <a:off x="3535680" y="4612639"/>
                  <a:ext cx="1615440" cy="396249"/>
                </a:xfrm>
                <a:prstGeom prst="arc">
                  <a:avLst>
                    <a:gd name="adj1" fmla="val 11050258"/>
                    <a:gd name="adj2" fmla="val 2130181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1942696-2207-4792-BB8C-88B36D5BA5AE}"/>
                    </a:ext>
                  </a:extLst>
                </p:cNvPr>
                <p:cNvSpPr/>
                <p:nvPr/>
              </p:nvSpPr>
              <p:spPr>
                <a:xfrm>
                  <a:off x="3535680" y="4211956"/>
                  <a:ext cx="1513840" cy="578804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某数据集</a:t>
                  </a:r>
                  <a:r>
                    <a:rPr lang="en-US" altLang="zh-CN" dirty="0"/>
                    <a:t>pre-train</a:t>
                  </a:r>
                  <a:endParaRPr lang="zh-CN" altLang="en-US" dirty="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210C4DA-F93D-4756-80AA-04ACA5BEB0E7}"/>
                    </a:ext>
                  </a:extLst>
                </p:cNvPr>
                <p:cNvSpPr/>
                <p:nvPr/>
              </p:nvSpPr>
              <p:spPr>
                <a:xfrm>
                  <a:off x="2139236" y="5792945"/>
                  <a:ext cx="4463256" cy="578804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每次更新分类器后通过正确数据分散度验证数据的值得学习性？保留：排除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8620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C1F44-8347-4BD9-9408-867AB4F7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2F82F-8124-4EA3-A9CD-113EC3CE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3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3CE8-B3DE-4B91-A32F-876BB101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7069"/>
            <a:ext cx="3234223" cy="5679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年新方法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E9ABF-B21F-489F-A643-00AEA7CA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367"/>
            <a:ext cx="7886700" cy="5150596"/>
          </a:xfrm>
        </p:spPr>
        <p:txBody>
          <a:bodyPr/>
          <a:lstStyle/>
          <a:p>
            <a:r>
              <a:rPr lang="zh-CN" altLang="en-US" sz="2400" dirty="0"/>
              <a:t>北航中德研究所，互补学习：一种面向图像应用和噪声标注的深度神经网络训练方法，计算机研究与发展</a:t>
            </a:r>
            <a:endParaRPr lang="en-US" altLang="zh-CN" sz="2400" dirty="0"/>
          </a:p>
          <a:p>
            <a:pPr lvl="1"/>
            <a:r>
              <a:rPr lang="zh-CN" altLang="en-US" dirty="0"/>
              <a:t>单</a:t>
            </a:r>
            <a:r>
              <a:rPr lang="en-US" altLang="zh-CN" dirty="0"/>
              <a:t>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5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6EE18-D0B6-4F35-A8D4-9CE8AE2B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label noise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DFECF94-BCD3-4441-98C9-A1484D6F7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715676"/>
              </p:ext>
            </p:extLst>
          </p:nvPr>
        </p:nvGraphicFramePr>
        <p:xfrm>
          <a:off x="2531742" y="2267290"/>
          <a:ext cx="4211144" cy="2323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455ECF-76BE-4721-8739-3D66286C87DC}"/>
              </a:ext>
            </a:extLst>
          </p:cNvPr>
          <p:cNvSpPr txBox="1"/>
          <p:nvPr/>
        </p:nvSpPr>
        <p:spPr>
          <a:xfrm>
            <a:off x="930030" y="4802675"/>
            <a:ext cx="728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很多研究表明，</a:t>
            </a:r>
            <a:r>
              <a:rPr lang="en-US" altLang="zh-CN" sz="2000" dirty="0"/>
              <a:t>feature noise</a:t>
            </a:r>
            <a:r>
              <a:rPr lang="zh-CN" altLang="en-US" sz="2000" dirty="0"/>
              <a:t>对训练结果的影响比</a:t>
            </a:r>
            <a:r>
              <a:rPr lang="en-US" altLang="zh-CN" sz="2000" dirty="0"/>
              <a:t>label noise</a:t>
            </a:r>
            <a:r>
              <a:rPr lang="zh-CN" altLang="en-US" sz="2000" dirty="0"/>
              <a:t>小</a:t>
            </a:r>
          </a:p>
        </p:txBody>
      </p:sp>
    </p:spTree>
    <p:extLst>
      <p:ext uri="{BB962C8B-B14F-4D97-AF65-F5344CB8AC3E}">
        <p14:creationId xmlns:p14="http://schemas.microsoft.com/office/powerpoint/2010/main" val="405951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A2ECE-F800-46DC-89C9-E6E63711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noise</a:t>
            </a:r>
            <a:r>
              <a:rPr lang="zh-CN" altLang="en-US" dirty="0"/>
              <a:t>的来源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0A3FA-0D45-4415-AD2D-7653F509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4204"/>
            <a:ext cx="7886700" cy="3044955"/>
          </a:xfrm>
        </p:spPr>
        <p:txBody>
          <a:bodyPr/>
          <a:lstStyle/>
          <a:p>
            <a:r>
              <a:rPr lang="zh-CN" altLang="en-US" dirty="0"/>
              <a:t>提供的信息不足以标记</a:t>
            </a:r>
            <a:endParaRPr lang="en-US" altLang="zh-CN" dirty="0"/>
          </a:p>
          <a:p>
            <a:r>
              <a:rPr lang="zh-CN" altLang="en-US" dirty="0"/>
              <a:t>标记者能力不足（例如</a:t>
            </a:r>
            <a:r>
              <a:rPr lang="en-US" altLang="zh-CN" dirty="0"/>
              <a:t>Amazon Mechanical Turk)</a:t>
            </a:r>
          </a:p>
          <a:p>
            <a:pPr lvl="1"/>
            <a:r>
              <a:rPr lang="en-US" altLang="zh-CN" sz="2000" dirty="0"/>
              <a:t>Ps:</a:t>
            </a:r>
            <a:r>
              <a:rPr lang="zh-CN" altLang="en-US" sz="2000" dirty="0"/>
              <a:t>有论文指出这个来源的</a:t>
            </a:r>
            <a:r>
              <a:rPr lang="en-US" altLang="zh-CN" sz="2000" dirty="0"/>
              <a:t>noise</a:t>
            </a:r>
            <a:r>
              <a:rPr lang="zh-CN" altLang="en-US" sz="2000" dirty="0"/>
              <a:t>在数据充分下是可减轻影响的</a:t>
            </a:r>
            <a:endParaRPr lang="en-US" altLang="zh-CN" sz="2000" dirty="0"/>
          </a:p>
          <a:p>
            <a:r>
              <a:rPr lang="zh-CN" altLang="en-US" sz="2400" dirty="0"/>
              <a:t>不同的专家拥有不同的看法</a:t>
            </a:r>
            <a:endParaRPr lang="en-US" altLang="zh-CN" sz="2400" dirty="0"/>
          </a:p>
          <a:p>
            <a:r>
              <a:rPr lang="zh-CN" altLang="en-US" sz="2400" dirty="0"/>
              <a:t>获取数据的途径由于数据编码和交流产生错误的</a:t>
            </a:r>
            <a:r>
              <a:rPr lang="en-US" altLang="zh-CN" sz="2400" dirty="0"/>
              <a:t>label</a:t>
            </a:r>
            <a:endParaRPr lang="en-US" altLang="zh-CN" sz="2000" dirty="0"/>
          </a:p>
          <a:p>
            <a:r>
              <a:rPr lang="en-US" altLang="zh-CN" dirty="0"/>
              <a:t>Etc.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7275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BBD5A-8F29-4F4E-9664-8249354F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noise</a:t>
            </a:r>
            <a:r>
              <a:rPr lang="zh-CN" altLang="en-US" dirty="0"/>
              <a:t>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05544-BD4E-42CA-819F-EA1EEEA1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完全随机模型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605DF1-5168-491C-8BEB-C259C93A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446469"/>
            <a:ext cx="2714625" cy="2447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959CC4-F4CC-4B44-9B0A-1BDBF4DE2DF1}"/>
              </a:ext>
            </a:extLst>
          </p:cNvPr>
          <p:cNvSpPr txBox="1"/>
          <p:nvPr/>
        </p:nvSpPr>
        <p:spPr>
          <a:xfrm>
            <a:off x="1031031" y="3244334"/>
            <a:ext cx="153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例如：走神</a:t>
            </a:r>
          </a:p>
        </p:txBody>
      </p:sp>
    </p:spTree>
    <p:extLst>
      <p:ext uri="{BB962C8B-B14F-4D97-AF65-F5344CB8AC3E}">
        <p14:creationId xmlns:p14="http://schemas.microsoft.com/office/powerpoint/2010/main" val="94819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05544-BD4E-42CA-819F-EA1EEEA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27" y="289461"/>
            <a:ext cx="7886700" cy="3461445"/>
          </a:xfrm>
        </p:spPr>
        <p:txBody>
          <a:bodyPr/>
          <a:lstStyle/>
          <a:p>
            <a:r>
              <a:rPr lang="zh-CN" altLang="en-US" dirty="0"/>
              <a:t>真值依赖型随机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7727C3-FCF9-4160-96CA-71F8E502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96" y="379995"/>
            <a:ext cx="2600325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DB7AD0-8CB3-4575-A081-23D2C8F44421}"/>
              </a:ext>
            </a:extLst>
          </p:cNvPr>
          <p:cNvSpPr txBox="1"/>
          <p:nvPr/>
        </p:nvSpPr>
        <p:spPr>
          <a:xfrm>
            <a:off x="774630" y="2781291"/>
            <a:ext cx="769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例如：某些疾病的检测成本高，可能会用某种廉价的方法标记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C569580-EF7F-4FAF-AEAC-095775268C83}"/>
              </a:ext>
            </a:extLst>
          </p:cNvPr>
          <p:cNvSpPr txBox="1">
            <a:spLocks/>
          </p:cNvSpPr>
          <p:nvPr/>
        </p:nvSpPr>
        <p:spPr>
          <a:xfrm>
            <a:off x="582188" y="3331029"/>
            <a:ext cx="7886700" cy="3268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非随机模型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819231-2843-4D01-8A02-19EA4B78FA88}"/>
              </a:ext>
            </a:extLst>
          </p:cNvPr>
          <p:cNvSpPr txBox="1"/>
          <p:nvPr/>
        </p:nvSpPr>
        <p:spPr>
          <a:xfrm>
            <a:off x="774630" y="6077895"/>
            <a:ext cx="769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例如：相似度高的样本容易互相标错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2B7958-93EA-4E12-84B7-08A657ACE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289" y="3613993"/>
            <a:ext cx="2466975" cy="2371725"/>
          </a:xfrm>
          <a:prstGeom prst="rect">
            <a:avLst/>
          </a:prstGeom>
        </p:spPr>
      </p:pic>
      <p:sp>
        <p:nvSpPr>
          <p:cNvPr id="13" name="椭圆 12">
            <a:hlinkClick r:id="rId4" action="ppaction://hlinksldjump"/>
            <a:extLst>
              <a:ext uri="{FF2B5EF4-FFF2-40B4-BE49-F238E27FC236}">
                <a16:creationId xmlns:a16="http://schemas.microsoft.com/office/drawing/2014/main" id="{4D7D3AC6-F06B-4FE1-AFA3-AE1F10EA3E52}"/>
              </a:ext>
            </a:extLst>
          </p:cNvPr>
          <p:cNvSpPr/>
          <p:nvPr/>
        </p:nvSpPr>
        <p:spPr>
          <a:xfrm>
            <a:off x="8024327" y="606490"/>
            <a:ext cx="394800" cy="39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B2057-FE6A-4A58-9CB1-FCEF1EC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noise</a:t>
            </a:r>
            <a:r>
              <a:rPr lang="zh-CN" altLang="en-US" dirty="0"/>
              <a:t>的危害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7905-BB35-4092-8DD7-31D5C670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7312"/>
            <a:ext cx="7886700" cy="1603375"/>
          </a:xfrm>
        </p:spPr>
        <p:txBody>
          <a:bodyPr/>
          <a:lstStyle/>
          <a:p>
            <a:r>
              <a:rPr lang="zh-CN" altLang="en-US" dirty="0"/>
              <a:t>传统机器学习方法：</a:t>
            </a:r>
            <a:endParaRPr lang="en-US" altLang="zh-CN" dirty="0"/>
          </a:p>
          <a:p>
            <a:pPr lvl="1"/>
            <a:r>
              <a:rPr lang="zh-CN" altLang="en-US" dirty="0"/>
              <a:t>所有方法均受到不同程度的影响，很多较为严重</a:t>
            </a:r>
            <a:endParaRPr lang="en-US" altLang="zh-CN" dirty="0"/>
          </a:p>
          <a:p>
            <a:pPr lvl="1"/>
            <a:r>
              <a:rPr lang="en-US" altLang="zh-CN" dirty="0"/>
              <a:t>Ps</a:t>
            </a:r>
            <a:r>
              <a:rPr lang="zh-CN" altLang="en-US" dirty="0"/>
              <a:t>：相关文献大多在</a:t>
            </a:r>
            <a:r>
              <a:rPr lang="en-US" altLang="zh-CN" dirty="0"/>
              <a:t>2010</a:t>
            </a:r>
            <a:r>
              <a:rPr lang="zh-CN" altLang="en-US" dirty="0"/>
              <a:t>年以前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66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CA6116-4210-4536-BACA-9BA1C3DCD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44" y="5124721"/>
            <a:ext cx="4598111" cy="152021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548E0-E308-49F8-8DF6-C4BC1BE2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3142"/>
            <a:ext cx="7886700" cy="5915706"/>
          </a:xfrm>
        </p:spPr>
        <p:txBody>
          <a:bodyPr/>
          <a:lstStyle/>
          <a:p>
            <a:r>
              <a:rPr lang="zh-CN" altLang="en-US" dirty="0"/>
              <a:t>深度学习？</a:t>
            </a:r>
            <a:endParaRPr lang="en-US" altLang="zh-CN" dirty="0"/>
          </a:p>
          <a:p>
            <a:pPr lvl="1"/>
            <a:r>
              <a:rPr lang="en-US" altLang="zh-CN" dirty="0"/>
              <a:t>2015</a:t>
            </a:r>
            <a:r>
              <a:rPr lang="zh-CN" altLang="en-US" dirty="0"/>
              <a:t>年 </a:t>
            </a:r>
            <a:r>
              <a:rPr lang="en-US" altLang="zh-CN" dirty="0" err="1"/>
              <a:t>Feifei</a:t>
            </a:r>
            <a:r>
              <a:rPr lang="en-US" altLang="zh-CN" dirty="0"/>
              <a:t> L.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altLang="zh-CN" dirty="0"/>
              <a:t>The Unreasonable Effectiveness of Noisy Data for Fine-Grained Recognition</a:t>
            </a:r>
          </a:p>
          <a:p>
            <a:pPr lvl="2"/>
            <a:r>
              <a:rPr lang="en-US" altLang="zh-CN" dirty="0"/>
              <a:t>10000</a:t>
            </a:r>
            <a:r>
              <a:rPr lang="zh-CN" altLang="en-US" dirty="0"/>
              <a:t>类以上的细粒度分类类别，</a:t>
            </a:r>
            <a:r>
              <a:rPr lang="en-US" altLang="zh-CN" dirty="0"/>
              <a:t>google research, </a:t>
            </a:r>
            <a:r>
              <a:rPr lang="zh-CN" altLang="en-US" dirty="0"/>
              <a:t>在</a:t>
            </a:r>
            <a:r>
              <a:rPr lang="en-US" altLang="zh-CN" dirty="0"/>
              <a:t>CUB-200-2011</a:t>
            </a:r>
            <a:r>
              <a:rPr lang="zh-CN" altLang="en-US" dirty="0"/>
              <a:t>上达到第一。</a:t>
            </a:r>
          </a:p>
          <a:p>
            <a:pPr lvl="1"/>
            <a:r>
              <a:rPr lang="en-US" altLang="zh-CN" dirty="0"/>
              <a:t>2017</a:t>
            </a:r>
            <a:r>
              <a:rPr lang="zh-CN" altLang="en-US" dirty="0"/>
              <a:t>年 </a:t>
            </a:r>
            <a:r>
              <a:rPr lang="en-US" altLang="zh-CN" dirty="0" err="1"/>
              <a:t>Flatow</a:t>
            </a:r>
            <a:r>
              <a:rPr lang="en-US" altLang="zh-CN" dirty="0"/>
              <a:t>, D.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altLang="zh-CN" dirty="0"/>
              <a:t>On the robustness of convnets to training on noisy labels.</a:t>
            </a:r>
          </a:p>
          <a:p>
            <a:pPr lvl="1"/>
            <a:r>
              <a:rPr lang="en-US" altLang="zh-CN" dirty="0"/>
              <a:t>2017</a:t>
            </a:r>
            <a:r>
              <a:rPr lang="zh-CN" altLang="en-US" dirty="0"/>
              <a:t>年 </a:t>
            </a:r>
            <a:r>
              <a:rPr lang="en-US" altLang="zh-CN" dirty="0"/>
              <a:t>Sun, C.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altLang="zh-CN" dirty="0"/>
              <a:t>Revisiting unreasonable effectiveness of data in deep learning era.</a:t>
            </a:r>
          </a:p>
          <a:p>
            <a:pPr lvl="2"/>
            <a:r>
              <a:rPr lang="zh-CN" altLang="en-US" dirty="0"/>
              <a:t>表示学习</a:t>
            </a:r>
            <a:r>
              <a:rPr lang="en-US" altLang="zh-CN" dirty="0"/>
              <a:t>-</a:t>
            </a:r>
            <a:r>
              <a:rPr lang="zh-CN" altLang="en-US" dirty="0"/>
              <a:t>预训练</a:t>
            </a:r>
            <a:endParaRPr lang="en-US" altLang="zh-CN" dirty="0"/>
          </a:p>
          <a:p>
            <a:pPr lvl="2"/>
            <a:r>
              <a:rPr lang="en-US" altLang="zh-CN" dirty="0"/>
              <a:t>JFT-300M 300M</a:t>
            </a:r>
            <a:r>
              <a:rPr lang="zh-CN" altLang="en-US" dirty="0"/>
              <a:t>图像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C95D2-FD0B-42D0-80F7-DCEEC89D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7143"/>
          </a:xfrm>
        </p:spPr>
        <p:txBody>
          <a:bodyPr/>
          <a:lstStyle/>
          <a:p>
            <a:r>
              <a:rPr lang="zh-CN" altLang="en-US" dirty="0"/>
              <a:t>应对</a:t>
            </a:r>
            <a:r>
              <a:rPr lang="en-US" altLang="zh-CN" dirty="0"/>
              <a:t>label noise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D1D35-9918-4AE3-B404-B8C13A7B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4215"/>
            <a:ext cx="7886700" cy="425009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自抗噪算法</a:t>
            </a:r>
            <a:endParaRPr lang="en-US" altLang="zh-CN" sz="2400" dirty="0"/>
          </a:p>
          <a:p>
            <a:pPr lvl="1"/>
            <a:r>
              <a:rPr lang="zh-CN" altLang="en-US" sz="2000" dirty="0"/>
              <a:t>例如集群算法（</a:t>
            </a:r>
            <a:r>
              <a:rPr lang="en-US" altLang="zh-CN" sz="2000" dirty="0"/>
              <a:t>Ensemble method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en-US" altLang="zh-CN" sz="1800" dirty="0"/>
              <a:t>Bagging and</a:t>
            </a:r>
            <a:r>
              <a:rPr lang="zh-CN" altLang="en-US" sz="1800" dirty="0"/>
              <a:t> </a:t>
            </a:r>
            <a:r>
              <a:rPr lang="en-US" altLang="zh-CN" sz="1800" dirty="0"/>
              <a:t>boosting</a:t>
            </a:r>
          </a:p>
          <a:p>
            <a:r>
              <a:rPr lang="zh-CN" altLang="en-US" sz="2400" dirty="0"/>
              <a:t>去除</a:t>
            </a:r>
            <a:r>
              <a:rPr lang="en-US" altLang="zh-CN" sz="2400" dirty="0"/>
              <a:t>label noise</a:t>
            </a:r>
          </a:p>
          <a:p>
            <a:r>
              <a:rPr lang="zh-CN" altLang="en-US" sz="2400" dirty="0"/>
              <a:t>迁移学习</a:t>
            </a:r>
            <a:endParaRPr lang="en-US" altLang="zh-CN" sz="2400" dirty="0"/>
          </a:p>
          <a:p>
            <a:pPr lvl="1"/>
            <a:r>
              <a:rPr lang="en-US" altLang="zh-CN" sz="2000" dirty="0"/>
              <a:t>2014</a:t>
            </a:r>
            <a:r>
              <a:rPr lang="zh-CN" altLang="en-US" sz="2000" dirty="0"/>
              <a:t>年</a:t>
            </a:r>
            <a:endParaRPr lang="en-US" altLang="zh-CN" sz="2000" dirty="0"/>
          </a:p>
          <a:p>
            <a:r>
              <a:rPr lang="zh-CN" altLang="en-US" sz="2400" dirty="0"/>
              <a:t>深度学习</a:t>
            </a:r>
            <a:endParaRPr lang="en-US" altLang="zh-CN" sz="2400" dirty="0"/>
          </a:p>
          <a:p>
            <a:r>
              <a:rPr lang="zh-CN" altLang="en-US" sz="2400" dirty="0">
                <a:hlinkClick r:id="rId2" action="ppaction://hlinksldjump"/>
              </a:rPr>
              <a:t>概率模型</a:t>
            </a:r>
            <a:endParaRPr lang="en-US" altLang="zh-CN" sz="2400" dirty="0"/>
          </a:p>
          <a:p>
            <a:r>
              <a:rPr lang="zh-CN" altLang="en-US" sz="2400" dirty="0"/>
              <a:t>半监督学习</a:t>
            </a:r>
            <a:endParaRPr lang="en-US" altLang="zh-CN" sz="2400" dirty="0"/>
          </a:p>
          <a:p>
            <a:pPr lvl="1"/>
            <a:r>
              <a:rPr lang="en-US" altLang="zh-CN" sz="2000" dirty="0"/>
              <a:t>Label propagation method(2012)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9896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0A6738D-974D-4B2E-883F-F5B40E3D5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1" t="1639" r="2755"/>
          <a:stretch/>
        </p:blipFill>
        <p:spPr>
          <a:xfrm>
            <a:off x="0" y="307911"/>
            <a:ext cx="9144000" cy="4002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12A8E7-DEBA-4E50-B344-409E6D262ECB}"/>
                  </a:ext>
                </a:extLst>
              </p:cNvPr>
              <p:cNvSpPr txBox="1"/>
              <p:nvPr/>
            </p:nvSpPr>
            <p:spPr>
              <a:xfrm>
                <a:off x="975049" y="4394719"/>
                <a:ext cx="71939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Z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1: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en-US" altLang="zh-CN" sz="2000" dirty="0"/>
                  <a:t>2: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000" dirty="0"/>
                  <a:t>能够取除了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之外的所有值；</a:t>
                </a:r>
                <a:r>
                  <a:rPr lang="en-US" altLang="zh-CN" sz="2000" dirty="0"/>
                  <a:t>3: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取</m:t>
                    </m:r>
                  </m:oMath>
                </a14:m>
                <a:r>
                  <a:rPr lang="zh-CN" altLang="en-US" sz="2000" dirty="0"/>
                  <a:t>某些干扰值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12A8E7-DEBA-4E50-B344-409E6D26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49" y="4394719"/>
                <a:ext cx="7193902" cy="400110"/>
              </a:xfrm>
              <a:prstGeom prst="rect">
                <a:avLst/>
              </a:prstGeom>
              <a:blipFill>
                <a:blip r:embed="rId3"/>
                <a:stretch>
                  <a:fillRect l="-932" t="-9091" r="-424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0E882B3-C180-4DB2-823E-8FD8AF4D7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32" y="4878649"/>
            <a:ext cx="5237536" cy="137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8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553</Words>
  <Application>Microsoft Office PowerPoint</Application>
  <PresentationFormat>全屏显示(4:3)</PresentationFormat>
  <Paragraphs>81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Label Noise</vt:lpstr>
      <vt:lpstr>什么是label noise</vt:lpstr>
      <vt:lpstr>Label noise的来源</vt:lpstr>
      <vt:lpstr>Label noise的分类</vt:lpstr>
      <vt:lpstr>PowerPoint 演示文稿</vt:lpstr>
      <vt:lpstr>Label noise的危害</vt:lpstr>
      <vt:lpstr>PowerPoint 演示文稿</vt:lpstr>
      <vt:lpstr>应对label noise</vt:lpstr>
      <vt:lpstr>PowerPoint 演示文稿</vt:lpstr>
      <vt:lpstr>应对label noise之概率模型</vt:lpstr>
      <vt:lpstr>PowerPoint 演示文稿</vt:lpstr>
      <vt:lpstr>17年另一个方法</vt:lpstr>
      <vt:lpstr>想法</vt:lpstr>
      <vt:lpstr>PowerPoint 演示文稿</vt:lpstr>
      <vt:lpstr>17年新方法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Noise</dc:title>
  <dc:creator>jiarong fan</dc:creator>
  <cp:lastModifiedBy>jiarong fan</cp:lastModifiedBy>
  <cp:revision>62</cp:revision>
  <dcterms:created xsi:type="dcterms:W3CDTF">2018-04-24T10:23:08Z</dcterms:created>
  <dcterms:modified xsi:type="dcterms:W3CDTF">2018-05-06T06:28:44Z</dcterms:modified>
</cp:coreProperties>
</file>