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</p:sldMasterIdLst>
  <p:notesMasterIdLst>
    <p:notesMasterId r:id="rId23"/>
  </p:notesMasterIdLst>
  <p:sldIdLst>
    <p:sldId id="304" r:id="rId2"/>
    <p:sldId id="335" r:id="rId3"/>
    <p:sldId id="318" r:id="rId4"/>
    <p:sldId id="336" r:id="rId5"/>
    <p:sldId id="338" r:id="rId6"/>
    <p:sldId id="320" r:id="rId7"/>
    <p:sldId id="321" r:id="rId8"/>
    <p:sldId id="323" r:id="rId9"/>
    <p:sldId id="322" r:id="rId10"/>
    <p:sldId id="324" r:id="rId11"/>
    <p:sldId id="325" r:id="rId12"/>
    <p:sldId id="326" r:id="rId13"/>
    <p:sldId id="328" r:id="rId14"/>
    <p:sldId id="327" r:id="rId15"/>
    <p:sldId id="329" r:id="rId16"/>
    <p:sldId id="337" r:id="rId17"/>
    <p:sldId id="331" r:id="rId18"/>
    <p:sldId id="330" r:id="rId19"/>
    <p:sldId id="339" r:id="rId20"/>
    <p:sldId id="333" r:id="rId21"/>
    <p:sldId id="33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39">
          <p15:clr>
            <a:srgbClr val="9AA0A6"/>
          </p15:clr>
        </p15:guide>
        <p15:guide id="2" pos="5207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D5CE5F-D286-4477-9EB3-3B057F6A283C}">
  <a:tblStyle styleId="{A4D5CE5F-D286-4477-9EB3-3B057F6A28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9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1218" y="156"/>
      </p:cViewPr>
      <p:guideLst>
        <p:guide pos="239"/>
        <p:guide pos="5207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217a04489_6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gb217a04489_6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878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186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918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29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17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103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63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347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128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2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244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931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00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82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014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71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76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421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217a04489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b217a04489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50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Gold section Intro">
  <p:cSld name="Gold chapter break or bold statement gold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6246300" cy="4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1" name="Google Shape;11;p2" descr="ASU_Horiz_RGB_Digital_MaroonGold.png"/>
          <p:cNvPicPr preferRelativeResize="0"/>
          <p:nvPr/>
        </p:nvPicPr>
        <p:blipFill rotWithShape="1">
          <a:blip r:embed="rId2">
            <a:alphaModFix/>
          </a:blip>
          <a:srcRect r="57818"/>
          <a:stretch/>
        </p:blipFill>
        <p:spPr>
          <a:xfrm>
            <a:off x="7575146" y="4168101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Gold chapter break or bold statement gold with subheading">
  <p:cSld name="Gold chapter break or bold statement gold_2">
    <p:bg>
      <p:bgPr>
        <a:solidFill>
          <a:schemeClr val="accen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/>
          </p:nvPr>
        </p:nvSpPr>
        <p:spPr>
          <a:xfrm>
            <a:off x="334677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subTitle" idx="1"/>
          </p:nvPr>
        </p:nvSpPr>
        <p:spPr>
          <a:xfrm>
            <a:off x="334677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Chapter Break White with small gold bar">
  <p:cSld name="CUSTOM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>
            <a:spLocks noGrp="1"/>
          </p:cNvSpPr>
          <p:nvPr>
            <p:ph type="subTitle" idx="1"/>
          </p:nvPr>
        </p:nvSpPr>
        <p:spPr>
          <a:xfrm>
            <a:off x="33983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39835" y="1130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Maroon chapter break or bold statement with subheading">
  <p:cSld name="Gold chapter break or bold statement gold_2_1">
    <p:bg>
      <p:bgPr>
        <a:solidFill>
          <a:schemeClr val="accen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title"/>
          </p:nvPr>
        </p:nvSpPr>
        <p:spPr>
          <a:xfrm>
            <a:off x="334208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subTitle" idx="1"/>
          </p:nvPr>
        </p:nvSpPr>
        <p:spPr>
          <a:xfrm>
            <a:off x="334208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Call out plus image 1">
  <p:cSld name="Call out plus image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296832" y="228975"/>
            <a:ext cx="1860300" cy="23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2 Column Format Black Right">
  <p:cSld name="Section title and description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1"/>
          <p:cNvSpPr/>
          <p:nvPr/>
        </p:nvSpPr>
        <p:spPr>
          <a:xfrm>
            <a:off x="4630550" y="0"/>
            <a:ext cx="4513500" cy="517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1"/>
          <p:cNvSpPr txBox="1">
            <a:spLocks noGrp="1"/>
          </p:cNvSpPr>
          <p:nvPr>
            <p:ph type="body" idx="1"/>
          </p:nvPr>
        </p:nvSpPr>
        <p:spPr>
          <a:xfrm>
            <a:off x="5035150" y="508475"/>
            <a:ext cx="38370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title"/>
          </p:nvPr>
        </p:nvSpPr>
        <p:spPr>
          <a:xfrm>
            <a:off x="328581" y="229414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 Headline with text 1">
  <p:cSld name="20 Headline with tex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429868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99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Title slide 2">
  <p:cSld name="CUSTOM_8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Text with small vertical photo to the right">
  <p:cSld name="CUSTOM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5057900" y="-12950"/>
            <a:ext cx="4086000" cy="51864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a photo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435500" y="1323225"/>
            <a:ext cx="4622400" cy="3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311704" y="228500"/>
            <a:ext cx="466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Text with Photo Web Standard">
  <p:cSld name="CUSTOM_9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/>
          <p:nvPr/>
        </p:nvSpPr>
        <p:spPr>
          <a:xfrm>
            <a:off x="-75575" y="-13875"/>
            <a:ext cx="9219600" cy="24294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>
            <a:spLocks noGrp="1"/>
          </p:cNvSpPr>
          <p:nvPr>
            <p:ph type="pic" idx="2"/>
          </p:nvPr>
        </p:nvSpPr>
        <p:spPr>
          <a:xfrm>
            <a:off x="-76200" y="0"/>
            <a:ext cx="9220200" cy="24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/>
          <p:nvPr/>
        </p:nvSpPr>
        <p:spPr>
          <a:xfrm>
            <a:off x="1568725" y="1732650"/>
            <a:ext cx="6415500" cy="341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1681950" y="2380875"/>
            <a:ext cx="6184200" cy="27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1568725" y="1856915"/>
            <a:ext cx="599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Headline with text  1 black background">
  <p:cSld name="1_19 Headline with text 1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427125" y="1204825"/>
            <a:ext cx="77049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2 Column Format Black Right 1">
  <p:cSld name="Section title and description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5024275" y="445025"/>
            <a:ext cx="3837000" cy="3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title"/>
          </p:nvPr>
        </p:nvSpPr>
        <p:spPr>
          <a:xfrm>
            <a:off x="324700" y="211225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 Maroon chapter break or bold statement">
  <p:cSld name="Gold chapter break or bold statement gold_1">
    <p:bg>
      <p:bgPr>
        <a:solidFill>
          <a:schemeClr val="accent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6246300" cy="4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20" name="Google Shape;12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7850" y="4157166"/>
            <a:ext cx="1406350" cy="8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Cover Intro White logo left bottom">
  <p:cSld name="Cover Intro Option 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title"/>
          </p:nvPr>
        </p:nvSpPr>
        <p:spPr>
          <a:xfrm>
            <a:off x="328581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subTitle" idx="1"/>
          </p:nvPr>
        </p:nvSpPr>
        <p:spPr>
          <a:xfrm>
            <a:off x="328581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4" name="Google Shape;12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5510" y="3799424"/>
            <a:ext cx="3464700" cy="96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Title slide with photo placeholder">
  <p:cSld name="1_20 Title slide with photo placeholder">
    <p:bg>
      <p:bgPr>
        <a:solidFill>
          <a:schemeClr val="lt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/>
          <p:nvPr/>
        </p:nvSpPr>
        <p:spPr>
          <a:xfrm>
            <a:off x="0" y="3635375"/>
            <a:ext cx="9144000" cy="1508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4"/>
          <p:cNvSpPr txBox="1">
            <a:spLocks noGrp="1"/>
          </p:cNvSpPr>
          <p:nvPr>
            <p:ph type="ctrTitle"/>
          </p:nvPr>
        </p:nvSpPr>
        <p:spPr>
          <a:xfrm>
            <a:off x="736625" y="1362325"/>
            <a:ext cx="8047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28" name="Google Shape;128;p34" descr="ASU_Horiz_RGB_Digital_MaroonGo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9218" y="3817272"/>
            <a:ext cx="3844969" cy="106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4"/>
          <p:cNvSpPr txBox="1">
            <a:spLocks noGrp="1"/>
          </p:cNvSpPr>
          <p:nvPr>
            <p:ph type="body" idx="1"/>
          </p:nvPr>
        </p:nvSpPr>
        <p:spPr>
          <a:xfrm>
            <a:off x="4221050" y="3952873"/>
            <a:ext cx="44589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 b="1" i="0" u="none" strike="noStrike" cap="none">
                <a:solidFill>
                  <a:srgbClr val="000000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650" y="884250"/>
            <a:ext cx="8520600" cy="4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7465849" y="4859383"/>
            <a:ext cx="1428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" sz="4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Copyright © 2021</a:t>
            </a:r>
            <a:r>
              <a:rPr lang="en" sz="400">
                <a:solidFill>
                  <a:srgbClr val="B7B7B7"/>
                </a:solidFill>
              </a:rPr>
              <a:t> </a:t>
            </a:r>
            <a:r>
              <a:rPr lang="en" sz="4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Arizona Board of Regents</a:t>
            </a:r>
            <a:endParaRPr sz="4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64" r:id="rId4"/>
    <p:sldLayoutId id="2147483670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6" r:id="rId13"/>
    <p:sldLayoutId id="2147483687" r:id="rId14"/>
    <p:sldLayoutId id="214748368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196">
          <p15:clr>
            <a:srgbClr val="EA4335"/>
          </p15:clr>
        </p15:guide>
        <p15:guide id="4" pos="5564">
          <p15:clr>
            <a:srgbClr val="EA4335"/>
          </p15:clr>
        </p15:guide>
        <p15:guide id="5" orient="horz" pos="144">
          <p15:clr>
            <a:srgbClr val="EA4335"/>
          </p15:clr>
        </p15:guide>
        <p15:guide id="6" orient="horz" pos="89">
          <p15:clr>
            <a:srgbClr val="EA4335"/>
          </p15:clr>
        </p15:guide>
        <p15:guide id="7" pos="153">
          <p15:clr>
            <a:srgbClr val="EA4335"/>
          </p15:clr>
        </p15:guide>
        <p15:guide id="8" orient="horz" pos="3096">
          <p15:clr>
            <a:srgbClr val="EA4335"/>
          </p15:clr>
        </p15:guide>
        <p15:guide id="9" orient="horz" pos="19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0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745532" cy="4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dirty="0">
                <a:solidFill>
                  <a:schemeClr val="lt1"/>
                </a:solidFill>
                <a:highlight>
                  <a:schemeClr val="dk1"/>
                </a:highlight>
              </a:rPr>
              <a:t>Application of AC-OPF with SOCP</a:t>
            </a:r>
            <a:b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</a:br>
            <a:r>
              <a:rPr lang="en-US" sz="3600" dirty="0"/>
              <a:t>Wind farm-related power distribution network access an ESS</a:t>
            </a:r>
            <a:br>
              <a:rPr lang="en-US" sz="3600" dirty="0"/>
            </a:br>
            <a:br>
              <a:rPr lang="en-US" sz="1800" dirty="0"/>
            </a:br>
            <a:r>
              <a:rPr lang="en-US" sz="1800" dirty="0"/>
              <a:t>Yue Zhao</a:t>
            </a:r>
            <a:br>
              <a:rPr lang="en-US" sz="1800" dirty="0"/>
            </a:br>
            <a:r>
              <a:rPr lang="en-US" sz="1800" dirty="0"/>
              <a:t>Industrial Engineering</a:t>
            </a:r>
            <a:br>
              <a:rPr lang="en-US" sz="1800" dirty="0"/>
            </a:br>
            <a:r>
              <a:rPr lang="en-US" sz="1800" dirty="0"/>
              <a:t>Ira A. Fulton Schools of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Wind farm-related power distribution network with 33 buses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28581" y="1339525"/>
            <a:ext cx="8419306" cy="445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dirty="0"/>
              <a:t>Take data from MATPOWER's case33bw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6B91E66C-7448-4E27-9C2C-30D56DC35522}"/>
              </a:ext>
            </a:extLst>
          </p:cNvPr>
          <p:cNvGrpSpPr/>
          <p:nvPr/>
        </p:nvGrpSpPr>
        <p:grpSpPr>
          <a:xfrm>
            <a:off x="295131" y="1895658"/>
            <a:ext cx="3902225" cy="2319945"/>
            <a:chOff x="1862225" y="1915878"/>
            <a:chExt cx="4549840" cy="2704964"/>
          </a:xfrm>
        </p:grpSpPr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B22B27ED-EB80-4CDB-9229-3D3B86C13EF0}"/>
                </a:ext>
              </a:extLst>
            </p:cNvPr>
            <p:cNvCxnSpPr>
              <a:cxnSpLocks/>
            </p:cNvCxnSpPr>
            <p:nvPr/>
          </p:nvCxnSpPr>
          <p:spPr>
            <a:xfrm>
              <a:off x="2120630" y="3591939"/>
              <a:ext cx="40888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B69B0850-0986-4B53-9A0C-1951B4DF4162}"/>
                </a:ext>
              </a:extLst>
            </p:cNvPr>
            <p:cNvCxnSpPr>
              <a:cxnSpLocks/>
            </p:cNvCxnSpPr>
            <p:nvPr/>
          </p:nvCxnSpPr>
          <p:spPr>
            <a:xfrm>
              <a:off x="2402733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B91D5A94-4511-4963-9546-A30842233904}"/>
                </a:ext>
              </a:extLst>
            </p:cNvPr>
            <p:cNvCxnSpPr>
              <a:cxnSpLocks/>
            </p:cNvCxnSpPr>
            <p:nvPr/>
          </p:nvCxnSpPr>
          <p:spPr>
            <a:xfrm>
              <a:off x="2642682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33960935-C41B-42F8-8BA0-21B2BC8F65E8}"/>
                </a:ext>
              </a:extLst>
            </p:cNvPr>
            <p:cNvCxnSpPr>
              <a:cxnSpLocks/>
            </p:cNvCxnSpPr>
            <p:nvPr/>
          </p:nvCxnSpPr>
          <p:spPr>
            <a:xfrm>
              <a:off x="2846963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609780ED-1919-4751-96B0-CDACE1CF932E}"/>
                </a:ext>
              </a:extLst>
            </p:cNvPr>
            <p:cNvCxnSpPr>
              <a:cxnSpLocks/>
            </p:cNvCxnSpPr>
            <p:nvPr/>
          </p:nvCxnSpPr>
          <p:spPr>
            <a:xfrm>
              <a:off x="3086912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8F93AFD7-D49D-4AA4-956A-A844A185F2F9}"/>
                </a:ext>
              </a:extLst>
            </p:cNvPr>
            <p:cNvCxnSpPr>
              <a:cxnSpLocks/>
            </p:cNvCxnSpPr>
            <p:nvPr/>
          </p:nvCxnSpPr>
          <p:spPr>
            <a:xfrm>
              <a:off x="3294435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0E6E4F95-3EB3-485D-A335-8E4F8B3AF2D0}"/>
                </a:ext>
              </a:extLst>
            </p:cNvPr>
            <p:cNvCxnSpPr>
              <a:cxnSpLocks/>
            </p:cNvCxnSpPr>
            <p:nvPr/>
          </p:nvCxnSpPr>
          <p:spPr>
            <a:xfrm>
              <a:off x="3534384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8A6C93FB-2F1B-4F24-A955-FB9526B1829A}"/>
                </a:ext>
              </a:extLst>
            </p:cNvPr>
            <p:cNvCxnSpPr>
              <a:cxnSpLocks/>
            </p:cNvCxnSpPr>
            <p:nvPr/>
          </p:nvCxnSpPr>
          <p:spPr>
            <a:xfrm>
              <a:off x="3738665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36CB8869-3326-460C-B689-065FC0657F70}"/>
                </a:ext>
              </a:extLst>
            </p:cNvPr>
            <p:cNvCxnSpPr>
              <a:cxnSpLocks/>
            </p:cNvCxnSpPr>
            <p:nvPr/>
          </p:nvCxnSpPr>
          <p:spPr>
            <a:xfrm>
              <a:off x="3978614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C2262989-0DA1-4B57-A613-AAFADA167EC2}"/>
                </a:ext>
              </a:extLst>
            </p:cNvPr>
            <p:cNvCxnSpPr>
              <a:cxnSpLocks/>
            </p:cNvCxnSpPr>
            <p:nvPr/>
          </p:nvCxnSpPr>
          <p:spPr>
            <a:xfrm>
              <a:off x="4169924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8AAB194F-6D2C-4071-999F-C948ABB1B8F5}"/>
                </a:ext>
              </a:extLst>
            </p:cNvPr>
            <p:cNvCxnSpPr>
              <a:cxnSpLocks/>
            </p:cNvCxnSpPr>
            <p:nvPr/>
          </p:nvCxnSpPr>
          <p:spPr>
            <a:xfrm>
              <a:off x="4409873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740296F4-0A77-4FD5-BEAF-03CFFC719B16}"/>
                </a:ext>
              </a:extLst>
            </p:cNvPr>
            <p:cNvCxnSpPr>
              <a:cxnSpLocks/>
            </p:cNvCxnSpPr>
            <p:nvPr/>
          </p:nvCxnSpPr>
          <p:spPr>
            <a:xfrm>
              <a:off x="4614154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1B56365A-176E-4CC5-B62A-CF13931A4C07}"/>
                </a:ext>
              </a:extLst>
            </p:cNvPr>
            <p:cNvCxnSpPr>
              <a:cxnSpLocks/>
            </p:cNvCxnSpPr>
            <p:nvPr/>
          </p:nvCxnSpPr>
          <p:spPr>
            <a:xfrm>
              <a:off x="4854103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5CDED42C-15AC-4A31-8F40-397DAC6320FE}"/>
                </a:ext>
              </a:extLst>
            </p:cNvPr>
            <p:cNvCxnSpPr>
              <a:cxnSpLocks/>
            </p:cNvCxnSpPr>
            <p:nvPr/>
          </p:nvCxnSpPr>
          <p:spPr>
            <a:xfrm>
              <a:off x="5061626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2B651BE7-3B78-4FDA-8DA2-C72B07822874}"/>
                </a:ext>
              </a:extLst>
            </p:cNvPr>
            <p:cNvCxnSpPr>
              <a:cxnSpLocks/>
            </p:cNvCxnSpPr>
            <p:nvPr/>
          </p:nvCxnSpPr>
          <p:spPr>
            <a:xfrm>
              <a:off x="5301575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EDE096FE-0760-495D-A9E6-33EFBB717817}"/>
                </a:ext>
              </a:extLst>
            </p:cNvPr>
            <p:cNvCxnSpPr>
              <a:cxnSpLocks/>
            </p:cNvCxnSpPr>
            <p:nvPr/>
          </p:nvCxnSpPr>
          <p:spPr>
            <a:xfrm>
              <a:off x="5505856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3B78B99E-0311-4242-8EE2-E1A075EA4B69}"/>
                </a:ext>
              </a:extLst>
            </p:cNvPr>
            <p:cNvCxnSpPr>
              <a:cxnSpLocks/>
            </p:cNvCxnSpPr>
            <p:nvPr/>
          </p:nvCxnSpPr>
          <p:spPr>
            <a:xfrm>
              <a:off x="5745805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071C2830-9F97-4324-9F4E-CB7CE3F5B17E}"/>
                </a:ext>
              </a:extLst>
            </p:cNvPr>
            <p:cNvCxnSpPr>
              <a:cxnSpLocks/>
            </p:cNvCxnSpPr>
            <p:nvPr/>
          </p:nvCxnSpPr>
          <p:spPr>
            <a:xfrm>
              <a:off x="5969541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F44C20B4-9A40-4289-99E4-352A6E1C2ADE}"/>
                </a:ext>
              </a:extLst>
            </p:cNvPr>
            <p:cNvCxnSpPr>
              <a:cxnSpLocks/>
            </p:cNvCxnSpPr>
            <p:nvPr/>
          </p:nvCxnSpPr>
          <p:spPr>
            <a:xfrm>
              <a:off x="6209490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FA1F3F38-404D-409B-8A29-E5B2D4C7D41F}"/>
                </a:ext>
              </a:extLst>
            </p:cNvPr>
            <p:cNvCxnSpPr>
              <a:cxnSpLocks/>
            </p:cNvCxnSpPr>
            <p:nvPr/>
          </p:nvCxnSpPr>
          <p:spPr>
            <a:xfrm>
              <a:off x="2642682" y="3754877"/>
              <a:ext cx="11348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285A0E37-1150-4CC7-8F7D-606D9D335F5C}"/>
                </a:ext>
              </a:extLst>
            </p:cNvPr>
            <p:cNvCxnSpPr>
              <a:cxnSpLocks/>
            </p:cNvCxnSpPr>
            <p:nvPr/>
          </p:nvCxnSpPr>
          <p:spPr>
            <a:xfrm>
              <a:off x="2756169" y="3754877"/>
              <a:ext cx="116732" cy="6209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A77BF833-C2BD-4E60-BCD0-90B1D623E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2901" y="4374207"/>
              <a:ext cx="659364" cy="16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51F69F24-5671-4E0D-9BFC-128D9045EA63}"/>
                </a:ext>
              </a:extLst>
            </p:cNvPr>
            <p:cNvCxnSpPr>
              <a:cxnSpLocks/>
            </p:cNvCxnSpPr>
            <p:nvPr/>
          </p:nvCxnSpPr>
          <p:spPr>
            <a:xfrm>
              <a:off x="3086912" y="4129192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86E6A36F-1FD2-4063-BB87-05347E3F76E3}"/>
                </a:ext>
              </a:extLst>
            </p:cNvPr>
            <p:cNvCxnSpPr>
              <a:cxnSpLocks/>
            </p:cNvCxnSpPr>
            <p:nvPr/>
          </p:nvCxnSpPr>
          <p:spPr>
            <a:xfrm>
              <a:off x="3294435" y="4130812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B37FF26D-D0AB-41FE-A0C4-7D8EE21CF83A}"/>
                </a:ext>
              </a:extLst>
            </p:cNvPr>
            <p:cNvCxnSpPr>
              <a:cxnSpLocks/>
            </p:cNvCxnSpPr>
            <p:nvPr/>
          </p:nvCxnSpPr>
          <p:spPr>
            <a:xfrm>
              <a:off x="3534384" y="4130812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A2376391-6DFF-47EC-8CAD-285CC15A1089}"/>
                </a:ext>
              </a:extLst>
            </p:cNvPr>
            <p:cNvCxnSpPr>
              <a:cxnSpLocks/>
            </p:cNvCxnSpPr>
            <p:nvPr/>
          </p:nvCxnSpPr>
          <p:spPr>
            <a:xfrm>
              <a:off x="2846963" y="3429000"/>
              <a:ext cx="1005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4CF699E2-8F93-4870-91BA-1D620E316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478" y="2416772"/>
              <a:ext cx="147944" cy="10122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93012AEA-CEE5-41F0-9EA9-C89ED18F7653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68" y="2417582"/>
              <a:ext cx="834687" cy="21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49C42AD4-63F2-491E-8F8D-151C4C326C63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69" y="2172567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C4310FBB-149A-48FC-B6A2-54A7E2DB608A}"/>
                </a:ext>
              </a:extLst>
            </p:cNvPr>
            <p:cNvCxnSpPr>
              <a:cxnSpLocks/>
            </p:cNvCxnSpPr>
            <p:nvPr/>
          </p:nvCxnSpPr>
          <p:spPr>
            <a:xfrm>
              <a:off x="3536818" y="2172567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1C00E75A-9664-4111-860A-9C804A375078}"/>
                </a:ext>
              </a:extLst>
            </p:cNvPr>
            <p:cNvCxnSpPr>
              <a:cxnSpLocks/>
            </p:cNvCxnSpPr>
            <p:nvPr/>
          </p:nvCxnSpPr>
          <p:spPr>
            <a:xfrm>
              <a:off x="3741099" y="2171757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FD1A3EB0-3225-4A9A-B04A-BED004A0D85F}"/>
                </a:ext>
              </a:extLst>
            </p:cNvPr>
            <p:cNvCxnSpPr>
              <a:cxnSpLocks/>
            </p:cNvCxnSpPr>
            <p:nvPr/>
          </p:nvCxnSpPr>
          <p:spPr>
            <a:xfrm>
              <a:off x="3534384" y="3429000"/>
              <a:ext cx="95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D221EC93-F0E9-47CC-B688-6C1C23D35A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0038" y="2897630"/>
              <a:ext cx="117136" cy="5313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1CE7AA0A-751D-4E10-96AC-26087A2E56D8}"/>
                </a:ext>
              </a:extLst>
            </p:cNvPr>
            <p:cNvCxnSpPr>
              <a:cxnSpLocks/>
            </p:cNvCxnSpPr>
            <p:nvPr/>
          </p:nvCxnSpPr>
          <p:spPr>
            <a:xfrm>
              <a:off x="3746794" y="2897630"/>
              <a:ext cx="184661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BBA2F7F1-ED66-43B3-BAB3-C1001387F5C7}"/>
                </a:ext>
              </a:extLst>
            </p:cNvPr>
            <p:cNvCxnSpPr>
              <a:cxnSpLocks/>
            </p:cNvCxnSpPr>
            <p:nvPr/>
          </p:nvCxnSpPr>
          <p:spPr>
            <a:xfrm>
              <a:off x="3998069" y="265099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578EC29F-60BF-4813-A3B3-9CDCE7831779}"/>
                </a:ext>
              </a:extLst>
            </p:cNvPr>
            <p:cNvCxnSpPr>
              <a:cxnSpLocks/>
            </p:cNvCxnSpPr>
            <p:nvPr/>
          </p:nvCxnSpPr>
          <p:spPr>
            <a:xfrm>
              <a:off x="4238018" y="265099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1020BF84-F2A3-4961-8145-95DE23FC9351}"/>
                </a:ext>
              </a:extLst>
            </p:cNvPr>
            <p:cNvCxnSpPr>
              <a:cxnSpLocks/>
            </p:cNvCxnSpPr>
            <p:nvPr/>
          </p:nvCxnSpPr>
          <p:spPr>
            <a:xfrm>
              <a:off x="4445541" y="265261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BEEBC639-F576-4DBC-A547-52A516256332}"/>
                </a:ext>
              </a:extLst>
            </p:cNvPr>
            <p:cNvCxnSpPr>
              <a:cxnSpLocks/>
            </p:cNvCxnSpPr>
            <p:nvPr/>
          </p:nvCxnSpPr>
          <p:spPr>
            <a:xfrm>
              <a:off x="4685490" y="265261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C4EDAB86-AA73-4ECC-8659-A448F559A648}"/>
                </a:ext>
              </a:extLst>
            </p:cNvPr>
            <p:cNvCxnSpPr>
              <a:cxnSpLocks/>
            </p:cNvCxnSpPr>
            <p:nvPr/>
          </p:nvCxnSpPr>
          <p:spPr>
            <a:xfrm>
              <a:off x="4889771" y="265180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2EF38927-8A34-4A41-9D5D-D31E76B93DB8}"/>
                </a:ext>
              </a:extLst>
            </p:cNvPr>
            <p:cNvCxnSpPr>
              <a:cxnSpLocks/>
            </p:cNvCxnSpPr>
            <p:nvPr/>
          </p:nvCxnSpPr>
          <p:spPr>
            <a:xfrm>
              <a:off x="5129720" y="265180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0BCDCA73-C001-408C-9445-BEF7B60C1A14}"/>
                </a:ext>
              </a:extLst>
            </p:cNvPr>
            <p:cNvCxnSpPr>
              <a:cxnSpLocks/>
            </p:cNvCxnSpPr>
            <p:nvPr/>
          </p:nvCxnSpPr>
          <p:spPr>
            <a:xfrm>
              <a:off x="5353456" y="265099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6BF6E726-3099-4CDC-979A-D3102DD80B6F}"/>
                </a:ext>
              </a:extLst>
            </p:cNvPr>
            <p:cNvCxnSpPr>
              <a:cxnSpLocks/>
            </p:cNvCxnSpPr>
            <p:nvPr/>
          </p:nvCxnSpPr>
          <p:spPr>
            <a:xfrm>
              <a:off x="5593405" y="2650995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8910F2CD-6DCF-4F56-A026-276BA799C884}"/>
                </a:ext>
              </a:extLst>
            </p:cNvPr>
            <p:cNvSpPr txBox="1"/>
            <p:nvPr/>
          </p:nvSpPr>
          <p:spPr>
            <a:xfrm>
              <a:off x="2273531" y="3074179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E49919F-960D-494E-A59C-9E51F7F8020E}"/>
                </a:ext>
              </a:extLst>
            </p:cNvPr>
            <p:cNvSpPr txBox="1"/>
            <p:nvPr/>
          </p:nvSpPr>
          <p:spPr>
            <a:xfrm>
              <a:off x="2518702" y="3075512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2A6E6846-5F1C-4DC8-B5E1-940A0FC7FBB2}"/>
                </a:ext>
              </a:extLst>
            </p:cNvPr>
            <p:cNvSpPr txBox="1"/>
            <p:nvPr/>
          </p:nvSpPr>
          <p:spPr>
            <a:xfrm>
              <a:off x="2713910" y="308176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FE7DE4DF-B3C6-4853-A8B5-1750539F8829}"/>
                </a:ext>
              </a:extLst>
            </p:cNvPr>
            <p:cNvSpPr txBox="1"/>
            <p:nvPr/>
          </p:nvSpPr>
          <p:spPr>
            <a:xfrm>
              <a:off x="2960798" y="308257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A6A05A3A-965A-4BFD-8F11-98552AA3CC08}"/>
                </a:ext>
              </a:extLst>
            </p:cNvPr>
            <p:cNvSpPr txBox="1"/>
            <p:nvPr/>
          </p:nvSpPr>
          <p:spPr>
            <a:xfrm>
              <a:off x="3156248" y="308176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5</a:t>
              </a:r>
              <a:endParaRPr lang="zh-CN" altLang="en-US" sz="1100" dirty="0"/>
            </a:p>
          </p:txBody>
        </p: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9F73347A-5EA8-4D6D-BEED-5CF3190BC0A4}"/>
                </a:ext>
              </a:extLst>
            </p:cNvPr>
            <p:cNvSpPr txBox="1"/>
            <p:nvPr/>
          </p:nvSpPr>
          <p:spPr>
            <a:xfrm>
              <a:off x="3403063" y="308176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6</a:t>
              </a:r>
              <a:endParaRPr lang="zh-CN" altLang="en-US" sz="1100" dirty="0"/>
            </a:p>
          </p:txBody>
        </p: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3BA65D7F-3536-4960-B8EF-6389191F869E}"/>
                </a:ext>
              </a:extLst>
            </p:cNvPr>
            <p:cNvSpPr txBox="1"/>
            <p:nvPr/>
          </p:nvSpPr>
          <p:spPr>
            <a:xfrm>
              <a:off x="3599565" y="308257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7</a:t>
              </a:r>
              <a:endParaRPr lang="zh-CN" altLang="en-US" sz="1100" dirty="0"/>
            </a:p>
          </p:txBody>
        </p: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9B79B1E4-D64C-4AE6-848F-59C83D0122A3}"/>
                </a:ext>
              </a:extLst>
            </p:cNvPr>
            <p:cNvSpPr txBox="1"/>
            <p:nvPr/>
          </p:nvSpPr>
          <p:spPr>
            <a:xfrm>
              <a:off x="3839800" y="3083359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8</a:t>
              </a:r>
              <a:endParaRPr lang="zh-CN" altLang="en-US" sz="1100" dirty="0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9BAE2046-A75B-4C28-B9AA-2AEC0F212B17}"/>
                </a:ext>
              </a:extLst>
            </p:cNvPr>
            <p:cNvSpPr txBox="1"/>
            <p:nvPr/>
          </p:nvSpPr>
          <p:spPr>
            <a:xfrm>
              <a:off x="4019639" y="3081344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9</a:t>
              </a:r>
              <a:endParaRPr lang="zh-CN" altLang="en-US" sz="1100" dirty="0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BED1C859-0403-466A-823C-14B5AE8D59C5}"/>
                </a:ext>
              </a:extLst>
            </p:cNvPr>
            <p:cNvSpPr txBox="1"/>
            <p:nvPr/>
          </p:nvSpPr>
          <p:spPr>
            <a:xfrm>
              <a:off x="4277610" y="308134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10</a:t>
              </a:r>
              <a:endParaRPr lang="zh-CN" altLang="en-US" sz="1100" dirty="0"/>
            </a:p>
          </p:txBody>
        </p: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9D08C567-CFE6-4A28-85F7-46F711446B04}"/>
                </a:ext>
              </a:extLst>
            </p:cNvPr>
            <p:cNvSpPr txBox="1"/>
            <p:nvPr/>
          </p:nvSpPr>
          <p:spPr>
            <a:xfrm>
              <a:off x="4485452" y="3087901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11</a:t>
              </a:r>
              <a:endParaRPr lang="zh-CN" altLang="en-US" sz="1100" dirty="0"/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7DFAF5D0-813A-4D27-BB9B-80101967A0DF}"/>
                </a:ext>
              </a:extLst>
            </p:cNvPr>
            <p:cNvSpPr txBox="1"/>
            <p:nvPr/>
          </p:nvSpPr>
          <p:spPr>
            <a:xfrm>
              <a:off x="4724901" y="3088232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12</a:t>
              </a:r>
              <a:endParaRPr lang="zh-CN" altLang="en-US" sz="1100" dirty="0"/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CA6758D7-8418-47FD-B64A-43762EB91228}"/>
                </a:ext>
              </a:extLst>
            </p:cNvPr>
            <p:cNvSpPr txBox="1"/>
            <p:nvPr/>
          </p:nvSpPr>
          <p:spPr>
            <a:xfrm>
              <a:off x="4929795" y="308940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13</a:t>
              </a:r>
              <a:endParaRPr lang="zh-CN" altLang="en-US" sz="1100" dirty="0"/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16C10E66-CB44-4D81-82F0-F2A713F90A38}"/>
                </a:ext>
              </a:extLst>
            </p:cNvPr>
            <p:cNvSpPr txBox="1"/>
            <p:nvPr/>
          </p:nvSpPr>
          <p:spPr>
            <a:xfrm>
              <a:off x="5172009" y="3092503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14</a:t>
              </a:r>
              <a:endParaRPr lang="zh-CN" altLang="en-US" sz="1100" dirty="0"/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864FE3E5-4149-45BD-9833-925DB59BC150}"/>
                </a:ext>
              </a:extLst>
            </p:cNvPr>
            <p:cNvSpPr txBox="1"/>
            <p:nvPr/>
          </p:nvSpPr>
          <p:spPr>
            <a:xfrm>
              <a:off x="5374031" y="3092503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15</a:t>
              </a:r>
              <a:endParaRPr lang="zh-CN" altLang="en-US" sz="1100" dirty="0"/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8C6B5B22-9669-4F74-9558-8DA8E0B83398}"/>
                </a:ext>
              </a:extLst>
            </p:cNvPr>
            <p:cNvSpPr txBox="1"/>
            <p:nvPr/>
          </p:nvSpPr>
          <p:spPr>
            <a:xfrm>
              <a:off x="5616045" y="3091496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16</a:t>
              </a:r>
              <a:endParaRPr lang="zh-CN" altLang="en-US" sz="1100" dirty="0"/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09CEF23F-7ABA-4A3B-91E4-CA390199DC06}"/>
                </a:ext>
              </a:extLst>
            </p:cNvPr>
            <p:cNvSpPr txBox="1"/>
            <p:nvPr/>
          </p:nvSpPr>
          <p:spPr>
            <a:xfrm>
              <a:off x="5829638" y="3090609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17</a:t>
              </a:r>
              <a:endParaRPr lang="zh-CN" altLang="en-US" sz="1100" dirty="0"/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DEDACEF4-9808-4B0C-A6FB-94460919DE4A}"/>
                </a:ext>
              </a:extLst>
            </p:cNvPr>
            <p:cNvSpPr txBox="1"/>
            <p:nvPr/>
          </p:nvSpPr>
          <p:spPr>
            <a:xfrm>
              <a:off x="6079923" y="3087776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18</a:t>
              </a:r>
              <a:endParaRPr lang="zh-CN" altLang="en-US" sz="1100" dirty="0"/>
            </a:p>
          </p:txBody>
        </p: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3D4C5DE5-1AEB-4541-A3A8-107AA5028A39}"/>
                </a:ext>
              </a:extLst>
            </p:cNvPr>
            <p:cNvSpPr txBox="1"/>
            <p:nvPr/>
          </p:nvSpPr>
          <p:spPr>
            <a:xfrm>
              <a:off x="1862225" y="346032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33</a:t>
              </a:r>
              <a:endParaRPr lang="zh-CN" altLang="en-US" sz="1100" dirty="0"/>
            </a:p>
          </p:txBody>
        </p: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97FDD755-9279-476B-BF0A-E095BCA3580B}"/>
                </a:ext>
              </a:extLst>
            </p:cNvPr>
            <p:cNvSpPr txBox="1"/>
            <p:nvPr/>
          </p:nvSpPr>
          <p:spPr>
            <a:xfrm>
              <a:off x="3169481" y="1915878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18</a:t>
              </a:r>
              <a:endParaRPr lang="zh-CN" altLang="en-US" sz="1100" dirty="0"/>
            </a:p>
          </p:txBody>
        </p:sp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5DA200E0-0D4E-4496-BFCC-6C4E981E036F}"/>
                </a:ext>
              </a:extLst>
            </p:cNvPr>
            <p:cNvSpPr txBox="1"/>
            <p:nvPr/>
          </p:nvSpPr>
          <p:spPr>
            <a:xfrm>
              <a:off x="3414652" y="1917211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19</a:t>
              </a:r>
              <a:endParaRPr lang="zh-CN" altLang="en-US" sz="1100" dirty="0"/>
            </a:p>
          </p:txBody>
        </p:sp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7A98CE4C-B709-4542-8F05-7271041994A0}"/>
                </a:ext>
              </a:extLst>
            </p:cNvPr>
            <p:cNvSpPr txBox="1"/>
            <p:nvPr/>
          </p:nvSpPr>
          <p:spPr>
            <a:xfrm>
              <a:off x="3609860" y="1923466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20</a:t>
              </a:r>
              <a:endParaRPr lang="zh-CN" altLang="en-US" sz="1100" dirty="0"/>
            </a:p>
          </p:txBody>
        </p: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9E031995-3A78-414A-95E8-3F5920BFA09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755" y="2178821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D8CB782B-7E38-402D-8993-329DC33336C2}"/>
                </a:ext>
              </a:extLst>
            </p:cNvPr>
            <p:cNvSpPr txBox="1"/>
            <p:nvPr/>
          </p:nvSpPr>
          <p:spPr>
            <a:xfrm>
              <a:off x="3802644" y="191839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21</a:t>
              </a:r>
              <a:endParaRPr lang="zh-CN" altLang="en-US" sz="1100" dirty="0"/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94CC110E-401C-4E38-A0F4-DE3C673AB8A0}"/>
                </a:ext>
              </a:extLst>
            </p:cNvPr>
            <p:cNvSpPr txBox="1"/>
            <p:nvPr/>
          </p:nvSpPr>
          <p:spPr>
            <a:xfrm>
              <a:off x="2911235" y="387697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22</a:t>
              </a:r>
              <a:endParaRPr lang="zh-CN" altLang="en-US" sz="1100" dirty="0"/>
            </a:p>
          </p:txBody>
        </p:sp>
        <p:sp>
          <p:nvSpPr>
            <p:cNvPr id="317" name="文本框 316">
              <a:extLst>
                <a:ext uri="{FF2B5EF4-FFF2-40B4-BE49-F238E27FC236}">
                  <a16:creationId xmlns:a16="http://schemas.microsoft.com/office/drawing/2014/main" id="{40C2AB7D-5B5D-4538-8A37-FE334CACD34E}"/>
                </a:ext>
              </a:extLst>
            </p:cNvPr>
            <p:cNvSpPr txBox="1"/>
            <p:nvPr/>
          </p:nvSpPr>
          <p:spPr>
            <a:xfrm>
              <a:off x="3124828" y="3876087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23</a:t>
              </a:r>
              <a:endParaRPr lang="zh-CN" altLang="en-US" sz="1100" dirty="0"/>
            </a:p>
          </p:txBody>
        </p:sp>
        <p:sp>
          <p:nvSpPr>
            <p:cNvPr id="318" name="文本框 317">
              <a:extLst>
                <a:ext uri="{FF2B5EF4-FFF2-40B4-BE49-F238E27FC236}">
                  <a16:creationId xmlns:a16="http://schemas.microsoft.com/office/drawing/2014/main" id="{7A99A14E-E56A-414D-80E8-91B85A169CF7}"/>
                </a:ext>
              </a:extLst>
            </p:cNvPr>
            <p:cNvSpPr txBox="1"/>
            <p:nvPr/>
          </p:nvSpPr>
          <p:spPr>
            <a:xfrm>
              <a:off x="3375113" y="387325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24</a:t>
              </a:r>
              <a:endParaRPr lang="zh-CN" altLang="en-US" sz="1100" dirty="0"/>
            </a:p>
          </p:txBody>
        </p:sp>
        <p:sp>
          <p:nvSpPr>
            <p:cNvPr id="319" name="文本框 318">
              <a:extLst>
                <a:ext uri="{FF2B5EF4-FFF2-40B4-BE49-F238E27FC236}">
                  <a16:creationId xmlns:a16="http://schemas.microsoft.com/office/drawing/2014/main" id="{0FEA2630-FC01-441D-B8BA-3E7AFAF9736C}"/>
                </a:ext>
              </a:extLst>
            </p:cNvPr>
            <p:cNvSpPr txBox="1"/>
            <p:nvPr/>
          </p:nvSpPr>
          <p:spPr>
            <a:xfrm>
              <a:off x="3835121" y="2410551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25</a:t>
              </a:r>
              <a:endParaRPr lang="zh-CN" altLang="en-US" sz="1100" dirty="0"/>
            </a:p>
          </p:txBody>
        </p:sp>
        <p:sp>
          <p:nvSpPr>
            <p:cNvPr id="320" name="文本框 319">
              <a:extLst>
                <a:ext uri="{FF2B5EF4-FFF2-40B4-BE49-F238E27FC236}">
                  <a16:creationId xmlns:a16="http://schemas.microsoft.com/office/drawing/2014/main" id="{380C1F5A-94E4-4544-A060-6F1BE7CD84D8}"/>
                </a:ext>
              </a:extLst>
            </p:cNvPr>
            <p:cNvSpPr txBox="1"/>
            <p:nvPr/>
          </p:nvSpPr>
          <p:spPr>
            <a:xfrm>
              <a:off x="4074570" y="2410882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26</a:t>
              </a:r>
              <a:endParaRPr lang="zh-CN" altLang="en-US" sz="1100" dirty="0"/>
            </a:p>
          </p:txBody>
        </p:sp>
        <p:sp>
          <p:nvSpPr>
            <p:cNvPr id="321" name="文本框 320">
              <a:extLst>
                <a:ext uri="{FF2B5EF4-FFF2-40B4-BE49-F238E27FC236}">
                  <a16:creationId xmlns:a16="http://schemas.microsoft.com/office/drawing/2014/main" id="{5C909A85-48B9-4169-8392-2BA0FB94699E}"/>
                </a:ext>
              </a:extLst>
            </p:cNvPr>
            <p:cNvSpPr txBox="1"/>
            <p:nvPr/>
          </p:nvSpPr>
          <p:spPr>
            <a:xfrm>
              <a:off x="4279464" y="241205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27</a:t>
              </a:r>
              <a:endParaRPr lang="zh-CN" altLang="en-US" sz="1100" dirty="0"/>
            </a:p>
          </p:txBody>
        </p:sp>
        <p:sp>
          <p:nvSpPr>
            <p:cNvPr id="322" name="文本框 321">
              <a:extLst>
                <a:ext uri="{FF2B5EF4-FFF2-40B4-BE49-F238E27FC236}">
                  <a16:creationId xmlns:a16="http://schemas.microsoft.com/office/drawing/2014/main" id="{16AF125D-3907-4E3F-88C9-0CB94F37C038}"/>
                </a:ext>
              </a:extLst>
            </p:cNvPr>
            <p:cNvSpPr txBox="1"/>
            <p:nvPr/>
          </p:nvSpPr>
          <p:spPr>
            <a:xfrm>
              <a:off x="4521678" y="2415153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28</a:t>
              </a:r>
              <a:endParaRPr lang="zh-CN" altLang="en-US" sz="1100" dirty="0"/>
            </a:p>
          </p:txBody>
        </p: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2857EC7A-72AF-4B31-999C-81EAEFD6E041}"/>
                </a:ext>
              </a:extLst>
            </p:cNvPr>
            <p:cNvSpPr txBox="1"/>
            <p:nvPr/>
          </p:nvSpPr>
          <p:spPr>
            <a:xfrm>
              <a:off x="4723700" y="2415153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19</a:t>
              </a:r>
              <a:endParaRPr lang="zh-CN" altLang="en-US" sz="1100" dirty="0"/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91043B87-5CE3-4A4F-87A6-4FA1F9AB44F7}"/>
                </a:ext>
              </a:extLst>
            </p:cNvPr>
            <p:cNvSpPr txBox="1"/>
            <p:nvPr/>
          </p:nvSpPr>
          <p:spPr>
            <a:xfrm>
              <a:off x="4965714" y="2414146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30</a:t>
              </a:r>
              <a:endParaRPr lang="zh-CN" altLang="en-US" sz="1100" dirty="0"/>
            </a:p>
          </p:txBody>
        </p: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ED0E2091-E979-4E57-A33D-31779638A935}"/>
                </a:ext>
              </a:extLst>
            </p:cNvPr>
            <p:cNvSpPr txBox="1"/>
            <p:nvPr/>
          </p:nvSpPr>
          <p:spPr>
            <a:xfrm>
              <a:off x="5179307" y="2413259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31</a:t>
              </a:r>
              <a:endParaRPr lang="zh-CN" altLang="en-US" sz="1100" dirty="0"/>
            </a:p>
          </p:txBody>
        </p:sp>
        <p:sp>
          <p:nvSpPr>
            <p:cNvPr id="326" name="文本框 325">
              <a:extLst>
                <a:ext uri="{FF2B5EF4-FFF2-40B4-BE49-F238E27FC236}">
                  <a16:creationId xmlns:a16="http://schemas.microsoft.com/office/drawing/2014/main" id="{70DF194C-8EAC-4385-A351-BF8219069AC3}"/>
                </a:ext>
              </a:extLst>
            </p:cNvPr>
            <p:cNvSpPr txBox="1"/>
            <p:nvPr/>
          </p:nvSpPr>
          <p:spPr>
            <a:xfrm>
              <a:off x="5429592" y="2410426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32</a:t>
              </a:r>
              <a:endParaRPr lang="zh-CN" altLang="en-US" sz="1100" dirty="0"/>
            </a:p>
          </p:txBody>
        </p:sp>
      </p:grp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643D8301-D5BD-4129-A996-3E206863A3F0}"/>
              </a:ext>
            </a:extLst>
          </p:cNvPr>
          <p:cNvGrpSpPr/>
          <p:nvPr/>
        </p:nvGrpSpPr>
        <p:grpSpPr>
          <a:xfrm>
            <a:off x="4364055" y="1788809"/>
            <a:ext cx="4383832" cy="2438478"/>
            <a:chOff x="1862225" y="1904178"/>
            <a:chExt cx="4796139" cy="2667821"/>
          </a:xfrm>
        </p:grpSpPr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7534AD2A-1573-4B09-AB80-0A597D080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630" y="3583736"/>
              <a:ext cx="3848911" cy="82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F37C4759-DBE4-42B0-95C4-D6212518A071}"/>
                </a:ext>
              </a:extLst>
            </p:cNvPr>
            <p:cNvCxnSpPr>
              <a:cxnSpLocks/>
            </p:cNvCxnSpPr>
            <p:nvPr/>
          </p:nvCxnSpPr>
          <p:spPr>
            <a:xfrm>
              <a:off x="2402733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C6C7293A-5A06-49D7-AE6E-3949770B7321}"/>
                </a:ext>
              </a:extLst>
            </p:cNvPr>
            <p:cNvCxnSpPr>
              <a:cxnSpLocks/>
            </p:cNvCxnSpPr>
            <p:nvPr/>
          </p:nvCxnSpPr>
          <p:spPr>
            <a:xfrm>
              <a:off x="2642682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1E593980-DC2F-43CF-AEA8-ADA3E32ABFCD}"/>
                </a:ext>
              </a:extLst>
            </p:cNvPr>
            <p:cNvCxnSpPr>
              <a:cxnSpLocks/>
            </p:cNvCxnSpPr>
            <p:nvPr/>
          </p:nvCxnSpPr>
          <p:spPr>
            <a:xfrm>
              <a:off x="2846963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4588246D-C115-426A-A066-B2214945A63A}"/>
                </a:ext>
              </a:extLst>
            </p:cNvPr>
            <p:cNvCxnSpPr>
              <a:cxnSpLocks/>
            </p:cNvCxnSpPr>
            <p:nvPr/>
          </p:nvCxnSpPr>
          <p:spPr>
            <a:xfrm>
              <a:off x="3086912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606CE986-B35D-4F39-A563-984B4F957E9D}"/>
                </a:ext>
              </a:extLst>
            </p:cNvPr>
            <p:cNvCxnSpPr>
              <a:cxnSpLocks/>
            </p:cNvCxnSpPr>
            <p:nvPr/>
          </p:nvCxnSpPr>
          <p:spPr>
            <a:xfrm>
              <a:off x="3294435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6075B2E4-D65D-475D-A2F0-7B44F20BB531}"/>
                </a:ext>
              </a:extLst>
            </p:cNvPr>
            <p:cNvCxnSpPr>
              <a:cxnSpLocks/>
            </p:cNvCxnSpPr>
            <p:nvPr/>
          </p:nvCxnSpPr>
          <p:spPr>
            <a:xfrm>
              <a:off x="3534384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DA86AD3A-9BC0-400B-9BE7-DF4D7E20E2A7}"/>
                </a:ext>
              </a:extLst>
            </p:cNvPr>
            <p:cNvCxnSpPr>
              <a:cxnSpLocks/>
            </p:cNvCxnSpPr>
            <p:nvPr/>
          </p:nvCxnSpPr>
          <p:spPr>
            <a:xfrm>
              <a:off x="3738665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92CFF6F4-E0C0-41C5-899B-E1CE3463F5BA}"/>
                </a:ext>
              </a:extLst>
            </p:cNvPr>
            <p:cNvCxnSpPr>
              <a:cxnSpLocks/>
            </p:cNvCxnSpPr>
            <p:nvPr/>
          </p:nvCxnSpPr>
          <p:spPr>
            <a:xfrm>
              <a:off x="3978614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E30EE4B7-88C4-4613-A854-986349AD70A2}"/>
                </a:ext>
              </a:extLst>
            </p:cNvPr>
            <p:cNvCxnSpPr>
              <a:cxnSpLocks/>
            </p:cNvCxnSpPr>
            <p:nvPr/>
          </p:nvCxnSpPr>
          <p:spPr>
            <a:xfrm>
              <a:off x="4169924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40A5D9C4-883E-4D97-880D-858E3D46EC9F}"/>
                </a:ext>
              </a:extLst>
            </p:cNvPr>
            <p:cNvCxnSpPr>
              <a:cxnSpLocks/>
            </p:cNvCxnSpPr>
            <p:nvPr/>
          </p:nvCxnSpPr>
          <p:spPr>
            <a:xfrm>
              <a:off x="4409873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A951B786-86A7-4311-AA3E-2846E22C3C0E}"/>
                </a:ext>
              </a:extLst>
            </p:cNvPr>
            <p:cNvCxnSpPr>
              <a:cxnSpLocks/>
            </p:cNvCxnSpPr>
            <p:nvPr/>
          </p:nvCxnSpPr>
          <p:spPr>
            <a:xfrm>
              <a:off x="4614154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27925972-5863-4C83-8B34-F83B2BCE3DD4}"/>
                </a:ext>
              </a:extLst>
            </p:cNvPr>
            <p:cNvCxnSpPr>
              <a:cxnSpLocks/>
            </p:cNvCxnSpPr>
            <p:nvPr/>
          </p:nvCxnSpPr>
          <p:spPr>
            <a:xfrm>
              <a:off x="4854103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954DDDBA-8A0D-4C33-B284-D6C583ECA426}"/>
                </a:ext>
              </a:extLst>
            </p:cNvPr>
            <p:cNvCxnSpPr>
              <a:cxnSpLocks/>
            </p:cNvCxnSpPr>
            <p:nvPr/>
          </p:nvCxnSpPr>
          <p:spPr>
            <a:xfrm>
              <a:off x="5061626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AD73769B-864F-42F4-9728-C1BDDDF542D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575" y="334773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0F2E2FC4-EE2E-4591-BF31-3F8F6DAF8F25}"/>
                </a:ext>
              </a:extLst>
            </p:cNvPr>
            <p:cNvCxnSpPr>
              <a:cxnSpLocks/>
            </p:cNvCxnSpPr>
            <p:nvPr/>
          </p:nvCxnSpPr>
          <p:spPr>
            <a:xfrm>
              <a:off x="5505856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5800D79E-0122-44AD-AF87-A89EB56BCF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5805" y="334692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D4AE6144-0C64-455E-AF8A-D5A612C4C04C}"/>
                </a:ext>
              </a:extLst>
            </p:cNvPr>
            <p:cNvCxnSpPr>
              <a:cxnSpLocks/>
            </p:cNvCxnSpPr>
            <p:nvPr/>
          </p:nvCxnSpPr>
          <p:spPr>
            <a:xfrm>
              <a:off x="5969541" y="3346114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29836DEA-4081-43E9-95E0-BF77C9F15F3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55" y="3706034"/>
              <a:ext cx="11348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8B5B59D3-641D-42B2-BF1F-86B9520D5FAA}"/>
                </a:ext>
              </a:extLst>
            </p:cNvPr>
            <p:cNvCxnSpPr>
              <a:cxnSpLocks/>
            </p:cNvCxnSpPr>
            <p:nvPr/>
          </p:nvCxnSpPr>
          <p:spPr>
            <a:xfrm>
              <a:off x="2757642" y="3706034"/>
              <a:ext cx="116732" cy="6209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7BD824EE-149B-442F-A10E-FE5556041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4374" y="4325364"/>
              <a:ext cx="659364" cy="16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E79BCFC2-D904-44C4-B5F1-2D4480F3727E}"/>
                </a:ext>
              </a:extLst>
            </p:cNvPr>
            <p:cNvCxnSpPr>
              <a:cxnSpLocks/>
            </p:cNvCxnSpPr>
            <p:nvPr/>
          </p:nvCxnSpPr>
          <p:spPr>
            <a:xfrm>
              <a:off x="3088385" y="4080349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接连接符 349">
              <a:extLst>
                <a:ext uri="{FF2B5EF4-FFF2-40B4-BE49-F238E27FC236}">
                  <a16:creationId xmlns:a16="http://schemas.microsoft.com/office/drawing/2014/main" id="{4C2EFCA3-E84D-4681-97C4-C2F665B35201}"/>
                </a:ext>
              </a:extLst>
            </p:cNvPr>
            <p:cNvCxnSpPr>
              <a:cxnSpLocks/>
            </p:cNvCxnSpPr>
            <p:nvPr/>
          </p:nvCxnSpPr>
          <p:spPr>
            <a:xfrm>
              <a:off x="3295908" y="4081969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A5CA7C07-1D64-4DF9-905A-AF00A79B236C}"/>
                </a:ext>
              </a:extLst>
            </p:cNvPr>
            <p:cNvCxnSpPr>
              <a:cxnSpLocks/>
            </p:cNvCxnSpPr>
            <p:nvPr/>
          </p:nvCxnSpPr>
          <p:spPr>
            <a:xfrm>
              <a:off x="3535857" y="4081969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接连接符 351">
              <a:extLst>
                <a:ext uri="{FF2B5EF4-FFF2-40B4-BE49-F238E27FC236}">
                  <a16:creationId xmlns:a16="http://schemas.microsoft.com/office/drawing/2014/main" id="{F143186D-52BE-4B71-96E7-5212D48C171C}"/>
                </a:ext>
              </a:extLst>
            </p:cNvPr>
            <p:cNvCxnSpPr>
              <a:cxnSpLocks/>
            </p:cNvCxnSpPr>
            <p:nvPr/>
          </p:nvCxnSpPr>
          <p:spPr>
            <a:xfrm>
              <a:off x="2409904" y="3428998"/>
              <a:ext cx="1005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CF73C85C-5A23-4F57-918E-31F331522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0419" y="2416770"/>
              <a:ext cx="147944" cy="10122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接连接符 353">
              <a:extLst>
                <a:ext uri="{FF2B5EF4-FFF2-40B4-BE49-F238E27FC236}">
                  <a16:creationId xmlns:a16="http://schemas.microsoft.com/office/drawing/2014/main" id="{1D5DEC65-BD48-433D-AE6A-8678F4ACDEE6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09" y="2417580"/>
              <a:ext cx="834687" cy="21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接连接符 354">
              <a:extLst>
                <a:ext uri="{FF2B5EF4-FFF2-40B4-BE49-F238E27FC236}">
                  <a16:creationId xmlns:a16="http://schemas.microsoft.com/office/drawing/2014/main" id="{AECD3EBB-0057-41E8-BD58-8D16668819A5}"/>
                </a:ext>
              </a:extLst>
            </p:cNvPr>
            <p:cNvCxnSpPr>
              <a:cxnSpLocks/>
            </p:cNvCxnSpPr>
            <p:nvPr/>
          </p:nvCxnSpPr>
          <p:spPr>
            <a:xfrm>
              <a:off x="2849214" y="2160879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22E890D4-7826-4926-8565-CC064839B718}"/>
                </a:ext>
              </a:extLst>
            </p:cNvPr>
            <p:cNvCxnSpPr>
              <a:cxnSpLocks/>
            </p:cNvCxnSpPr>
            <p:nvPr/>
          </p:nvCxnSpPr>
          <p:spPr>
            <a:xfrm>
              <a:off x="3089163" y="2160879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0D310B5A-860F-434A-9DC9-CF58429E9FD0}"/>
                </a:ext>
              </a:extLst>
            </p:cNvPr>
            <p:cNvCxnSpPr>
              <a:cxnSpLocks/>
            </p:cNvCxnSpPr>
            <p:nvPr/>
          </p:nvCxnSpPr>
          <p:spPr>
            <a:xfrm>
              <a:off x="3293444" y="2160069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8A83EFAF-1DA7-45EE-88C7-FD4ECBC064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502" y="3435168"/>
              <a:ext cx="95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F848D9AA-A95D-4B67-9AE9-717BEF360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156" y="2903798"/>
              <a:ext cx="117136" cy="5313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E656D23E-F3D9-41DD-BCE5-0506A215E095}"/>
                </a:ext>
              </a:extLst>
            </p:cNvPr>
            <p:cNvCxnSpPr>
              <a:cxnSpLocks/>
            </p:cNvCxnSpPr>
            <p:nvPr/>
          </p:nvCxnSpPr>
          <p:spPr>
            <a:xfrm>
              <a:off x="3496912" y="2903798"/>
              <a:ext cx="184661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13A35512-FCC8-4596-9750-50DB415BB05B}"/>
                </a:ext>
              </a:extLst>
            </p:cNvPr>
            <p:cNvCxnSpPr>
              <a:cxnSpLocks/>
            </p:cNvCxnSpPr>
            <p:nvPr/>
          </p:nvCxnSpPr>
          <p:spPr>
            <a:xfrm>
              <a:off x="3748187" y="265716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C1EB11FE-57AC-4409-ABDD-8EE7A240B5B1}"/>
                </a:ext>
              </a:extLst>
            </p:cNvPr>
            <p:cNvCxnSpPr>
              <a:cxnSpLocks/>
            </p:cNvCxnSpPr>
            <p:nvPr/>
          </p:nvCxnSpPr>
          <p:spPr>
            <a:xfrm>
              <a:off x="3988136" y="265716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99CB8FB7-0B6C-4E7A-990D-53A4585DD2D9}"/>
                </a:ext>
              </a:extLst>
            </p:cNvPr>
            <p:cNvCxnSpPr>
              <a:cxnSpLocks/>
            </p:cNvCxnSpPr>
            <p:nvPr/>
          </p:nvCxnSpPr>
          <p:spPr>
            <a:xfrm>
              <a:off x="4195659" y="265878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5A58BA25-ACCB-4B31-8668-583298868A7B}"/>
                </a:ext>
              </a:extLst>
            </p:cNvPr>
            <p:cNvCxnSpPr>
              <a:cxnSpLocks/>
            </p:cNvCxnSpPr>
            <p:nvPr/>
          </p:nvCxnSpPr>
          <p:spPr>
            <a:xfrm>
              <a:off x="4435608" y="265878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5662DADF-4393-4F30-ABEC-FEECB2671259}"/>
                </a:ext>
              </a:extLst>
            </p:cNvPr>
            <p:cNvCxnSpPr>
              <a:cxnSpLocks/>
            </p:cNvCxnSpPr>
            <p:nvPr/>
          </p:nvCxnSpPr>
          <p:spPr>
            <a:xfrm>
              <a:off x="4639889" y="265797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FD8B2C30-6A4B-4005-AE06-625CAB11B587}"/>
                </a:ext>
              </a:extLst>
            </p:cNvPr>
            <p:cNvCxnSpPr>
              <a:cxnSpLocks/>
            </p:cNvCxnSpPr>
            <p:nvPr/>
          </p:nvCxnSpPr>
          <p:spPr>
            <a:xfrm>
              <a:off x="4879838" y="265797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79D9AD7E-451C-4B68-838A-3D617687DE90}"/>
                </a:ext>
              </a:extLst>
            </p:cNvPr>
            <p:cNvCxnSpPr>
              <a:cxnSpLocks/>
            </p:cNvCxnSpPr>
            <p:nvPr/>
          </p:nvCxnSpPr>
          <p:spPr>
            <a:xfrm>
              <a:off x="5103574" y="265716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307F509A-EE9C-4551-B4CA-18315505A0A2}"/>
                </a:ext>
              </a:extLst>
            </p:cNvPr>
            <p:cNvCxnSpPr>
              <a:cxnSpLocks/>
            </p:cNvCxnSpPr>
            <p:nvPr/>
          </p:nvCxnSpPr>
          <p:spPr>
            <a:xfrm>
              <a:off x="5343523" y="265716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9" name="文本框 368">
              <a:extLst>
                <a:ext uri="{FF2B5EF4-FFF2-40B4-BE49-F238E27FC236}">
                  <a16:creationId xmlns:a16="http://schemas.microsoft.com/office/drawing/2014/main" id="{CC79514B-8CBF-4C64-9C41-E16E9699D4A4}"/>
                </a:ext>
              </a:extLst>
            </p:cNvPr>
            <p:cNvSpPr txBox="1"/>
            <p:nvPr/>
          </p:nvSpPr>
          <p:spPr>
            <a:xfrm>
              <a:off x="2273531" y="3074179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57863CCE-C164-40F7-9D1F-9D8EE836C381}"/>
                </a:ext>
              </a:extLst>
            </p:cNvPr>
            <p:cNvSpPr txBox="1"/>
            <p:nvPr/>
          </p:nvSpPr>
          <p:spPr>
            <a:xfrm>
              <a:off x="2518702" y="3075512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  <p:sp>
          <p:nvSpPr>
            <p:cNvPr id="371" name="文本框 370">
              <a:extLst>
                <a:ext uri="{FF2B5EF4-FFF2-40B4-BE49-F238E27FC236}">
                  <a16:creationId xmlns:a16="http://schemas.microsoft.com/office/drawing/2014/main" id="{CDD837EA-89AE-466F-98F6-48EAA8ED8C12}"/>
                </a:ext>
              </a:extLst>
            </p:cNvPr>
            <p:cNvSpPr txBox="1"/>
            <p:nvPr/>
          </p:nvSpPr>
          <p:spPr>
            <a:xfrm>
              <a:off x="2713910" y="308176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  <p:sp>
          <p:nvSpPr>
            <p:cNvPr id="372" name="文本框 371">
              <a:extLst>
                <a:ext uri="{FF2B5EF4-FFF2-40B4-BE49-F238E27FC236}">
                  <a16:creationId xmlns:a16="http://schemas.microsoft.com/office/drawing/2014/main" id="{92903332-89B7-495B-97C2-0CA20065DE46}"/>
                </a:ext>
              </a:extLst>
            </p:cNvPr>
            <p:cNvSpPr txBox="1"/>
            <p:nvPr/>
          </p:nvSpPr>
          <p:spPr>
            <a:xfrm>
              <a:off x="2960798" y="308257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4</a:t>
              </a:r>
              <a:endParaRPr lang="zh-CN" altLang="en-US" sz="1100" dirty="0"/>
            </a:p>
          </p:txBody>
        </p:sp>
        <p:sp>
          <p:nvSpPr>
            <p:cNvPr id="373" name="文本框 372">
              <a:extLst>
                <a:ext uri="{FF2B5EF4-FFF2-40B4-BE49-F238E27FC236}">
                  <a16:creationId xmlns:a16="http://schemas.microsoft.com/office/drawing/2014/main" id="{E8BC6F22-015A-4E10-84C2-F2F925EBF652}"/>
                </a:ext>
              </a:extLst>
            </p:cNvPr>
            <p:cNvSpPr txBox="1"/>
            <p:nvPr/>
          </p:nvSpPr>
          <p:spPr>
            <a:xfrm>
              <a:off x="3156248" y="308176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5</a:t>
              </a:r>
              <a:endParaRPr lang="zh-CN" altLang="en-US" sz="1100" dirty="0"/>
            </a:p>
          </p:txBody>
        </p:sp>
        <p:sp>
          <p:nvSpPr>
            <p:cNvPr id="374" name="文本框 373">
              <a:extLst>
                <a:ext uri="{FF2B5EF4-FFF2-40B4-BE49-F238E27FC236}">
                  <a16:creationId xmlns:a16="http://schemas.microsoft.com/office/drawing/2014/main" id="{EDC235D5-0D23-4944-8E57-0B073CBEACBB}"/>
                </a:ext>
              </a:extLst>
            </p:cNvPr>
            <p:cNvSpPr txBox="1"/>
            <p:nvPr/>
          </p:nvSpPr>
          <p:spPr>
            <a:xfrm>
              <a:off x="3403063" y="308176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6</a:t>
              </a:r>
              <a:endParaRPr lang="zh-CN" altLang="en-US" sz="1100" dirty="0"/>
            </a:p>
          </p:txBody>
        </p:sp>
        <p:sp>
          <p:nvSpPr>
            <p:cNvPr id="375" name="文本框 374">
              <a:extLst>
                <a:ext uri="{FF2B5EF4-FFF2-40B4-BE49-F238E27FC236}">
                  <a16:creationId xmlns:a16="http://schemas.microsoft.com/office/drawing/2014/main" id="{4F080DC4-F828-44C7-85CE-02E6F1C922E8}"/>
                </a:ext>
              </a:extLst>
            </p:cNvPr>
            <p:cNvSpPr txBox="1"/>
            <p:nvPr/>
          </p:nvSpPr>
          <p:spPr>
            <a:xfrm>
              <a:off x="3599565" y="308257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7</a:t>
              </a:r>
              <a:endParaRPr lang="zh-CN" altLang="en-US" sz="1100" dirty="0"/>
            </a:p>
          </p:txBody>
        </p:sp>
        <p:sp>
          <p:nvSpPr>
            <p:cNvPr id="376" name="文本框 375">
              <a:extLst>
                <a:ext uri="{FF2B5EF4-FFF2-40B4-BE49-F238E27FC236}">
                  <a16:creationId xmlns:a16="http://schemas.microsoft.com/office/drawing/2014/main" id="{3805D5F8-4113-47D4-95CC-F29857AB46FA}"/>
                </a:ext>
              </a:extLst>
            </p:cNvPr>
            <p:cNvSpPr txBox="1"/>
            <p:nvPr/>
          </p:nvSpPr>
          <p:spPr>
            <a:xfrm>
              <a:off x="3839800" y="3083359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8</a:t>
              </a:r>
              <a:endParaRPr lang="zh-CN" altLang="en-US" sz="1100" dirty="0"/>
            </a:p>
          </p:txBody>
        </p:sp>
        <p:sp>
          <p:nvSpPr>
            <p:cNvPr id="377" name="文本框 376">
              <a:extLst>
                <a:ext uri="{FF2B5EF4-FFF2-40B4-BE49-F238E27FC236}">
                  <a16:creationId xmlns:a16="http://schemas.microsoft.com/office/drawing/2014/main" id="{B8F54FED-F391-444C-8F77-C5640D46EBC0}"/>
                </a:ext>
              </a:extLst>
            </p:cNvPr>
            <p:cNvSpPr txBox="1"/>
            <p:nvPr/>
          </p:nvSpPr>
          <p:spPr>
            <a:xfrm>
              <a:off x="4019639" y="3081344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9</a:t>
              </a:r>
              <a:endParaRPr lang="zh-CN" altLang="en-US" sz="1100" dirty="0"/>
            </a:p>
          </p:txBody>
        </p:sp>
        <p:sp>
          <p:nvSpPr>
            <p:cNvPr id="378" name="文本框 377">
              <a:extLst>
                <a:ext uri="{FF2B5EF4-FFF2-40B4-BE49-F238E27FC236}">
                  <a16:creationId xmlns:a16="http://schemas.microsoft.com/office/drawing/2014/main" id="{4689313B-DE03-4641-9F89-8B0DB093C29F}"/>
                </a:ext>
              </a:extLst>
            </p:cNvPr>
            <p:cNvSpPr txBox="1"/>
            <p:nvPr/>
          </p:nvSpPr>
          <p:spPr>
            <a:xfrm>
              <a:off x="4277610" y="308134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10</a:t>
              </a:r>
              <a:endParaRPr lang="zh-CN" altLang="en-US" sz="1100" dirty="0"/>
            </a:p>
          </p:txBody>
        </p: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2BCB7B5C-6B11-47A5-8022-9554CA191DD8}"/>
                </a:ext>
              </a:extLst>
            </p:cNvPr>
            <p:cNvSpPr txBox="1"/>
            <p:nvPr/>
          </p:nvSpPr>
          <p:spPr>
            <a:xfrm>
              <a:off x="4485452" y="3087901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11</a:t>
              </a:r>
              <a:endParaRPr lang="zh-CN" altLang="en-US" sz="1100" dirty="0"/>
            </a:p>
          </p:txBody>
        </p: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EF466E8B-415C-4149-AF3E-EA951716C9D1}"/>
                </a:ext>
              </a:extLst>
            </p:cNvPr>
            <p:cNvSpPr txBox="1"/>
            <p:nvPr/>
          </p:nvSpPr>
          <p:spPr>
            <a:xfrm>
              <a:off x="4724901" y="3088232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12</a:t>
              </a:r>
              <a:endParaRPr lang="zh-CN" altLang="en-US" sz="1100" dirty="0"/>
            </a:p>
          </p:txBody>
        </p:sp>
        <p:sp>
          <p:nvSpPr>
            <p:cNvPr id="381" name="文本框 380">
              <a:extLst>
                <a:ext uri="{FF2B5EF4-FFF2-40B4-BE49-F238E27FC236}">
                  <a16:creationId xmlns:a16="http://schemas.microsoft.com/office/drawing/2014/main" id="{C510F04B-45FB-4193-BFF6-826FED8C6D38}"/>
                </a:ext>
              </a:extLst>
            </p:cNvPr>
            <p:cNvSpPr txBox="1"/>
            <p:nvPr/>
          </p:nvSpPr>
          <p:spPr>
            <a:xfrm>
              <a:off x="4929795" y="308940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13</a:t>
              </a:r>
              <a:endParaRPr lang="zh-CN" altLang="en-US" sz="1100" dirty="0"/>
            </a:p>
          </p:txBody>
        </p:sp>
        <p:sp>
          <p:nvSpPr>
            <p:cNvPr id="382" name="文本框 381">
              <a:extLst>
                <a:ext uri="{FF2B5EF4-FFF2-40B4-BE49-F238E27FC236}">
                  <a16:creationId xmlns:a16="http://schemas.microsoft.com/office/drawing/2014/main" id="{D878CEEF-9A95-4DA6-AA07-D4EFA2E2CE6B}"/>
                </a:ext>
              </a:extLst>
            </p:cNvPr>
            <p:cNvSpPr txBox="1"/>
            <p:nvPr/>
          </p:nvSpPr>
          <p:spPr>
            <a:xfrm>
              <a:off x="5172009" y="3092503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14</a:t>
              </a:r>
              <a:endParaRPr lang="zh-CN" altLang="en-US" sz="1100" dirty="0"/>
            </a:p>
          </p:txBody>
        </p:sp>
        <p:sp>
          <p:nvSpPr>
            <p:cNvPr id="383" name="文本框 382">
              <a:extLst>
                <a:ext uri="{FF2B5EF4-FFF2-40B4-BE49-F238E27FC236}">
                  <a16:creationId xmlns:a16="http://schemas.microsoft.com/office/drawing/2014/main" id="{E7790647-80DA-4DEB-A03E-CE7B6498D25F}"/>
                </a:ext>
              </a:extLst>
            </p:cNvPr>
            <p:cNvSpPr txBox="1"/>
            <p:nvPr/>
          </p:nvSpPr>
          <p:spPr>
            <a:xfrm>
              <a:off x="5374031" y="3092503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15</a:t>
              </a:r>
              <a:endParaRPr lang="zh-CN" altLang="en-US" sz="1100" dirty="0"/>
            </a:p>
          </p:txBody>
        </p:sp>
        <p:sp>
          <p:nvSpPr>
            <p:cNvPr id="384" name="文本框 383">
              <a:extLst>
                <a:ext uri="{FF2B5EF4-FFF2-40B4-BE49-F238E27FC236}">
                  <a16:creationId xmlns:a16="http://schemas.microsoft.com/office/drawing/2014/main" id="{53B23514-235E-434F-8A68-74523F765BF5}"/>
                </a:ext>
              </a:extLst>
            </p:cNvPr>
            <p:cNvSpPr txBox="1"/>
            <p:nvPr/>
          </p:nvSpPr>
          <p:spPr>
            <a:xfrm>
              <a:off x="5616045" y="3091496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16</a:t>
              </a:r>
              <a:endParaRPr lang="zh-CN" altLang="en-US" sz="1100" dirty="0"/>
            </a:p>
          </p:txBody>
        </p:sp>
        <p:sp>
          <p:nvSpPr>
            <p:cNvPr id="385" name="文本框 384">
              <a:extLst>
                <a:ext uri="{FF2B5EF4-FFF2-40B4-BE49-F238E27FC236}">
                  <a16:creationId xmlns:a16="http://schemas.microsoft.com/office/drawing/2014/main" id="{38B64B72-0951-40A1-9A54-292F7788CE21}"/>
                </a:ext>
              </a:extLst>
            </p:cNvPr>
            <p:cNvSpPr txBox="1"/>
            <p:nvPr/>
          </p:nvSpPr>
          <p:spPr>
            <a:xfrm>
              <a:off x="5829638" y="3090609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17</a:t>
              </a:r>
              <a:endParaRPr lang="zh-CN" altLang="en-US" sz="1100" dirty="0"/>
            </a:p>
          </p:txBody>
        </p:sp>
        <p:sp>
          <p:nvSpPr>
            <p:cNvPr id="386" name="文本框 385">
              <a:extLst>
                <a:ext uri="{FF2B5EF4-FFF2-40B4-BE49-F238E27FC236}">
                  <a16:creationId xmlns:a16="http://schemas.microsoft.com/office/drawing/2014/main" id="{0B3696C8-EEF1-4B8A-A09D-C5269F64B273}"/>
                </a:ext>
              </a:extLst>
            </p:cNvPr>
            <p:cNvSpPr txBox="1"/>
            <p:nvPr/>
          </p:nvSpPr>
          <p:spPr>
            <a:xfrm>
              <a:off x="1862225" y="346032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33</a:t>
              </a:r>
              <a:endParaRPr lang="zh-CN" altLang="en-US" sz="1100" dirty="0"/>
            </a:p>
          </p:txBody>
        </p:sp>
        <p:sp>
          <p:nvSpPr>
            <p:cNvPr id="387" name="文本框 386">
              <a:extLst>
                <a:ext uri="{FF2B5EF4-FFF2-40B4-BE49-F238E27FC236}">
                  <a16:creationId xmlns:a16="http://schemas.microsoft.com/office/drawing/2014/main" id="{50E8D227-DC0D-4207-B6F3-EEB1518751D1}"/>
                </a:ext>
              </a:extLst>
            </p:cNvPr>
            <p:cNvSpPr txBox="1"/>
            <p:nvPr/>
          </p:nvSpPr>
          <p:spPr>
            <a:xfrm>
              <a:off x="2677253" y="1904178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18</a:t>
              </a:r>
              <a:endParaRPr lang="zh-CN" altLang="en-US" sz="1100" dirty="0"/>
            </a:p>
          </p:txBody>
        </p:sp>
        <p:sp>
          <p:nvSpPr>
            <p:cNvPr id="388" name="文本框 387">
              <a:extLst>
                <a:ext uri="{FF2B5EF4-FFF2-40B4-BE49-F238E27FC236}">
                  <a16:creationId xmlns:a16="http://schemas.microsoft.com/office/drawing/2014/main" id="{7C59EF95-F91B-4020-891C-A0F9C45ED048}"/>
                </a:ext>
              </a:extLst>
            </p:cNvPr>
            <p:cNvSpPr txBox="1"/>
            <p:nvPr/>
          </p:nvSpPr>
          <p:spPr>
            <a:xfrm>
              <a:off x="2922424" y="1905511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19</a:t>
              </a:r>
              <a:endParaRPr lang="zh-CN" altLang="en-US" sz="1100" dirty="0"/>
            </a:p>
          </p:txBody>
        </p:sp>
        <p:sp>
          <p:nvSpPr>
            <p:cNvPr id="389" name="文本框 388">
              <a:extLst>
                <a:ext uri="{FF2B5EF4-FFF2-40B4-BE49-F238E27FC236}">
                  <a16:creationId xmlns:a16="http://schemas.microsoft.com/office/drawing/2014/main" id="{C65F1C9D-D105-4576-83A7-43396FBDB139}"/>
                </a:ext>
              </a:extLst>
            </p:cNvPr>
            <p:cNvSpPr txBox="1"/>
            <p:nvPr/>
          </p:nvSpPr>
          <p:spPr>
            <a:xfrm>
              <a:off x="3117632" y="1911766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20</a:t>
              </a:r>
              <a:endParaRPr lang="zh-CN" altLang="en-US" sz="1100" dirty="0"/>
            </a:p>
          </p:txBody>
        </p: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A022AB3D-92DD-403D-A06E-2B402196822D}"/>
                </a:ext>
              </a:extLst>
            </p:cNvPr>
            <p:cNvCxnSpPr>
              <a:cxnSpLocks/>
            </p:cNvCxnSpPr>
            <p:nvPr/>
          </p:nvCxnSpPr>
          <p:spPr>
            <a:xfrm>
              <a:off x="3486100" y="2167133"/>
              <a:ext cx="0" cy="4900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1" name="文本框 390">
              <a:extLst>
                <a:ext uri="{FF2B5EF4-FFF2-40B4-BE49-F238E27FC236}">
                  <a16:creationId xmlns:a16="http://schemas.microsoft.com/office/drawing/2014/main" id="{AD95245A-5EB6-4C18-A868-860DB8DA0004}"/>
                </a:ext>
              </a:extLst>
            </p:cNvPr>
            <p:cNvSpPr txBox="1"/>
            <p:nvPr/>
          </p:nvSpPr>
          <p:spPr>
            <a:xfrm>
              <a:off x="3303969" y="190876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21</a:t>
              </a:r>
              <a:endParaRPr lang="zh-CN" altLang="en-US" sz="1100" dirty="0"/>
            </a:p>
          </p:txBody>
        </p:sp>
        <p:sp>
          <p:nvSpPr>
            <p:cNvPr id="392" name="文本框 391">
              <a:extLst>
                <a:ext uri="{FF2B5EF4-FFF2-40B4-BE49-F238E27FC236}">
                  <a16:creationId xmlns:a16="http://schemas.microsoft.com/office/drawing/2014/main" id="{88F37F51-7D2F-4F53-A289-D2FDA1F0138F}"/>
                </a:ext>
              </a:extLst>
            </p:cNvPr>
            <p:cNvSpPr txBox="1"/>
            <p:nvPr/>
          </p:nvSpPr>
          <p:spPr>
            <a:xfrm>
              <a:off x="2904433" y="3875405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22</a:t>
              </a:r>
              <a:endParaRPr lang="zh-CN" altLang="en-US" sz="1100" dirty="0"/>
            </a:p>
          </p:txBody>
        </p:sp>
        <p:sp>
          <p:nvSpPr>
            <p:cNvPr id="393" name="文本框 392">
              <a:extLst>
                <a:ext uri="{FF2B5EF4-FFF2-40B4-BE49-F238E27FC236}">
                  <a16:creationId xmlns:a16="http://schemas.microsoft.com/office/drawing/2014/main" id="{9388D548-F226-4E0E-AA00-1C043ACD0310}"/>
                </a:ext>
              </a:extLst>
            </p:cNvPr>
            <p:cNvSpPr txBox="1"/>
            <p:nvPr/>
          </p:nvSpPr>
          <p:spPr>
            <a:xfrm>
              <a:off x="3118026" y="3874518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23</a:t>
              </a:r>
              <a:endParaRPr lang="zh-CN" altLang="en-US" sz="1100" dirty="0"/>
            </a:p>
          </p:txBody>
        </p:sp>
        <p:sp>
          <p:nvSpPr>
            <p:cNvPr id="394" name="文本框 393">
              <a:extLst>
                <a:ext uri="{FF2B5EF4-FFF2-40B4-BE49-F238E27FC236}">
                  <a16:creationId xmlns:a16="http://schemas.microsoft.com/office/drawing/2014/main" id="{41117A49-B4B1-4C58-8FFA-514007E70EDA}"/>
                </a:ext>
              </a:extLst>
            </p:cNvPr>
            <p:cNvSpPr txBox="1"/>
            <p:nvPr/>
          </p:nvSpPr>
          <p:spPr>
            <a:xfrm>
              <a:off x="3368311" y="3871685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24</a:t>
              </a:r>
              <a:endParaRPr lang="zh-CN" altLang="en-US" sz="1100" dirty="0"/>
            </a:p>
          </p:txBody>
        </p:sp>
        <p:sp>
          <p:nvSpPr>
            <p:cNvPr id="395" name="文本框 394">
              <a:extLst>
                <a:ext uri="{FF2B5EF4-FFF2-40B4-BE49-F238E27FC236}">
                  <a16:creationId xmlns:a16="http://schemas.microsoft.com/office/drawing/2014/main" id="{AFE7E503-B9E1-4547-A43B-2C86F8D01F2C}"/>
                </a:ext>
              </a:extLst>
            </p:cNvPr>
            <p:cNvSpPr txBox="1"/>
            <p:nvPr/>
          </p:nvSpPr>
          <p:spPr>
            <a:xfrm>
              <a:off x="3585239" y="2416719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25</a:t>
              </a:r>
              <a:endParaRPr lang="zh-CN" altLang="en-US" sz="1100" dirty="0"/>
            </a:p>
          </p:txBody>
        </p:sp>
        <p:sp>
          <p:nvSpPr>
            <p:cNvPr id="396" name="文本框 395">
              <a:extLst>
                <a:ext uri="{FF2B5EF4-FFF2-40B4-BE49-F238E27FC236}">
                  <a16:creationId xmlns:a16="http://schemas.microsoft.com/office/drawing/2014/main" id="{C735B09A-C81B-4797-9752-E38F1E7D8B93}"/>
                </a:ext>
              </a:extLst>
            </p:cNvPr>
            <p:cNvSpPr txBox="1"/>
            <p:nvPr/>
          </p:nvSpPr>
          <p:spPr>
            <a:xfrm>
              <a:off x="3824688" y="2417050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26</a:t>
              </a:r>
              <a:endParaRPr lang="zh-CN" altLang="en-US" sz="1100" dirty="0"/>
            </a:p>
          </p:txBody>
        </p:sp>
        <p:sp>
          <p:nvSpPr>
            <p:cNvPr id="397" name="文本框 396">
              <a:extLst>
                <a:ext uri="{FF2B5EF4-FFF2-40B4-BE49-F238E27FC236}">
                  <a16:creationId xmlns:a16="http://schemas.microsoft.com/office/drawing/2014/main" id="{FAB59BAC-F9B6-48F2-B2C1-8691E60EFCC1}"/>
                </a:ext>
              </a:extLst>
            </p:cNvPr>
            <p:cNvSpPr txBox="1"/>
            <p:nvPr/>
          </p:nvSpPr>
          <p:spPr>
            <a:xfrm>
              <a:off x="4029582" y="2418222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27</a:t>
              </a:r>
              <a:endParaRPr lang="zh-CN" altLang="en-US" sz="1100" dirty="0"/>
            </a:p>
          </p:txBody>
        </p:sp>
        <p:sp>
          <p:nvSpPr>
            <p:cNvPr id="398" name="文本框 397">
              <a:extLst>
                <a:ext uri="{FF2B5EF4-FFF2-40B4-BE49-F238E27FC236}">
                  <a16:creationId xmlns:a16="http://schemas.microsoft.com/office/drawing/2014/main" id="{8B7184BF-8EE6-4EB1-A961-552682313219}"/>
                </a:ext>
              </a:extLst>
            </p:cNvPr>
            <p:cNvSpPr txBox="1"/>
            <p:nvPr/>
          </p:nvSpPr>
          <p:spPr>
            <a:xfrm>
              <a:off x="4271796" y="2421321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28</a:t>
              </a:r>
              <a:endParaRPr lang="zh-CN" altLang="en-US" sz="1100" dirty="0"/>
            </a:p>
          </p:txBody>
        </p:sp>
        <p:sp>
          <p:nvSpPr>
            <p:cNvPr id="399" name="文本框 398">
              <a:extLst>
                <a:ext uri="{FF2B5EF4-FFF2-40B4-BE49-F238E27FC236}">
                  <a16:creationId xmlns:a16="http://schemas.microsoft.com/office/drawing/2014/main" id="{A1CC8326-5833-41A8-A010-32BA5D514B82}"/>
                </a:ext>
              </a:extLst>
            </p:cNvPr>
            <p:cNvSpPr txBox="1"/>
            <p:nvPr/>
          </p:nvSpPr>
          <p:spPr>
            <a:xfrm>
              <a:off x="4473818" y="2421321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19</a:t>
              </a:r>
              <a:endParaRPr lang="zh-CN" altLang="en-US" sz="1100" dirty="0"/>
            </a:p>
          </p:txBody>
        </p:sp>
        <p:sp>
          <p:nvSpPr>
            <p:cNvPr id="400" name="文本框 399">
              <a:extLst>
                <a:ext uri="{FF2B5EF4-FFF2-40B4-BE49-F238E27FC236}">
                  <a16:creationId xmlns:a16="http://schemas.microsoft.com/office/drawing/2014/main" id="{C6852547-4BEA-4644-9523-F16B89F92E3A}"/>
                </a:ext>
              </a:extLst>
            </p:cNvPr>
            <p:cNvSpPr txBox="1"/>
            <p:nvPr/>
          </p:nvSpPr>
          <p:spPr>
            <a:xfrm>
              <a:off x="4715832" y="242031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30</a:t>
              </a:r>
              <a:endParaRPr lang="zh-CN" altLang="en-US" sz="1100" dirty="0"/>
            </a:p>
          </p:txBody>
        </p:sp>
        <p:sp>
          <p:nvSpPr>
            <p:cNvPr id="401" name="文本框 400">
              <a:extLst>
                <a:ext uri="{FF2B5EF4-FFF2-40B4-BE49-F238E27FC236}">
                  <a16:creationId xmlns:a16="http://schemas.microsoft.com/office/drawing/2014/main" id="{C8EA32C9-555C-4652-A745-D385D6EA1E5C}"/>
                </a:ext>
              </a:extLst>
            </p:cNvPr>
            <p:cNvSpPr txBox="1"/>
            <p:nvPr/>
          </p:nvSpPr>
          <p:spPr>
            <a:xfrm>
              <a:off x="4929425" y="2419427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31</a:t>
              </a:r>
              <a:endParaRPr lang="zh-CN" altLang="en-US" sz="1100" dirty="0"/>
            </a:p>
          </p:txBody>
        </p:sp>
        <p:sp>
          <p:nvSpPr>
            <p:cNvPr id="402" name="文本框 401">
              <a:extLst>
                <a:ext uri="{FF2B5EF4-FFF2-40B4-BE49-F238E27FC236}">
                  <a16:creationId xmlns:a16="http://schemas.microsoft.com/office/drawing/2014/main" id="{C0ED74EE-ABD9-43A4-8F28-49E149F32BEF}"/>
                </a:ext>
              </a:extLst>
            </p:cNvPr>
            <p:cNvSpPr txBox="1"/>
            <p:nvPr/>
          </p:nvSpPr>
          <p:spPr>
            <a:xfrm>
              <a:off x="5179710" y="2416594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32</a:t>
              </a:r>
              <a:endParaRPr lang="zh-CN" altLang="en-US" sz="1100" dirty="0"/>
            </a:p>
          </p:txBody>
        </p: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AC7EBD4A-B631-4185-98E8-2862FF4FD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574" y="2221722"/>
              <a:ext cx="115890" cy="68207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04" name="文本框 403">
              <a:extLst>
                <a:ext uri="{FF2B5EF4-FFF2-40B4-BE49-F238E27FC236}">
                  <a16:creationId xmlns:a16="http://schemas.microsoft.com/office/drawing/2014/main" id="{35B7E550-74E5-4E0E-A76B-3A6ED01C636F}"/>
                </a:ext>
              </a:extLst>
            </p:cNvPr>
            <p:cNvSpPr txBox="1"/>
            <p:nvPr/>
          </p:nvSpPr>
          <p:spPr>
            <a:xfrm>
              <a:off x="4997346" y="1989148"/>
              <a:ext cx="544863" cy="2693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SVC</a:t>
              </a:r>
              <a:endParaRPr lang="zh-CN" altLang="en-US" sz="1000" dirty="0"/>
            </a:p>
          </p:txBody>
        </p:sp>
        <p:sp>
          <p:nvSpPr>
            <p:cNvPr id="405" name="文本框 404">
              <a:extLst>
                <a:ext uri="{FF2B5EF4-FFF2-40B4-BE49-F238E27FC236}">
                  <a16:creationId xmlns:a16="http://schemas.microsoft.com/office/drawing/2014/main" id="{53AF6041-0A52-4C97-A35A-0D1247209CC0}"/>
                </a:ext>
              </a:extLst>
            </p:cNvPr>
            <p:cNvSpPr txBox="1"/>
            <p:nvPr/>
          </p:nvSpPr>
          <p:spPr>
            <a:xfrm>
              <a:off x="5655984" y="2443176"/>
              <a:ext cx="590784" cy="26937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Wind</a:t>
              </a:r>
              <a:endParaRPr lang="zh-CN" altLang="en-US" sz="1000" dirty="0"/>
            </a:p>
          </p:txBody>
        </p: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C9E45A9F-B3C7-4826-BFA1-E9ABA3598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7081" y="2570826"/>
              <a:ext cx="323875" cy="33580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0041FD40-EE8E-41B6-85A8-06D362FC344A}"/>
                </a:ext>
              </a:extLst>
            </p:cNvPr>
            <p:cNvCxnSpPr>
              <a:cxnSpLocks/>
            </p:cNvCxnSpPr>
            <p:nvPr/>
          </p:nvCxnSpPr>
          <p:spPr>
            <a:xfrm>
              <a:off x="2116665" y="3583736"/>
              <a:ext cx="0" cy="28794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08" name="文本框 407">
              <a:extLst>
                <a:ext uri="{FF2B5EF4-FFF2-40B4-BE49-F238E27FC236}">
                  <a16:creationId xmlns:a16="http://schemas.microsoft.com/office/drawing/2014/main" id="{D08940F8-D145-4305-A466-F62338FDF813}"/>
                </a:ext>
              </a:extLst>
            </p:cNvPr>
            <p:cNvSpPr txBox="1"/>
            <p:nvPr/>
          </p:nvSpPr>
          <p:spPr>
            <a:xfrm>
              <a:off x="1885936" y="3878703"/>
              <a:ext cx="657695" cy="2693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OLTC</a:t>
              </a:r>
              <a:endParaRPr lang="zh-CN" altLang="en-US" sz="1000" dirty="0"/>
            </a:p>
          </p:txBody>
        </p: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1F02DEEE-C0B1-4349-A118-3099EFBA2C1B}"/>
                </a:ext>
              </a:extLst>
            </p:cNvPr>
            <p:cNvCxnSpPr>
              <a:cxnSpLocks/>
            </p:cNvCxnSpPr>
            <p:nvPr/>
          </p:nvCxnSpPr>
          <p:spPr>
            <a:xfrm>
              <a:off x="3293444" y="3583736"/>
              <a:ext cx="561954" cy="6612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0" name="文本框 409">
              <a:extLst>
                <a:ext uri="{FF2B5EF4-FFF2-40B4-BE49-F238E27FC236}">
                  <a16:creationId xmlns:a16="http://schemas.microsoft.com/office/drawing/2014/main" id="{39F8452C-4265-4001-9FDC-D04EDEE2547A}"/>
                </a:ext>
              </a:extLst>
            </p:cNvPr>
            <p:cNvSpPr txBox="1"/>
            <p:nvPr/>
          </p:nvSpPr>
          <p:spPr>
            <a:xfrm>
              <a:off x="3661892" y="4244736"/>
              <a:ext cx="609904" cy="2693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SVC</a:t>
              </a:r>
              <a:endParaRPr lang="zh-CN" altLang="en-US" sz="1000" dirty="0"/>
            </a:p>
          </p:txBody>
        </p:sp>
        <p:sp>
          <p:nvSpPr>
            <p:cNvPr id="411" name="文本框 410">
              <a:extLst>
                <a:ext uri="{FF2B5EF4-FFF2-40B4-BE49-F238E27FC236}">
                  <a16:creationId xmlns:a16="http://schemas.microsoft.com/office/drawing/2014/main" id="{7FBE8E73-3CA9-4E7E-A393-720C5CE96024}"/>
                </a:ext>
              </a:extLst>
            </p:cNvPr>
            <p:cNvSpPr txBox="1"/>
            <p:nvPr/>
          </p:nvSpPr>
          <p:spPr>
            <a:xfrm>
              <a:off x="4022944" y="3914384"/>
              <a:ext cx="444236" cy="2462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CB</a:t>
              </a:r>
              <a:endParaRPr lang="zh-CN" altLang="en-US" sz="1000" dirty="0"/>
            </a:p>
          </p:txBody>
        </p: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57B72905-04CB-43FF-AA14-CAF1363364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579" y="3247930"/>
              <a:ext cx="323875" cy="33580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13" name="文本框 412">
              <a:extLst>
                <a:ext uri="{FF2B5EF4-FFF2-40B4-BE49-F238E27FC236}">
                  <a16:creationId xmlns:a16="http://schemas.microsoft.com/office/drawing/2014/main" id="{49B3DBE6-447D-47F2-ADD9-A55D7962A2E2}"/>
                </a:ext>
              </a:extLst>
            </p:cNvPr>
            <p:cNvSpPr txBox="1"/>
            <p:nvPr/>
          </p:nvSpPr>
          <p:spPr>
            <a:xfrm>
              <a:off x="6075926" y="3000822"/>
              <a:ext cx="582438" cy="26937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Wind</a:t>
              </a:r>
              <a:endParaRPr lang="zh-CN" altLang="en-US" sz="1000" dirty="0"/>
            </a:p>
          </p:txBody>
        </p: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55494915-DD9E-48EB-9D59-970EEBE59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9149" y="3583736"/>
              <a:ext cx="236707" cy="45375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5" name="文本框 414">
              <a:extLst>
                <a:ext uri="{FF2B5EF4-FFF2-40B4-BE49-F238E27FC236}">
                  <a16:creationId xmlns:a16="http://schemas.microsoft.com/office/drawing/2014/main" id="{2B654058-E352-4022-BBB1-FC33060FCD26}"/>
                </a:ext>
              </a:extLst>
            </p:cNvPr>
            <p:cNvSpPr txBox="1"/>
            <p:nvPr/>
          </p:nvSpPr>
          <p:spPr>
            <a:xfrm>
              <a:off x="4908662" y="4037493"/>
              <a:ext cx="532920" cy="2693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SVC</a:t>
              </a:r>
              <a:endParaRPr lang="zh-CN" altLang="en-US" sz="1000" dirty="0"/>
            </a:p>
          </p:txBody>
        </p: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7E7115F9-7D50-4ADE-B55D-6C0325DF5CAC}"/>
                </a:ext>
              </a:extLst>
            </p:cNvPr>
            <p:cNvCxnSpPr>
              <a:cxnSpLocks/>
            </p:cNvCxnSpPr>
            <p:nvPr/>
          </p:nvCxnSpPr>
          <p:spPr>
            <a:xfrm>
              <a:off x="5505856" y="3599199"/>
              <a:ext cx="207522" cy="438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7" name="文本框 416">
              <a:extLst>
                <a:ext uri="{FF2B5EF4-FFF2-40B4-BE49-F238E27FC236}">
                  <a16:creationId xmlns:a16="http://schemas.microsoft.com/office/drawing/2014/main" id="{D5FE3940-601C-4414-8E8F-495EAD0E8B2F}"/>
                </a:ext>
              </a:extLst>
            </p:cNvPr>
            <p:cNvSpPr txBox="1"/>
            <p:nvPr/>
          </p:nvSpPr>
          <p:spPr>
            <a:xfrm>
              <a:off x="5520445" y="4037493"/>
              <a:ext cx="444236" cy="2462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CB</a:t>
              </a:r>
              <a:endParaRPr lang="zh-CN" altLang="en-US" sz="1000" dirty="0"/>
            </a:p>
          </p:txBody>
        </p: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4C23DA47-4EDD-45C3-ABE7-9E70DF760D5D}"/>
                </a:ext>
              </a:extLst>
            </p:cNvPr>
            <p:cNvCxnSpPr>
              <a:cxnSpLocks/>
              <a:endCxn id="411" idx="1"/>
            </p:cNvCxnSpPr>
            <p:nvPr/>
          </p:nvCxnSpPr>
          <p:spPr>
            <a:xfrm>
              <a:off x="3283703" y="3599199"/>
              <a:ext cx="739241" cy="43829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414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Add OLTC and</a:t>
            </a:r>
            <a:r>
              <a:rPr lang="zh-CN" altLang="en-US" sz="3200" dirty="0"/>
              <a:t> </a:t>
            </a:r>
            <a:r>
              <a:rPr lang="en-US" altLang="zh-CN" sz="3200" dirty="0"/>
              <a:t>Constraints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62347" y="926299"/>
            <a:ext cx="8419306" cy="98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dirty="0"/>
              <a:t>On-</a:t>
            </a:r>
            <a:r>
              <a:rPr lang="en-US" altLang="zh-CN" dirty="0"/>
              <a:t>L</a:t>
            </a:r>
            <a:r>
              <a:rPr lang="en-US" dirty="0"/>
              <a:t>oad Tap Changers (OLTC) regulates the voltage value on the low voltage side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dirty="0"/>
              <a:t>With the addition of OLTC, the substation bus node is converted into an adjustable variable.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dirty="0"/>
              <a:t>The following substitutions can be made: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576D6F-726B-4992-8140-A7A69B2AFA83}"/>
                  </a:ext>
                </a:extLst>
              </p:cNvPr>
              <p:cNvSpPr txBox="1"/>
              <p:nvPr/>
            </p:nvSpPr>
            <p:spPr>
              <a:xfrm>
                <a:off x="2302881" y="2360605"/>
                <a:ext cx="4572000" cy="2412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,1,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,2,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,∀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,∀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𝐷𝐸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≤1 ,∀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,∀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𝐼𝑁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𝐷𝐸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,∀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,∀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𝐷𝐸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𝐷𝐸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,∀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,∀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</m:sup>
                                    </m:sSup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𝐼𝑁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𝑂𝐿𝑇𝐶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𝐷𝐸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,∀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𝑂𝐿𝑇𝐶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576D6F-726B-4992-8140-A7A69B2AF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881" y="2360605"/>
                <a:ext cx="4572000" cy="2412455"/>
              </a:xfrm>
              <a:prstGeom prst="rect">
                <a:avLst/>
              </a:prstGeom>
              <a:blipFill>
                <a:blip r:embed="rId3"/>
                <a:stretch>
                  <a:fillRect r="-1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93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Add Reactive Power Regulator and Constraints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28581" y="1339524"/>
            <a:ext cx="8419306" cy="98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/>
              <a:t>Capacitor Banks(CB)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Static VAR compensation(SVC)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1CA259-0320-4A25-83AC-DF0E7731B945}"/>
                  </a:ext>
                </a:extLst>
              </p:cNvPr>
              <p:cNvSpPr txBox="1"/>
              <p:nvPr/>
            </p:nvSpPr>
            <p:spPr>
              <a:xfrm>
                <a:off x="2252234" y="1883084"/>
                <a:ext cx="4572000" cy="1063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𝐶𝐵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𝐶𝐵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𝐶𝐵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𝐶𝐵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e>
                            </m:mr>
                          </m: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𝐶𝐵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1CA259-0320-4A25-83AC-DF0E7731B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34" y="1883084"/>
                <a:ext cx="4572000" cy="1063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25BD8AE-ED90-476F-8896-680F4803059B}"/>
                  </a:ext>
                </a:extLst>
              </p:cNvPr>
              <p:cNvSpPr txBox="1"/>
              <p:nvPr/>
            </p:nvSpPr>
            <p:spPr>
              <a:xfrm>
                <a:off x="2252234" y="3524651"/>
                <a:ext cx="4572000" cy="371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𝑆𝑉𝐶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𝑆𝑉𝐶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𝑆𝑉𝐶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𝑆𝑉𝐶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25BD8AE-ED90-476F-8896-680F48030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34" y="3524651"/>
                <a:ext cx="4572000" cy="371961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57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Select which bus to add an ESS?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28580" y="1126806"/>
            <a:ext cx="8419306" cy="1636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Place the ESS on each bus in turn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Add ESS constraints to the power system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The objective values are obtained by solving with the CPLEX solver.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Find the minimum objective value and index its bus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/>
              <a:t>Get the best position for 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61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Select which bus to add an ESS?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28580" y="1126806"/>
            <a:ext cx="8419306" cy="98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dirty="0"/>
              <a:t>Charging and discharging mode limitation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Power Limit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Storage Limit </a:t>
            </a:r>
          </a:p>
          <a:p>
            <a:pPr marL="228600" indent="0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EF4A61-12F7-4C8D-AA06-D63F07864645}"/>
                  </a:ext>
                </a:extLst>
              </p:cNvPr>
              <p:cNvSpPr txBox="1"/>
              <p:nvPr/>
            </p:nvSpPr>
            <p:spPr>
              <a:xfrm>
                <a:off x="2252232" y="1548022"/>
                <a:ext cx="457200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𝑑𝑖𝑠𝑐h𝑎𝑟𝑔𝑒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𝑐h𝑎𝑟𝑔𝑒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𝐸𝑆𝑆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br>
                  <a:rPr lang="en-US" altLang="zh-CN" b="0" dirty="0">
                    <a:ea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EF4A61-12F7-4C8D-AA06-D63F07864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32" y="1548022"/>
                <a:ext cx="4572000" cy="384144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63CC3C8-C144-4E25-BC66-E681740EED19}"/>
                  </a:ext>
                </a:extLst>
              </p:cNvPr>
              <p:cNvSpPr txBox="1"/>
              <p:nvPr/>
            </p:nvSpPr>
            <p:spPr>
              <a:xfrm>
                <a:off x="1684244" y="2112731"/>
                <a:ext cx="5775512" cy="996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𝐸𝑆𝑆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63CC3C8-C144-4E25-BC66-E681740E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44" y="2112731"/>
                <a:ext cx="5775512" cy="996235"/>
              </a:xfrm>
              <a:prstGeom prst="rect">
                <a:avLst/>
              </a:prstGeom>
              <a:blipFill>
                <a:blip r:embed="rId4"/>
                <a:stretch>
                  <a:fillRect b="-2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4D55F9-42FF-48D1-8B79-09AD49D95129}"/>
                  </a:ext>
                </a:extLst>
              </p:cNvPr>
              <p:cNvSpPr txBox="1"/>
              <p:nvPr/>
            </p:nvSpPr>
            <p:spPr>
              <a:xfrm>
                <a:off x="1441971" y="3406616"/>
                <a:ext cx="6192522" cy="996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𝐸𝑆𝑆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𝐸𝑆𝑆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𝑐h𝑎𝑟𝑔𝑒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𝑑𝑖𝑠𝑐h𝑎𝑟𝑔𝑒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𝐸𝑆𝑆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𝐸𝑆𝑆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𝐸𝑆𝑆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𝐸𝑆𝑆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4D55F9-42FF-48D1-8B79-09AD49D95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71" y="3406616"/>
                <a:ext cx="6192522" cy="996235"/>
              </a:xfrm>
              <a:prstGeom prst="rect">
                <a:avLst/>
              </a:prstGeom>
              <a:blipFill>
                <a:blip r:embed="rId5"/>
                <a:stretch>
                  <a:fillRect b="-2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7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Result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5893394" y="2164065"/>
            <a:ext cx="3308060" cy="454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choose 32 bus to set an 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EF1352-2910-4C5F-88C4-7D3EFF99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8" y="1405395"/>
            <a:ext cx="4038878" cy="26925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AC653C-2793-47FC-938F-A01A69FA8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081" y="1318261"/>
            <a:ext cx="1143215" cy="4053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76446C-E000-4E8F-B8FF-D0062A028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666" y="1675565"/>
            <a:ext cx="1537317" cy="215224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B489BAB-8557-4386-B882-8753ED48534A}"/>
              </a:ext>
            </a:extLst>
          </p:cNvPr>
          <p:cNvSpPr/>
          <p:nvPr/>
        </p:nvSpPr>
        <p:spPr>
          <a:xfrm>
            <a:off x="4647081" y="3611880"/>
            <a:ext cx="1143215" cy="215929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9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Result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C2EA894-05D5-475B-AF5A-005AE26BD26A}"/>
              </a:ext>
            </a:extLst>
          </p:cNvPr>
          <p:cNvCxnSpPr>
            <a:cxnSpLocks/>
          </p:cNvCxnSpPr>
          <p:nvPr/>
        </p:nvCxnSpPr>
        <p:spPr>
          <a:xfrm flipV="1">
            <a:off x="2316139" y="3062024"/>
            <a:ext cx="4178717" cy="8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8D12F91-271B-4906-8C0D-BF49A1258D8B}"/>
              </a:ext>
            </a:extLst>
          </p:cNvPr>
          <p:cNvCxnSpPr>
            <a:cxnSpLocks/>
          </p:cNvCxnSpPr>
          <p:nvPr/>
        </p:nvCxnSpPr>
        <p:spPr>
          <a:xfrm>
            <a:off x="2622415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1D3380B-2C4B-4E3C-972C-C4C5833405E4}"/>
              </a:ext>
            </a:extLst>
          </p:cNvPr>
          <p:cNvCxnSpPr>
            <a:cxnSpLocks/>
          </p:cNvCxnSpPr>
          <p:nvPr/>
        </p:nvCxnSpPr>
        <p:spPr>
          <a:xfrm>
            <a:off x="2882925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95E7079-755D-4AC1-919A-1F408061AE82}"/>
              </a:ext>
            </a:extLst>
          </p:cNvPr>
          <p:cNvCxnSpPr>
            <a:cxnSpLocks/>
          </p:cNvCxnSpPr>
          <p:nvPr/>
        </p:nvCxnSpPr>
        <p:spPr>
          <a:xfrm>
            <a:off x="3104710" y="2804041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504CD95-2C30-4205-939E-44EF2C8CBB65}"/>
              </a:ext>
            </a:extLst>
          </p:cNvPr>
          <p:cNvCxnSpPr>
            <a:cxnSpLocks/>
          </p:cNvCxnSpPr>
          <p:nvPr/>
        </p:nvCxnSpPr>
        <p:spPr>
          <a:xfrm>
            <a:off x="3365220" y="2804041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60C374F-5CB9-4988-B918-5A3480E03D2D}"/>
              </a:ext>
            </a:extLst>
          </p:cNvPr>
          <p:cNvCxnSpPr>
            <a:cxnSpLocks/>
          </p:cNvCxnSpPr>
          <p:nvPr/>
        </p:nvCxnSpPr>
        <p:spPr>
          <a:xfrm>
            <a:off x="3590526" y="280580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B0AED2A-367D-4920-BEFD-75E064DF8C9B}"/>
              </a:ext>
            </a:extLst>
          </p:cNvPr>
          <p:cNvCxnSpPr>
            <a:cxnSpLocks/>
          </p:cNvCxnSpPr>
          <p:nvPr/>
        </p:nvCxnSpPr>
        <p:spPr>
          <a:xfrm>
            <a:off x="3851035" y="280580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638C5C-0944-40F0-A163-622B7EBCB946}"/>
              </a:ext>
            </a:extLst>
          </p:cNvPr>
          <p:cNvCxnSpPr>
            <a:cxnSpLocks/>
          </p:cNvCxnSpPr>
          <p:nvPr/>
        </p:nvCxnSpPr>
        <p:spPr>
          <a:xfrm>
            <a:off x="4072821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EC0F6D7-EF1B-4E56-84CB-D4D2704B0D87}"/>
              </a:ext>
            </a:extLst>
          </p:cNvPr>
          <p:cNvCxnSpPr>
            <a:cxnSpLocks/>
          </p:cNvCxnSpPr>
          <p:nvPr/>
        </p:nvCxnSpPr>
        <p:spPr>
          <a:xfrm>
            <a:off x="4333331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0004CA5-C3DC-4CE6-9D3F-E7E2C8851531}"/>
              </a:ext>
            </a:extLst>
          </p:cNvPr>
          <p:cNvCxnSpPr>
            <a:cxnSpLocks/>
          </p:cNvCxnSpPr>
          <p:nvPr/>
        </p:nvCxnSpPr>
        <p:spPr>
          <a:xfrm>
            <a:off x="4541034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D8E0182-7B15-4CA5-BDBD-1318CF00C119}"/>
              </a:ext>
            </a:extLst>
          </p:cNvPr>
          <p:cNvCxnSpPr>
            <a:cxnSpLocks/>
          </p:cNvCxnSpPr>
          <p:nvPr/>
        </p:nvCxnSpPr>
        <p:spPr>
          <a:xfrm>
            <a:off x="4801543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32DFE34-676C-4CF6-A633-B52133C84616}"/>
              </a:ext>
            </a:extLst>
          </p:cNvPr>
          <p:cNvCxnSpPr>
            <a:cxnSpLocks/>
          </p:cNvCxnSpPr>
          <p:nvPr/>
        </p:nvCxnSpPr>
        <p:spPr>
          <a:xfrm>
            <a:off x="5023329" y="2804041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37BBC4-DEB5-438A-821F-5DC2846797C3}"/>
              </a:ext>
            </a:extLst>
          </p:cNvPr>
          <p:cNvCxnSpPr>
            <a:cxnSpLocks/>
          </p:cNvCxnSpPr>
          <p:nvPr/>
        </p:nvCxnSpPr>
        <p:spPr>
          <a:xfrm>
            <a:off x="5283839" y="2804041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CE41691-0EA3-450F-BC09-966708F17982}"/>
              </a:ext>
            </a:extLst>
          </p:cNvPr>
          <p:cNvCxnSpPr>
            <a:cxnSpLocks/>
          </p:cNvCxnSpPr>
          <p:nvPr/>
        </p:nvCxnSpPr>
        <p:spPr>
          <a:xfrm>
            <a:off x="5509144" y="280580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75B60B2-CCEE-4E29-B04D-E744747EB637}"/>
              </a:ext>
            </a:extLst>
          </p:cNvPr>
          <p:cNvCxnSpPr>
            <a:cxnSpLocks/>
          </p:cNvCxnSpPr>
          <p:nvPr/>
        </p:nvCxnSpPr>
        <p:spPr>
          <a:xfrm>
            <a:off x="5769654" y="280580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948863A-3F79-43A7-A95F-67F22F3E4384}"/>
              </a:ext>
            </a:extLst>
          </p:cNvPr>
          <p:cNvCxnSpPr>
            <a:cxnSpLocks/>
          </p:cNvCxnSpPr>
          <p:nvPr/>
        </p:nvCxnSpPr>
        <p:spPr>
          <a:xfrm>
            <a:off x="5991439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C35192D-5FFC-47CE-8161-82B1B434FDF6}"/>
              </a:ext>
            </a:extLst>
          </p:cNvPr>
          <p:cNvCxnSpPr>
            <a:cxnSpLocks/>
          </p:cNvCxnSpPr>
          <p:nvPr/>
        </p:nvCxnSpPr>
        <p:spPr>
          <a:xfrm>
            <a:off x="6251949" y="280492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AB47568-9864-4426-9A14-F0EDBE276E6E}"/>
              </a:ext>
            </a:extLst>
          </p:cNvPr>
          <p:cNvCxnSpPr>
            <a:cxnSpLocks/>
          </p:cNvCxnSpPr>
          <p:nvPr/>
        </p:nvCxnSpPr>
        <p:spPr>
          <a:xfrm>
            <a:off x="6494857" y="2804041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AAA378E-DE64-476E-B01F-067D6C09C0CB}"/>
              </a:ext>
            </a:extLst>
          </p:cNvPr>
          <p:cNvCxnSpPr>
            <a:cxnSpLocks/>
          </p:cNvCxnSpPr>
          <p:nvPr/>
        </p:nvCxnSpPr>
        <p:spPr>
          <a:xfrm>
            <a:off x="2884524" y="3194802"/>
            <a:ext cx="1232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FABCD97-2CDC-4282-97FB-ABF9C2ACF19E}"/>
              </a:ext>
            </a:extLst>
          </p:cNvPr>
          <p:cNvCxnSpPr>
            <a:cxnSpLocks/>
          </p:cNvCxnSpPr>
          <p:nvPr/>
        </p:nvCxnSpPr>
        <p:spPr>
          <a:xfrm>
            <a:off x="3007736" y="3194802"/>
            <a:ext cx="126735" cy="674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DD81637-B056-476E-A230-E12511B42EFD}"/>
              </a:ext>
            </a:extLst>
          </p:cNvPr>
          <p:cNvCxnSpPr>
            <a:cxnSpLocks/>
          </p:cNvCxnSpPr>
          <p:nvPr/>
        </p:nvCxnSpPr>
        <p:spPr>
          <a:xfrm flipV="1">
            <a:off x="3134470" y="3867201"/>
            <a:ext cx="715864" cy="17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1375619-8E17-40BC-9DD2-8636ACDB2EC6}"/>
              </a:ext>
            </a:extLst>
          </p:cNvPr>
          <p:cNvCxnSpPr>
            <a:cxnSpLocks/>
          </p:cNvCxnSpPr>
          <p:nvPr/>
        </p:nvCxnSpPr>
        <p:spPr>
          <a:xfrm>
            <a:off x="3366819" y="3601191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784CC86-A295-437C-8E61-49C7A75A7D11}"/>
              </a:ext>
            </a:extLst>
          </p:cNvPr>
          <p:cNvCxnSpPr>
            <a:cxnSpLocks/>
          </p:cNvCxnSpPr>
          <p:nvPr/>
        </p:nvCxnSpPr>
        <p:spPr>
          <a:xfrm>
            <a:off x="3592125" y="360295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2CA1A12-1C35-4F06-AA76-DA7ADFC15768}"/>
              </a:ext>
            </a:extLst>
          </p:cNvPr>
          <p:cNvCxnSpPr>
            <a:cxnSpLocks/>
          </p:cNvCxnSpPr>
          <p:nvPr/>
        </p:nvCxnSpPr>
        <p:spPr>
          <a:xfrm>
            <a:off x="3852635" y="3602950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6B0AA5C-6D56-4E89-AB71-07582541C05E}"/>
              </a:ext>
            </a:extLst>
          </p:cNvPr>
          <p:cNvCxnSpPr>
            <a:cxnSpLocks/>
          </p:cNvCxnSpPr>
          <p:nvPr/>
        </p:nvCxnSpPr>
        <p:spPr>
          <a:xfrm>
            <a:off x="2630201" y="2894027"/>
            <a:ext cx="109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74273BE-B503-4B0D-85C6-A10B0423B8CE}"/>
              </a:ext>
            </a:extLst>
          </p:cNvPr>
          <p:cNvCxnSpPr>
            <a:cxnSpLocks/>
          </p:cNvCxnSpPr>
          <p:nvPr/>
        </p:nvCxnSpPr>
        <p:spPr>
          <a:xfrm flipV="1">
            <a:off x="2739329" y="1795063"/>
            <a:ext cx="160621" cy="10989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68BE48-5F36-4BC0-9BA0-5ED767ADF359}"/>
              </a:ext>
            </a:extLst>
          </p:cNvPr>
          <p:cNvCxnSpPr>
            <a:cxnSpLocks/>
          </p:cNvCxnSpPr>
          <p:nvPr/>
        </p:nvCxnSpPr>
        <p:spPr>
          <a:xfrm>
            <a:off x="2903908" y="1795943"/>
            <a:ext cx="906210" cy="23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2AE19A0-2C58-4681-A218-80A7E064A9FC}"/>
              </a:ext>
            </a:extLst>
          </p:cNvPr>
          <p:cNvCxnSpPr>
            <a:cxnSpLocks/>
          </p:cNvCxnSpPr>
          <p:nvPr/>
        </p:nvCxnSpPr>
        <p:spPr>
          <a:xfrm>
            <a:off x="3107154" y="1517245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EB2F94-576A-4A17-9FB1-004988874595}"/>
              </a:ext>
            </a:extLst>
          </p:cNvPr>
          <p:cNvCxnSpPr>
            <a:cxnSpLocks/>
          </p:cNvCxnSpPr>
          <p:nvPr/>
        </p:nvCxnSpPr>
        <p:spPr>
          <a:xfrm>
            <a:off x="3367664" y="1517245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0A7F06D-59FE-4330-A76C-E0EDB119C6B2}"/>
              </a:ext>
            </a:extLst>
          </p:cNvPr>
          <p:cNvCxnSpPr>
            <a:cxnSpLocks/>
          </p:cNvCxnSpPr>
          <p:nvPr/>
        </p:nvCxnSpPr>
        <p:spPr>
          <a:xfrm>
            <a:off x="3589450" y="1516366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B24A623-B798-4624-AB8C-94B16FC0B970}"/>
              </a:ext>
            </a:extLst>
          </p:cNvPr>
          <p:cNvCxnSpPr>
            <a:cxnSpLocks/>
          </p:cNvCxnSpPr>
          <p:nvPr/>
        </p:nvCxnSpPr>
        <p:spPr>
          <a:xfrm>
            <a:off x="3579741" y="2900726"/>
            <a:ext cx="1038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70A958-1D8A-4A3D-804C-C61835E7730A}"/>
              </a:ext>
            </a:extLst>
          </p:cNvPr>
          <p:cNvCxnSpPr>
            <a:cxnSpLocks/>
          </p:cNvCxnSpPr>
          <p:nvPr/>
        </p:nvCxnSpPr>
        <p:spPr>
          <a:xfrm flipV="1">
            <a:off x="3683592" y="2323824"/>
            <a:ext cx="127173" cy="576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3871FF3-AC2B-4E89-96F9-8DB9A424B3FF}"/>
              </a:ext>
            </a:extLst>
          </p:cNvPr>
          <p:cNvCxnSpPr>
            <a:cxnSpLocks/>
          </p:cNvCxnSpPr>
          <p:nvPr/>
        </p:nvCxnSpPr>
        <p:spPr>
          <a:xfrm>
            <a:off x="3810352" y="2323824"/>
            <a:ext cx="20048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1DB08E9-0E94-4ACF-B2D2-6A662C26D769}"/>
              </a:ext>
            </a:extLst>
          </p:cNvPr>
          <p:cNvCxnSpPr>
            <a:cxnSpLocks/>
          </p:cNvCxnSpPr>
          <p:nvPr/>
        </p:nvCxnSpPr>
        <p:spPr>
          <a:xfrm>
            <a:off x="4083159" y="2056055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50F7C7B-F657-4C8B-BCEA-880E952494D8}"/>
              </a:ext>
            </a:extLst>
          </p:cNvPr>
          <p:cNvCxnSpPr>
            <a:cxnSpLocks/>
          </p:cNvCxnSpPr>
          <p:nvPr/>
        </p:nvCxnSpPr>
        <p:spPr>
          <a:xfrm>
            <a:off x="4343669" y="2056055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1776EB3-C969-4028-9C09-2590CC0F7829}"/>
              </a:ext>
            </a:extLst>
          </p:cNvPr>
          <p:cNvCxnSpPr>
            <a:cxnSpLocks/>
          </p:cNvCxnSpPr>
          <p:nvPr/>
        </p:nvCxnSpPr>
        <p:spPr>
          <a:xfrm>
            <a:off x="4568974" y="2057814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D7F171D-A67C-484A-9E8A-EBA6E291BBE2}"/>
              </a:ext>
            </a:extLst>
          </p:cNvPr>
          <p:cNvCxnSpPr>
            <a:cxnSpLocks/>
          </p:cNvCxnSpPr>
          <p:nvPr/>
        </p:nvCxnSpPr>
        <p:spPr>
          <a:xfrm>
            <a:off x="4829484" y="2057814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ECAEC04-5CA8-4CAE-82B6-6E3AD58E979A}"/>
              </a:ext>
            </a:extLst>
          </p:cNvPr>
          <p:cNvCxnSpPr>
            <a:cxnSpLocks/>
          </p:cNvCxnSpPr>
          <p:nvPr/>
        </p:nvCxnSpPr>
        <p:spPr>
          <a:xfrm>
            <a:off x="5051269" y="2056934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3006472-B8CE-44DD-9927-F57826F79096}"/>
              </a:ext>
            </a:extLst>
          </p:cNvPr>
          <p:cNvCxnSpPr>
            <a:cxnSpLocks/>
          </p:cNvCxnSpPr>
          <p:nvPr/>
        </p:nvCxnSpPr>
        <p:spPr>
          <a:xfrm>
            <a:off x="5311779" y="2056934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C80E3B7-DEFF-4495-BAC9-9F3B0563BC72}"/>
              </a:ext>
            </a:extLst>
          </p:cNvPr>
          <p:cNvCxnSpPr>
            <a:cxnSpLocks/>
          </p:cNvCxnSpPr>
          <p:nvPr/>
        </p:nvCxnSpPr>
        <p:spPr>
          <a:xfrm>
            <a:off x="5554686" y="2056055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0007305-9853-4E27-BBEF-F006CCAEB8B0}"/>
              </a:ext>
            </a:extLst>
          </p:cNvPr>
          <p:cNvCxnSpPr>
            <a:cxnSpLocks/>
          </p:cNvCxnSpPr>
          <p:nvPr/>
        </p:nvCxnSpPr>
        <p:spPr>
          <a:xfrm>
            <a:off x="5815196" y="2056055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EF2101B-00BA-43C6-8608-2C530CDE08EA}"/>
              </a:ext>
            </a:extLst>
          </p:cNvPr>
          <p:cNvSpPr txBox="1"/>
          <p:nvPr/>
        </p:nvSpPr>
        <p:spPr>
          <a:xfrm>
            <a:off x="2482142" y="2508804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B16A8D4-DF11-4625-88E0-FBEA4F7591DD}"/>
              </a:ext>
            </a:extLst>
          </p:cNvPr>
          <p:cNvSpPr txBox="1"/>
          <p:nvPr/>
        </p:nvSpPr>
        <p:spPr>
          <a:xfrm>
            <a:off x="2748321" y="2510252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E1CD85F-614C-4D74-A1DF-C68960416C1A}"/>
              </a:ext>
            </a:extLst>
          </p:cNvPr>
          <p:cNvSpPr txBox="1"/>
          <p:nvPr/>
        </p:nvSpPr>
        <p:spPr>
          <a:xfrm>
            <a:off x="2960256" y="2517043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C791BC1-66DE-4879-B17A-BC4E2373FD8E}"/>
              </a:ext>
            </a:extLst>
          </p:cNvPr>
          <p:cNvSpPr txBox="1"/>
          <p:nvPr/>
        </p:nvSpPr>
        <p:spPr>
          <a:xfrm>
            <a:off x="3228300" y="2517922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B31BFC9-631B-4E0C-9E30-DC4F9DE71CFF}"/>
              </a:ext>
            </a:extLst>
          </p:cNvPr>
          <p:cNvSpPr txBox="1"/>
          <p:nvPr/>
        </p:nvSpPr>
        <p:spPr>
          <a:xfrm>
            <a:off x="3440498" y="2517043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72344E7-30D1-4E99-BD98-AACC2E27CC82}"/>
              </a:ext>
            </a:extLst>
          </p:cNvPr>
          <p:cNvSpPr txBox="1"/>
          <p:nvPr/>
        </p:nvSpPr>
        <p:spPr>
          <a:xfrm>
            <a:off x="3708462" y="2517043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3D4539B-140E-46CD-8E2D-B7C7583CEAE2}"/>
              </a:ext>
            </a:extLst>
          </p:cNvPr>
          <p:cNvSpPr txBox="1"/>
          <p:nvPr/>
        </p:nvSpPr>
        <p:spPr>
          <a:xfrm>
            <a:off x="3921802" y="2517922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FF9D470-EA18-4EE5-9A8B-787E66CA4729}"/>
              </a:ext>
            </a:extLst>
          </p:cNvPr>
          <p:cNvSpPr txBox="1"/>
          <p:nvPr/>
        </p:nvSpPr>
        <p:spPr>
          <a:xfrm>
            <a:off x="4182622" y="2518771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646B343-4207-4C59-8070-0A2E42331EDF}"/>
              </a:ext>
            </a:extLst>
          </p:cNvPr>
          <p:cNvSpPr txBox="1"/>
          <p:nvPr/>
        </p:nvSpPr>
        <p:spPr>
          <a:xfrm>
            <a:off x="4377871" y="2516583"/>
            <a:ext cx="280546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9</a:t>
            </a:r>
            <a:endParaRPr lang="zh-CN" altLang="en-US" sz="11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AF16D7A-0E24-45A5-B4E5-8C35D88206A2}"/>
              </a:ext>
            </a:extLst>
          </p:cNvPr>
          <p:cNvSpPr txBox="1"/>
          <p:nvPr/>
        </p:nvSpPr>
        <p:spPr>
          <a:xfrm>
            <a:off x="4657947" y="2516583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10</a:t>
            </a:r>
            <a:endParaRPr lang="zh-CN" altLang="en-US" sz="11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BD3D7AC-517B-40E8-889D-09B0CB9B094B}"/>
              </a:ext>
            </a:extLst>
          </p:cNvPr>
          <p:cNvSpPr txBox="1"/>
          <p:nvPr/>
        </p:nvSpPr>
        <p:spPr>
          <a:xfrm>
            <a:off x="4883599" y="2523702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11</a:t>
            </a:r>
            <a:endParaRPr lang="zh-CN" altLang="en-US" sz="11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DE72EC8-385B-4A6C-9283-532F8EA69114}"/>
              </a:ext>
            </a:extLst>
          </p:cNvPr>
          <p:cNvSpPr txBox="1"/>
          <p:nvPr/>
        </p:nvSpPr>
        <p:spPr>
          <a:xfrm>
            <a:off x="5143566" y="2524062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12</a:t>
            </a:r>
            <a:endParaRPr lang="zh-CN" altLang="en-US" sz="11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621170-E594-4CF0-86A6-498242CF82AB}"/>
              </a:ext>
            </a:extLst>
          </p:cNvPr>
          <p:cNvSpPr txBox="1"/>
          <p:nvPr/>
        </p:nvSpPr>
        <p:spPr>
          <a:xfrm>
            <a:off x="5366017" y="2525334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13</a:t>
            </a:r>
            <a:endParaRPr lang="zh-CN" altLang="en-US" sz="11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2EA1483-7021-4524-B5F7-BBDFDEC0C7C2}"/>
              </a:ext>
            </a:extLst>
          </p:cNvPr>
          <p:cNvSpPr txBox="1"/>
          <p:nvPr/>
        </p:nvSpPr>
        <p:spPr>
          <a:xfrm>
            <a:off x="5628986" y="2528699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14</a:t>
            </a:r>
            <a:endParaRPr lang="zh-CN" altLang="en-US" sz="11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9CCA7BA-38D9-48D9-9261-1D129D09CCE8}"/>
              </a:ext>
            </a:extLst>
          </p:cNvPr>
          <p:cNvSpPr txBox="1"/>
          <p:nvPr/>
        </p:nvSpPr>
        <p:spPr>
          <a:xfrm>
            <a:off x="5848318" y="2528699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15</a:t>
            </a:r>
            <a:endParaRPr lang="zh-CN" altLang="en-US" sz="11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BEE984C-092E-4AAA-A89F-CB1E1EF7D4FF}"/>
              </a:ext>
            </a:extLst>
          </p:cNvPr>
          <p:cNvSpPr txBox="1"/>
          <p:nvPr/>
        </p:nvSpPr>
        <p:spPr>
          <a:xfrm>
            <a:off x="6111070" y="2527605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16</a:t>
            </a:r>
            <a:endParaRPr lang="zh-CN" altLang="en-US" sz="11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A65840A-BF0B-4D0F-AB1F-6835CAAA4650}"/>
              </a:ext>
            </a:extLst>
          </p:cNvPr>
          <p:cNvSpPr txBox="1"/>
          <p:nvPr/>
        </p:nvSpPr>
        <p:spPr>
          <a:xfrm>
            <a:off x="6342966" y="2526642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17</a:t>
            </a:r>
            <a:endParaRPr lang="zh-CN" altLang="en-US" sz="11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C963058-9109-4EF1-91E8-17C3A8E25A2F}"/>
              </a:ext>
            </a:extLst>
          </p:cNvPr>
          <p:cNvSpPr txBox="1"/>
          <p:nvPr/>
        </p:nvSpPr>
        <p:spPr>
          <a:xfrm>
            <a:off x="2035592" y="2928037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33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56401B6-4A5B-4DDD-8197-3B8CCD17A2C6}"/>
              </a:ext>
            </a:extLst>
          </p:cNvPr>
          <p:cNvSpPr txBox="1"/>
          <p:nvPr/>
        </p:nvSpPr>
        <p:spPr>
          <a:xfrm>
            <a:off x="2920458" y="1238548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18</a:t>
            </a:r>
            <a:endParaRPr lang="zh-CN" altLang="en-US" sz="11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78FEF4C-C75C-4D63-98C0-65F073167088}"/>
              </a:ext>
            </a:extLst>
          </p:cNvPr>
          <p:cNvSpPr txBox="1"/>
          <p:nvPr/>
        </p:nvSpPr>
        <p:spPr>
          <a:xfrm>
            <a:off x="3186638" y="1239995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19</a:t>
            </a:r>
            <a:endParaRPr lang="zh-CN" altLang="en-US" sz="11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FAC5A2C-9BB2-43A1-A7C0-AEC8DA2D790F}"/>
              </a:ext>
            </a:extLst>
          </p:cNvPr>
          <p:cNvSpPr txBox="1"/>
          <p:nvPr/>
        </p:nvSpPr>
        <p:spPr>
          <a:xfrm>
            <a:off x="3398573" y="1246786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20</a:t>
            </a:r>
            <a:endParaRPr lang="zh-CN" altLang="en-US" sz="1100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EEEBC41-8F76-4B3A-9936-E9E1C300EEEF}"/>
              </a:ext>
            </a:extLst>
          </p:cNvPr>
          <p:cNvCxnSpPr>
            <a:cxnSpLocks/>
          </p:cNvCxnSpPr>
          <p:nvPr/>
        </p:nvCxnSpPr>
        <p:spPr>
          <a:xfrm>
            <a:off x="3798614" y="1524035"/>
            <a:ext cx="0" cy="532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36680AC-D464-4868-9FA5-F1D059630726}"/>
              </a:ext>
            </a:extLst>
          </p:cNvPr>
          <p:cNvSpPr txBox="1"/>
          <p:nvPr/>
        </p:nvSpPr>
        <p:spPr>
          <a:xfrm>
            <a:off x="3600876" y="1243527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21</a:t>
            </a:r>
            <a:endParaRPr lang="zh-CN" altLang="en-US" sz="11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9E1BE79-1DEA-4134-8048-62D2247C6CA5}"/>
              </a:ext>
            </a:extLst>
          </p:cNvPr>
          <p:cNvSpPr txBox="1"/>
          <p:nvPr/>
        </p:nvSpPr>
        <p:spPr>
          <a:xfrm>
            <a:off x="3167105" y="3378686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22</a:t>
            </a:r>
            <a:endParaRPr lang="zh-CN" altLang="en-US" sz="11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F124019-40EA-4451-AF62-A667B29D7224}"/>
              </a:ext>
            </a:extLst>
          </p:cNvPr>
          <p:cNvSpPr txBox="1"/>
          <p:nvPr/>
        </p:nvSpPr>
        <p:spPr>
          <a:xfrm>
            <a:off x="3399000" y="3377723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23</a:t>
            </a:r>
            <a:endParaRPr lang="zh-CN" altLang="en-US" sz="11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78F02E7-D468-45A8-BD36-9ADB911E9BA8}"/>
              </a:ext>
            </a:extLst>
          </p:cNvPr>
          <p:cNvSpPr txBox="1"/>
          <p:nvPr/>
        </p:nvSpPr>
        <p:spPr>
          <a:xfrm>
            <a:off x="3670732" y="3374647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24</a:t>
            </a:r>
            <a:endParaRPr lang="zh-CN" altLang="en-US" sz="11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23F55C9-84AF-4DFF-BDF3-C5463164465F}"/>
              </a:ext>
            </a:extLst>
          </p:cNvPr>
          <p:cNvSpPr txBox="1"/>
          <p:nvPr/>
        </p:nvSpPr>
        <p:spPr>
          <a:xfrm>
            <a:off x="3906248" y="1795008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25</a:t>
            </a:r>
            <a:endParaRPr lang="zh-CN" altLang="en-US" sz="11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71D1875-BDC1-44BA-AA2C-16B8EF8B50FE}"/>
              </a:ext>
            </a:extLst>
          </p:cNvPr>
          <p:cNvSpPr txBox="1"/>
          <p:nvPr/>
        </p:nvSpPr>
        <p:spPr>
          <a:xfrm>
            <a:off x="4166215" y="1795367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26</a:t>
            </a:r>
            <a:endParaRPr lang="zh-CN" altLang="en-US" sz="11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4167641-F63E-4619-A2A5-87B5DE6A8A0A}"/>
              </a:ext>
            </a:extLst>
          </p:cNvPr>
          <p:cNvSpPr txBox="1"/>
          <p:nvPr/>
        </p:nvSpPr>
        <p:spPr>
          <a:xfrm>
            <a:off x="4388666" y="1796640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27</a:t>
            </a:r>
            <a:endParaRPr lang="zh-CN" altLang="en-US" sz="11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DF302EC-7D64-459C-9B3A-8B172F098AC9}"/>
              </a:ext>
            </a:extLst>
          </p:cNvPr>
          <p:cNvSpPr txBox="1"/>
          <p:nvPr/>
        </p:nvSpPr>
        <p:spPr>
          <a:xfrm>
            <a:off x="4651635" y="1800004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28</a:t>
            </a:r>
            <a:endParaRPr lang="zh-CN" altLang="en-US" sz="11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126E77D-CFC8-4D78-96C4-2F2338B051A9}"/>
              </a:ext>
            </a:extLst>
          </p:cNvPr>
          <p:cNvSpPr txBox="1"/>
          <p:nvPr/>
        </p:nvSpPr>
        <p:spPr>
          <a:xfrm>
            <a:off x="4870968" y="1800004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19</a:t>
            </a:r>
            <a:endParaRPr lang="zh-CN" altLang="en-US" sz="11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C00654F-F8F6-4617-8883-57FA300ABC9A}"/>
              </a:ext>
            </a:extLst>
          </p:cNvPr>
          <p:cNvSpPr txBox="1"/>
          <p:nvPr/>
        </p:nvSpPr>
        <p:spPr>
          <a:xfrm>
            <a:off x="5133720" y="1798911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30</a:t>
            </a:r>
            <a:endParaRPr lang="zh-CN" altLang="en-US" sz="11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EE73049-1690-43CB-82A9-2A4EA8803094}"/>
              </a:ext>
            </a:extLst>
          </p:cNvPr>
          <p:cNvSpPr txBox="1"/>
          <p:nvPr/>
        </p:nvSpPr>
        <p:spPr>
          <a:xfrm>
            <a:off x="5365615" y="1797948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31</a:t>
            </a:r>
            <a:endParaRPr lang="zh-CN" altLang="en-US" sz="11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EB92B82-3BB7-4DD9-8D39-9876CF813C95}"/>
              </a:ext>
            </a:extLst>
          </p:cNvPr>
          <p:cNvSpPr txBox="1"/>
          <p:nvPr/>
        </p:nvSpPr>
        <p:spPr>
          <a:xfrm>
            <a:off x="5637346" y="1794872"/>
            <a:ext cx="360603" cy="28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32</a:t>
            </a:r>
            <a:endParaRPr lang="zh-CN" altLang="en-US" sz="1100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6CBB464-4C8E-46AC-B258-BDAB6B3176BD}"/>
              </a:ext>
            </a:extLst>
          </p:cNvPr>
          <p:cNvCxnSpPr>
            <a:cxnSpLocks/>
          </p:cNvCxnSpPr>
          <p:nvPr/>
        </p:nvCxnSpPr>
        <p:spPr>
          <a:xfrm flipV="1">
            <a:off x="5554686" y="1583302"/>
            <a:ext cx="125820" cy="7405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E187AEB5-4A33-44A1-B559-0B7414994AE7}"/>
              </a:ext>
            </a:extLst>
          </p:cNvPr>
          <p:cNvSpPr txBox="1"/>
          <p:nvPr/>
        </p:nvSpPr>
        <p:spPr>
          <a:xfrm>
            <a:off x="5439356" y="1330798"/>
            <a:ext cx="482302" cy="267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SVC</a:t>
            </a:r>
            <a:endParaRPr lang="zh-CN" altLang="en-US" sz="10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1D02CD7-978A-4953-9E23-C32C786A0C88}"/>
              </a:ext>
            </a:extLst>
          </p:cNvPr>
          <p:cNvSpPr txBox="1"/>
          <p:nvPr/>
        </p:nvSpPr>
        <p:spPr>
          <a:xfrm>
            <a:off x="6154431" y="1823732"/>
            <a:ext cx="531812" cy="267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Wind</a:t>
            </a:r>
            <a:endParaRPr lang="zh-CN" altLang="en-US" sz="1000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DB8EF51-0FB2-4F7C-8E1A-92C6477F5296}"/>
              </a:ext>
            </a:extLst>
          </p:cNvPr>
          <p:cNvCxnSpPr>
            <a:cxnSpLocks/>
          </p:cNvCxnSpPr>
          <p:nvPr/>
        </p:nvCxnSpPr>
        <p:spPr>
          <a:xfrm flipV="1">
            <a:off x="5808202" y="1962320"/>
            <a:ext cx="351627" cy="36458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60EB5A4-7455-4F4E-A699-C8F003C3901C}"/>
              </a:ext>
            </a:extLst>
          </p:cNvPr>
          <p:cNvCxnSpPr>
            <a:cxnSpLocks/>
          </p:cNvCxnSpPr>
          <p:nvPr/>
        </p:nvCxnSpPr>
        <p:spPr>
          <a:xfrm>
            <a:off x="2311835" y="3062024"/>
            <a:ext cx="0" cy="31262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BB78B844-5154-4C1B-B72F-10FB33CBFBE3}"/>
              </a:ext>
            </a:extLst>
          </p:cNvPr>
          <p:cNvSpPr txBox="1"/>
          <p:nvPr/>
        </p:nvSpPr>
        <p:spPr>
          <a:xfrm>
            <a:off x="2061335" y="3382267"/>
            <a:ext cx="531812" cy="267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OLTC</a:t>
            </a:r>
            <a:endParaRPr lang="zh-CN" altLang="en-US" sz="1000" dirty="0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CC8D52B0-A19B-4EC1-A057-CE38AA5B1DC1}"/>
              </a:ext>
            </a:extLst>
          </p:cNvPr>
          <p:cNvCxnSpPr>
            <a:cxnSpLocks/>
          </p:cNvCxnSpPr>
          <p:nvPr/>
        </p:nvCxnSpPr>
        <p:spPr>
          <a:xfrm>
            <a:off x="3589450" y="3062024"/>
            <a:ext cx="610107" cy="7179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C5D283DF-E825-4D68-8A89-8515EA0FAB15}"/>
              </a:ext>
            </a:extLst>
          </p:cNvPr>
          <p:cNvSpPr txBox="1"/>
          <p:nvPr/>
        </p:nvSpPr>
        <p:spPr>
          <a:xfrm>
            <a:off x="3989469" y="3779664"/>
            <a:ext cx="482302" cy="267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SVC</a:t>
            </a:r>
            <a:endParaRPr lang="zh-CN" altLang="en-US" sz="1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F7C65FE-060A-4A7E-9EE6-CA8CDDCF3302}"/>
              </a:ext>
            </a:extLst>
          </p:cNvPr>
          <p:cNvSpPr txBox="1"/>
          <p:nvPr/>
        </p:nvSpPr>
        <p:spPr>
          <a:xfrm>
            <a:off x="4381459" y="3421005"/>
            <a:ext cx="482302" cy="267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CB</a:t>
            </a:r>
            <a:endParaRPr lang="zh-CN" altLang="en-US" sz="1000" dirty="0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AA79F8E-8088-44E1-B6CD-35CFD6368082}"/>
              </a:ext>
            </a:extLst>
          </p:cNvPr>
          <p:cNvCxnSpPr>
            <a:cxnSpLocks/>
          </p:cNvCxnSpPr>
          <p:nvPr/>
        </p:nvCxnSpPr>
        <p:spPr>
          <a:xfrm flipV="1">
            <a:off x="6498155" y="2697444"/>
            <a:ext cx="351627" cy="36458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2A36768C-B6CB-42E5-BCD5-2383F357D4B2}"/>
              </a:ext>
            </a:extLst>
          </p:cNvPr>
          <p:cNvSpPr txBox="1"/>
          <p:nvPr/>
        </p:nvSpPr>
        <p:spPr>
          <a:xfrm>
            <a:off x="6610358" y="2429162"/>
            <a:ext cx="531812" cy="267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Wind</a:t>
            </a:r>
            <a:endParaRPr lang="zh-CN" altLang="en-US" sz="1000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E6D0859-41D0-416B-AD87-4C4E0EAA8402}"/>
              </a:ext>
            </a:extLst>
          </p:cNvPr>
          <p:cNvCxnSpPr>
            <a:cxnSpLocks/>
          </p:cNvCxnSpPr>
          <p:nvPr/>
        </p:nvCxnSpPr>
        <p:spPr>
          <a:xfrm flipH="1">
            <a:off x="5734449" y="3062024"/>
            <a:ext cx="256990" cy="4926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64B082AA-4114-49C2-9613-94B79083B14D}"/>
              </a:ext>
            </a:extLst>
          </p:cNvPr>
          <p:cNvSpPr txBox="1"/>
          <p:nvPr/>
        </p:nvSpPr>
        <p:spPr>
          <a:xfrm>
            <a:off x="5439356" y="3554664"/>
            <a:ext cx="482302" cy="267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SVC</a:t>
            </a:r>
            <a:endParaRPr lang="zh-CN" altLang="en-US" sz="1000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F00EAA8B-6E9D-4F7C-BBB8-098D88024D61}"/>
              </a:ext>
            </a:extLst>
          </p:cNvPr>
          <p:cNvCxnSpPr>
            <a:cxnSpLocks/>
          </p:cNvCxnSpPr>
          <p:nvPr/>
        </p:nvCxnSpPr>
        <p:spPr>
          <a:xfrm>
            <a:off x="5991439" y="3078812"/>
            <a:ext cx="225304" cy="4758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48623EE4-3DD9-4ADA-9B65-796ADF06FE67}"/>
              </a:ext>
            </a:extLst>
          </p:cNvPr>
          <p:cNvSpPr txBox="1"/>
          <p:nvPr/>
        </p:nvSpPr>
        <p:spPr>
          <a:xfrm>
            <a:off x="6007278" y="3554663"/>
            <a:ext cx="482302" cy="267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CB</a:t>
            </a:r>
            <a:endParaRPr lang="zh-CN" altLang="en-US" sz="1000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32CA1AA-E4F6-4C6F-A5E5-F8402AE9C176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3578874" y="3078812"/>
            <a:ext cx="802585" cy="47585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A57F3BB-1685-48D1-839C-4DCBDFBC4A90}"/>
              </a:ext>
            </a:extLst>
          </p:cNvPr>
          <p:cNvCxnSpPr>
            <a:cxnSpLocks/>
          </p:cNvCxnSpPr>
          <p:nvPr/>
        </p:nvCxnSpPr>
        <p:spPr>
          <a:xfrm flipV="1">
            <a:off x="5789118" y="2225300"/>
            <a:ext cx="760304" cy="98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B157C8B-114B-4CE9-94AA-FBA193E2FB75}"/>
              </a:ext>
            </a:extLst>
          </p:cNvPr>
          <p:cNvSpPr txBox="1"/>
          <p:nvPr/>
        </p:nvSpPr>
        <p:spPr>
          <a:xfrm>
            <a:off x="6556416" y="2126447"/>
            <a:ext cx="531812" cy="26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ESS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121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Result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8DB110-3FD9-429B-979C-BFEE2F232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603" y="1008721"/>
            <a:ext cx="2758347" cy="18388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74BA28-DFC3-4622-A097-B8F3BACD8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1" y="3055039"/>
            <a:ext cx="2767255" cy="18448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9A18CD-1CCA-4577-8454-6C8F3232E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604" y="3060978"/>
            <a:ext cx="2758346" cy="18388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AA2A88-CDA1-42FC-8FCB-0073DAA33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050" y="1008722"/>
            <a:ext cx="2758346" cy="18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6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dirty="0"/>
              <a:t>Result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ED22E8-CBB9-477D-9B00-573AE4490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46" y="665592"/>
            <a:ext cx="2883941" cy="19226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C71567-C79C-4BE0-9582-1ADF9ABEB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45" y="2799121"/>
            <a:ext cx="2883942" cy="19226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993F09-95AD-4770-A3C5-0CCCEB1CF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54" y="1626906"/>
            <a:ext cx="2834531" cy="18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Future Research</a:t>
            </a: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28580" y="1126806"/>
            <a:ext cx="8419306" cy="1636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Considering a large scale grid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Involving some geographical factors related to a real world case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Adding more constraints to the model, like factors related to the electricity market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190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altLang="zh-CN" dirty="0"/>
              <a:t>Motivation</a:t>
            </a:r>
            <a:endParaRPr dirty="0"/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79228" y="1132554"/>
            <a:ext cx="8419306" cy="98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Understanding the AC-OPF and SOCP.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Comparing Several Relaxation Methods with Julia and </a:t>
            </a:r>
            <a:r>
              <a:rPr lang="en-US" altLang="zh-CN" dirty="0" err="1">
                <a:ea typeface="宋体" panose="02010600030101010101" pitchFamily="2" charset="-122"/>
              </a:rPr>
              <a:t>PowerModels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Finding the best bus to locate </a:t>
            </a:r>
            <a:r>
              <a:rPr lang="en-US" altLang="zh-CN" sz="1400" dirty="0"/>
              <a:t>an ESS in a Wind farm-related power distribution network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28600" indent="0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327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b="1" i="0" dirty="0">
                <a:solidFill>
                  <a:srgbClr val="000000"/>
                </a:solidFill>
                <a:effectLst/>
                <a:latin typeface="Helvetica Neue"/>
              </a:rPr>
              <a:t>References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031A4-B3C0-43F7-A565-DC9447CA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580" y="877776"/>
            <a:ext cx="8520599" cy="3201600"/>
          </a:xfrm>
        </p:spPr>
        <p:txBody>
          <a:bodyPr/>
          <a:lstStyle/>
          <a:p>
            <a:r>
              <a:rPr lang="en-US" altLang="zh-CN" dirty="0"/>
              <a:t>[1].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Farivar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Masoud, and Steven H. Low. "Branch flow model: Relaxations and convexification—Part I."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Power Systems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28, no. 3 (2013): 2554-2564.</a:t>
            </a:r>
          </a:p>
          <a:p>
            <a:r>
              <a:rPr lang="en-US" altLang="zh-CN" dirty="0"/>
              <a:t>[2].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Gao,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Hongjun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Junyong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Liu,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Xiaodong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Shen, and R. Xu. "Optimal power flow research in active distribution network and its application examples." In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CSEE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vol. 37, no. 6, pp. 1634-1644. 2017.</a:t>
            </a:r>
          </a:p>
          <a:p>
            <a:r>
              <a:rPr lang="en-US" altLang="zh-CN" dirty="0"/>
              <a:t>[3].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Chertkov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Michael,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Deepjyoti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Deka, and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Yury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Dvorkin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"Optimal ensemble control of loads in distribution grids with network constraints." In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 Power Systems Computation Conference (PSCC)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1-7. IEEE, 2018.</a:t>
            </a:r>
          </a:p>
          <a:p>
            <a:r>
              <a:rPr lang="en-US" altLang="zh-CN" dirty="0"/>
              <a:t>[4]. </a:t>
            </a:r>
            <a:r>
              <a:rPr lang="en-US" altLang="zh-CN" dirty="0" err="1"/>
              <a:t>Ponoćko</a:t>
            </a:r>
            <a:r>
              <a:rPr lang="en-US" altLang="zh-CN" dirty="0"/>
              <a:t>, Jelena. Data Analytics-Based Demand Profiling and Advanced Demand Side Management for Flexible Operation of Sustainable Power Networks. Springer Nature, 2020.</a:t>
            </a:r>
          </a:p>
          <a:p>
            <a:r>
              <a:rPr lang="en-US" altLang="zh-CN" dirty="0"/>
              <a:t>[5].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Carpentier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"Contribution to the economic dispatch problem."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Bulletin de la </a:t>
            </a:r>
            <a:r>
              <a:rPr lang="en-US" altLang="zh-CN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Societe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Francoise des </a:t>
            </a:r>
            <a:r>
              <a:rPr lang="en-US" altLang="zh-CN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Electriciens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3, no. 8 (1962): 431-447.</a:t>
            </a:r>
            <a:endParaRPr lang="en-US" altLang="zh-CN" dirty="0"/>
          </a:p>
          <a:p>
            <a:r>
              <a:rPr lang="en-US" altLang="zh-CN" dirty="0"/>
              <a:t>[6].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Coffrin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Carleton, and Pascal Van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Hentenryck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linear-programming approximation of AC power flows."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INFORMS Journal on Computing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26, no. 4 (2014): 718-734.</a:t>
            </a: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[7].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Jabr,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Rabih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"Radial distribution load flow using conic programming."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power systems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21, no. 3 (2006): 1458-1459.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59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sz="3200" b="1" i="0" dirty="0">
                <a:solidFill>
                  <a:srgbClr val="000000"/>
                </a:solidFill>
                <a:effectLst/>
                <a:latin typeface="Helvetica Neue"/>
              </a:rPr>
              <a:t>References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031A4-B3C0-43F7-A565-DC9447CA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580" y="877776"/>
            <a:ext cx="8520599" cy="3201600"/>
          </a:xfrm>
        </p:spPr>
        <p:txBody>
          <a:bodyPr/>
          <a:lstStyle/>
          <a:p>
            <a:r>
              <a:rPr lang="en-US" altLang="zh-CN" dirty="0"/>
              <a:t>[8].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Hijazi, Hassan, Carleton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Coffrin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Pascal Van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Hentenryck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"Convex quadratic relaxations for mixed-integer nonlinear programs in power systems."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Mathematical Programming Computation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9, no. 3 (2017): 321-367.</a:t>
            </a: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[9]. Sundar,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Kaarthik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Harsha Nagarajan,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Sidhant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Misra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Mowen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Lu, Carleton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Coffrin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and Russell Bent. "Optimization-based bound tightening using a strengthened QC-relaxation of the optimal power flow problem."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arXiv:1809.04565 (2018).</a:t>
            </a: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[10]. CASE30. Description of case30. (n.d.). Retrieved November 18, 2021, from https://matpower.org/docs/ref/matpower6.0/case30.html. </a:t>
            </a: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[11]. </a:t>
            </a:r>
            <a:r>
              <a:rPr lang="en-US" altLang="zh-CN" i="1" dirty="0">
                <a:effectLst/>
              </a:rPr>
              <a:t>CASE33BW</a:t>
            </a:r>
            <a:r>
              <a:rPr lang="en-US" altLang="zh-CN" dirty="0">
                <a:effectLst/>
              </a:rPr>
              <a:t>. Description of case33bw. (n.d.). Retrieved November 18, 2021, from https://matpower.org/docs/ref/matpower6.0/case33bw.html. </a:t>
            </a:r>
          </a:p>
          <a:p>
            <a:r>
              <a:rPr lang="en-US" altLang="zh-CN" dirty="0"/>
              <a:t>[12]. The </a:t>
            </a:r>
            <a:r>
              <a:rPr lang="en-US" altLang="zh-CN" dirty="0" err="1"/>
              <a:t>powermodels</a:t>
            </a:r>
            <a:r>
              <a:rPr lang="en-US" altLang="zh-CN" dirty="0"/>
              <a:t> mathematical model. Mathematical Model · </a:t>
            </a:r>
            <a:r>
              <a:rPr lang="en-US" altLang="zh-CN" dirty="0" err="1"/>
              <a:t>PowerModels</a:t>
            </a:r>
            <a:r>
              <a:rPr lang="en-US" altLang="zh-CN" dirty="0"/>
              <a:t>. (n.d.). Retrieved November 18, 2021, from https://lanl-ansi.github.io/PowerModels.jl/stable/math-model/. </a:t>
            </a:r>
            <a:endParaRPr lang="en-US" altLang="zh-CN" dirty="0">
              <a:effectLst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30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Optimal Power Flow(OPF)</a:t>
            </a:r>
            <a:endParaRPr dirty="0"/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62347" y="1199299"/>
            <a:ext cx="8419306" cy="98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The goal of an optimal power flow (OPF) is to determine the “best” way to operate a power system. Usually “best” = minimizing operating cost.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400" dirty="0">
                <a:ea typeface="宋体" panose="02010600030101010101" pitchFamily="2" charset="-122"/>
              </a:rPr>
              <a:t>Find a Power Flow distribution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400" dirty="0">
                <a:ea typeface="宋体" panose="02010600030101010101" pitchFamily="2" charset="-122"/>
              </a:rPr>
              <a:t>Satisfy system operating constraints such as node voltage constraints, branch current/power constraints, generator power constraints, etc.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400" dirty="0">
                <a:ea typeface="宋体" panose="02010600030101010101" pitchFamily="2" charset="-122"/>
              </a:rPr>
              <a:t>Find an optimal value for a certain aspect of the index, such as the lowest generation cost or the lowest system network loss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AC Optimal Power Flow(OPF)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55C44C-1C31-4F18-A930-699B8274784F}"/>
                  </a:ext>
                </a:extLst>
              </p:cNvPr>
              <p:cNvSpPr txBox="1"/>
              <p:nvPr/>
            </p:nvSpPr>
            <p:spPr>
              <a:xfrm>
                <a:off x="2010020" y="988829"/>
                <a:ext cx="5123960" cy="3645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11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1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buses</a:t>
                </a:r>
              </a:p>
              <a:p>
                <a:r>
                  <a:rPr lang="en-US" altLang="zh-CN" sz="11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reference buses</a:t>
                </a:r>
              </a:p>
              <a:p>
                <a:r>
                  <a:rPr lang="en-US" altLang="zh-CN" sz="11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branches, forward and reverse orientation</a:t>
                </a:r>
              </a:p>
              <a:p>
                <a:r>
                  <a:rPr lang="en-US" altLang="zh-CN" sz="11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 - generators and generators at bus i</a:t>
                </a:r>
              </a:p>
              <a:p>
                <a:r>
                  <a:rPr lang="en-US" altLang="zh-CN" sz="11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 - loads and loads at bus i</a:t>
                </a:r>
              </a:p>
              <a:p>
                <a:r>
                  <a:rPr lang="en-US" altLang="zh-CN" sz="11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 - shunts and shunts at bus I</a:t>
                </a:r>
              </a:p>
              <a:p>
                <a:endParaRPr lang="en-US" altLang="zh-CN" sz="11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𝑑𝑎𝑡𝑎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1100" b="0" dirty="0">
                  <a:ea typeface="Cambria Math" panose="02040503050406030204" pitchFamily="18" charset="0"/>
                </a:endParaRPr>
              </a:p>
              <a:p>
                <a:r>
                  <a:rPr lang="en-US" altLang="zh-CN" sz="11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𝑔𝑙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𝑔𝑢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generator complex power bounds</a:t>
                </a:r>
              </a:p>
              <a:p>
                <a:r>
                  <a:rPr lang="en-US" altLang="zh-CN" sz="11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generator cost components</a:t>
                </a:r>
              </a:p>
              <a:p>
                <a:r>
                  <a:rPr lang="en-US" altLang="zh-CN" sz="11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voltage bounds</a:t>
                </a:r>
              </a:p>
              <a:p>
                <a:r>
                  <a:rPr lang="en-US" altLang="zh-CN" sz="11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load complex power consumption</a:t>
                </a:r>
              </a:p>
              <a:p>
                <a:r>
                  <a:rPr lang="en-US" altLang="zh-CN" sz="11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1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bus shunt admittance</a:t>
                </a:r>
              </a:p>
              <a:p>
                <a:r>
                  <a:rPr lang="en-US" altLang="zh-CN" sz="11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branch pi-section parameters</a:t>
                </a:r>
              </a:p>
              <a:p>
                <a:r>
                  <a:rPr lang="en-US" altLang="zh-CN" sz="11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branch complex transformation ratio</a:t>
                </a:r>
              </a:p>
              <a:p>
                <a:r>
                  <a:rPr lang="en-US" altLang="zh-CN" sz="11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branch apparent power limit</a:t>
                </a:r>
              </a:p>
              <a:p>
                <a:r>
                  <a:rPr lang="en-US" altLang="zh-CN" sz="11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branch current limit</a:t>
                </a:r>
              </a:p>
              <a:p>
                <a:r>
                  <a:rPr lang="en-US" altLang="zh-CN" sz="11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1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100" dirty="0">
                    <a:ea typeface="Cambria Math" panose="02040503050406030204" pitchFamily="18" charset="0"/>
                  </a:rPr>
                  <a:t>- branch voltage angle difference bounds</a:t>
                </a:r>
                <a:br>
                  <a:rPr lang="en-US" altLang="zh-CN" sz="11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altLang="zh-CN" sz="1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55C44C-1C31-4F18-A930-699B8274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020" y="988829"/>
                <a:ext cx="5123960" cy="3645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09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AC Optimal Power Flow(OPF)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55C44C-1C31-4F18-A930-699B8274784F}"/>
                  </a:ext>
                </a:extLst>
              </p:cNvPr>
              <p:cNvSpPr txBox="1"/>
              <p:nvPr/>
            </p:nvSpPr>
            <p:spPr>
              <a:xfrm>
                <a:off x="2010020" y="988829"/>
                <a:ext cx="5123960" cy="4011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𝑣𝑎𝑟𝑖𝑎𝑏𝑙𝑒𝑠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1100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en-US" altLang="zh-CN" sz="11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11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100" b="0" dirty="0" smtClean="0"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altLang="zh-C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∀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𝑔𝑙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𝑔𝑢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nary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1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1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sSubSup>
                                    <m:sSubSupPr>
                                      <m:ctrlP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∀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zh-CN" alt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  <m:f>
                        <m:f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zh-CN" alt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1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  <m:f>
                        <m:f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CN" sz="1100" b="0" dirty="0" smtClean="0">
                          <a:ea typeface="Cambria Math" panose="02040503050406030204" pitchFamily="18" charset="0"/>
                        </a:rPr>
                        <m:t>∠</m:t>
                      </m:r>
                      <m:r>
                        <m:rPr>
                          <m:nor/>
                        </m:rPr>
                        <a:rPr lang="en-US" altLang="zh-CN" sz="1100" b="0" i="0" dirty="0" smtClean="0"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CN" sz="1100" b="0" i="0" dirty="0" smtClean="0"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11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55C44C-1C31-4F18-A930-699B8274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020" y="988829"/>
                <a:ext cx="5123960" cy="4011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89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Implementing AC-OPF with Julia and </a:t>
            </a:r>
            <a:r>
              <a:rPr lang="en-US" dirty="0" err="1"/>
              <a:t>PowerModels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FF6674-E9CF-4A07-ADA5-557C1D7F9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985" y="1970562"/>
            <a:ext cx="5239481" cy="3429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E7E2BB-4306-4511-A0BF-945753DE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985" y="2373001"/>
            <a:ext cx="5706271" cy="7335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018479-4195-4105-81E4-4786DEDC0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71" y="1558729"/>
            <a:ext cx="2574614" cy="24567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54B0FEC-8178-4018-8A4D-B57CBD27A686}"/>
              </a:ext>
            </a:extLst>
          </p:cNvPr>
          <p:cNvSpPr txBox="1"/>
          <p:nvPr/>
        </p:nvSpPr>
        <p:spPr>
          <a:xfrm>
            <a:off x="774307" y="4012960"/>
            <a:ext cx="1596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ea typeface="宋体" panose="02010600030101010101" pitchFamily="2" charset="-122"/>
              </a:rPr>
              <a:t>PowerModels</a:t>
            </a:r>
            <a:r>
              <a:rPr lang="en-US" altLang="zh-CN" sz="1600" dirty="0" err="1"/>
              <a:t>.jl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0B0BC0-CA2E-4174-90C0-DFFA545365F7}"/>
                  </a:ext>
                </a:extLst>
              </p:cNvPr>
              <p:cNvSpPr txBox="1"/>
              <p:nvPr/>
            </p:nvSpPr>
            <p:spPr>
              <a:xfrm>
                <a:off x="3187051" y="3489740"/>
                <a:ext cx="4585348" cy="822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FF0000"/>
                    </a:solidFill>
                  </a:rPr>
                  <a:t>!!</a:t>
                </a:r>
                <a:r>
                  <a:rPr lang="en-US" altLang="zh-CN" sz="2800" b="1" dirty="0"/>
                  <a:t> AC-OPF is Non-convex</a:t>
                </a:r>
              </a:p>
              <a:p>
                <a:pPr algn="ctr"/>
                <a:r>
                  <a:rPr lang="zh-CN" altLang="en-US" sz="1800" b="1" dirty="0"/>
                  <a:t>（</a:t>
                </a:r>
                <a:r>
                  <a:rPr lang="en-US" altLang="zh-CN" sz="1800" b="1" dirty="0" err="1"/>
                  <a:t>eg.</a:t>
                </a:r>
                <a:r>
                  <a:rPr lang="en-US" altLang="zh-CN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1800" b="1" dirty="0"/>
                  <a:t> is Non-convex </a:t>
                </a:r>
                <a:r>
                  <a:rPr lang="zh-CN" altLang="en-US" sz="1800" b="1" dirty="0"/>
                  <a:t>）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0B0BC0-CA2E-4174-90C0-DFFA5453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051" y="3489740"/>
                <a:ext cx="4585348" cy="822533"/>
              </a:xfrm>
              <a:prstGeom prst="rect">
                <a:avLst/>
              </a:prstGeom>
              <a:blipFill>
                <a:blip r:embed="rId6"/>
                <a:stretch>
                  <a:fillRect l="-665" t="-7407" r="-532" b="-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E4EF803D-8679-4199-8E98-2D2FAD8C95C8}"/>
              </a:ext>
            </a:extLst>
          </p:cNvPr>
          <p:cNvSpPr txBox="1"/>
          <p:nvPr/>
        </p:nvSpPr>
        <p:spPr>
          <a:xfrm>
            <a:off x="3135974" y="1558729"/>
            <a:ext cx="4687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MATPOWER's case30.m as an example for testing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29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Quick Comparison of Several Relaxation Methods </a:t>
            </a:r>
            <a:r>
              <a:rPr lang="en-US" altLang="zh-CN" dirty="0"/>
              <a:t>with Julia and </a:t>
            </a:r>
            <a:r>
              <a:rPr lang="en-US" altLang="zh-CN" dirty="0" err="1"/>
              <a:t>PowerModels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62347" y="1199299"/>
            <a:ext cx="8419306" cy="98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Relaxation Methods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</a:rPr>
              <a:t>PowerModels.LPACCPowerModel</a:t>
            </a:r>
            <a:r>
              <a:rPr lang="en-US" altLang="zh-CN" dirty="0">
                <a:ea typeface="宋体" panose="02010600030101010101" pitchFamily="2" charset="-122"/>
              </a:rPr>
              <a:t> -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LPAC Cold-Start AC Power Flow Approximation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</a:rPr>
              <a:t>PowerModels.SOCWRPowerModel</a:t>
            </a:r>
            <a:r>
              <a:rPr lang="en-US" altLang="zh-CN" dirty="0">
                <a:ea typeface="宋体" panose="02010600030101010101" pitchFamily="2" charset="-122"/>
              </a:rPr>
              <a:t> – the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Second-order cone relaxation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</a:rPr>
              <a:t>PowerModels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r>
              <a:rPr lang="en-US" altLang="zh-CN" dirty="0" err="1">
                <a:ea typeface="宋体" panose="02010600030101010101" pitchFamily="2" charset="-122"/>
              </a:rPr>
              <a:t>QCRMPowerModel</a:t>
            </a:r>
            <a:r>
              <a:rPr lang="en-US" altLang="zh-CN" dirty="0">
                <a:ea typeface="宋体" panose="02010600030101010101" pitchFamily="2" charset="-122"/>
              </a:rPr>
              <a:t> – the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Recursive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McCormik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relaxations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ea typeface="宋体" panose="02010600030101010101" pitchFamily="2" charset="-122"/>
              </a:rPr>
              <a:t>PowerModels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r>
              <a:rPr lang="en-US" altLang="zh-CN" dirty="0" err="1">
                <a:ea typeface="宋体" panose="02010600030101010101" pitchFamily="2" charset="-122"/>
              </a:rPr>
              <a:t>QCLSPowerModel</a:t>
            </a:r>
            <a:r>
              <a:rPr lang="en-US" altLang="zh-CN" dirty="0">
                <a:ea typeface="宋体" panose="02010600030101010101" pitchFamily="2" charset="-122"/>
              </a:rPr>
              <a:t> -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the "Quadratic-Convex" relaxation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Comparison by solve time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2ED14-5643-4AB0-9327-6606418E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80" y="3730895"/>
            <a:ext cx="3427402" cy="7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0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Second-Order Cone Programming(SOCP)</a:t>
            </a:r>
          </a:p>
        </p:txBody>
      </p:sp>
      <p:sp>
        <p:nvSpPr>
          <p:cNvPr id="645" name="Google Shape;645;p104"/>
          <p:cNvSpPr txBox="1">
            <a:spLocks noGrp="1"/>
          </p:cNvSpPr>
          <p:nvPr>
            <p:ph type="body" idx="1"/>
          </p:nvPr>
        </p:nvSpPr>
        <p:spPr>
          <a:xfrm>
            <a:off x="362347" y="1199299"/>
            <a:ext cx="8419306" cy="98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Second-order cone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dirty="0"/>
              <a:t>second-order cone constraint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228600" indent="0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second-order cone constraint in AC-OPF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D546270-D0A0-42B7-A1F5-6969D8447AD7}"/>
                  </a:ext>
                </a:extLst>
              </p:cNvPr>
              <p:cNvSpPr txBox="1"/>
              <p:nvPr/>
            </p:nvSpPr>
            <p:spPr>
              <a:xfrm>
                <a:off x="2286000" y="1435797"/>
                <a:ext cx="4572000" cy="415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D546270-D0A0-42B7-A1F5-6969D8447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35797"/>
                <a:ext cx="4572000" cy="415819"/>
              </a:xfrm>
              <a:prstGeom prst="rect">
                <a:avLst/>
              </a:prstGeom>
              <a:blipFill>
                <a:blip r:embed="rId3"/>
                <a:stretch>
                  <a:fillRect t="-100000" b="-16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F6D629-97F2-424D-95FD-326C74313EBB}"/>
                  </a:ext>
                </a:extLst>
              </p:cNvPr>
              <p:cNvSpPr txBox="1"/>
              <p:nvPr/>
            </p:nvSpPr>
            <p:spPr>
              <a:xfrm>
                <a:off x="2286000" y="2088114"/>
                <a:ext cx="4572000" cy="455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F6D629-97F2-424D-95FD-326C7431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88114"/>
                <a:ext cx="4572000" cy="455894"/>
              </a:xfrm>
              <a:prstGeom prst="rect">
                <a:avLst/>
              </a:prstGeom>
              <a:blipFill>
                <a:blip r:embed="rId4"/>
                <a:stretch>
                  <a:fillRect t="-6757" b="-36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9E7699A-1E0F-4133-8617-965C93CFE8D4}"/>
                  </a:ext>
                </a:extLst>
              </p:cNvPr>
              <p:cNvSpPr txBox="1"/>
              <p:nvPr/>
            </p:nvSpPr>
            <p:spPr>
              <a:xfrm>
                <a:off x="574003" y="2868522"/>
                <a:ext cx="8207650" cy="1086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⇔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2 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2 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⇔"/>
                              <m:pos m:val="to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9E7699A-1E0F-4133-8617-965C93CF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03" y="2868522"/>
                <a:ext cx="8207650" cy="1086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4"/>
          <p:cNvSpPr txBox="1">
            <a:spLocks noGrp="1"/>
          </p:cNvSpPr>
          <p:nvPr>
            <p:ph type="title"/>
          </p:nvPr>
        </p:nvSpPr>
        <p:spPr>
          <a:xfrm>
            <a:off x="328581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AC</a:t>
            </a:r>
            <a:r>
              <a:rPr lang="en-US" altLang="zh-CN" dirty="0"/>
              <a:t>-OPF with the Second-order cone relaxation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1A73AD-6244-4C07-8C3E-C268CCD790B1}"/>
                  </a:ext>
                </a:extLst>
              </p:cNvPr>
              <p:cNvSpPr txBox="1"/>
              <p:nvPr/>
            </p:nvSpPr>
            <p:spPr>
              <a:xfrm>
                <a:off x="452815" y="1475625"/>
                <a:ext cx="8272131" cy="3439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𝑗𝑘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 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̃"/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𝑗𝑘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 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̃"/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ba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ba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1A73AD-6244-4C07-8C3E-C268CCD7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15" y="1475625"/>
                <a:ext cx="8272131" cy="3439275"/>
              </a:xfrm>
              <a:prstGeom prst="rect">
                <a:avLst/>
              </a:prstGeom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468205"/>
      </p:ext>
    </p:extLst>
  </p:cSld>
  <p:clrMapOvr>
    <a:masterClrMapping/>
  </p:clrMapOvr>
</p:sld>
</file>

<file path=ppt/theme/theme1.xml><?xml version="1.0" encoding="utf-8"?>
<a:theme xmlns:a="http://schemas.openxmlformats.org/drawingml/2006/main" name="2021 ASU Template Master (Official from the Hub)">
  <a:themeElements>
    <a:clrScheme name="ASU 2021 Color">
      <a:dk1>
        <a:srgbClr val="191919"/>
      </a:dk1>
      <a:lt1>
        <a:srgbClr val="FFFFFF"/>
      </a:lt1>
      <a:dk2>
        <a:srgbClr val="D0D0D0"/>
      </a:dk2>
      <a:lt2>
        <a:srgbClr val="E8E8E8"/>
      </a:lt2>
      <a:accent1>
        <a:srgbClr val="FFC627"/>
      </a:accent1>
      <a:accent2>
        <a:srgbClr val="8C1D40"/>
      </a:accent2>
      <a:accent3>
        <a:srgbClr val="78BE20"/>
      </a:accent3>
      <a:accent4>
        <a:srgbClr val="FF7F32"/>
      </a:accent4>
      <a:accent5>
        <a:srgbClr val="00A3E0"/>
      </a:accent5>
      <a:accent6>
        <a:srgbClr val="CC2F2F"/>
      </a:accent6>
      <a:hlink>
        <a:srgbClr val="8C1D40"/>
      </a:hlink>
      <a:folHlink>
        <a:srgbClr val="7474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1477</Words>
  <Application>Microsoft Office PowerPoint</Application>
  <PresentationFormat>全屏显示(16:9)</PresentationFormat>
  <Paragraphs>310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Helvetica Neue</vt:lpstr>
      <vt:lpstr>Arial</vt:lpstr>
      <vt:lpstr>Cambria Math</vt:lpstr>
      <vt:lpstr>Lato</vt:lpstr>
      <vt:lpstr>Wingdings</vt:lpstr>
      <vt:lpstr>2021 ASU Template Master (Official from the Hub)</vt:lpstr>
      <vt:lpstr>Application of AC-OPF with SOCP Wind farm-related power distribution network access an ESS  Yue Zhao Industrial Engineering Ira A. Fulton Schools of Engineering</vt:lpstr>
      <vt:lpstr>Motivation</vt:lpstr>
      <vt:lpstr>Optimal Power Flow(OPF)</vt:lpstr>
      <vt:lpstr>AC Optimal Power Flow(OPF)</vt:lpstr>
      <vt:lpstr>AC Optimal Power Flow(OPF)</vt:lpstr>
      <vt:lpstr>Implementing AC-OPF with Julia and PowerModels</vt:lpstr>
      <vt:lpstr>Quick Comparison of Several Relaxation Methods with Julia and PowerModels</vt:lpstr>
      <vt:lpstr>Second-Order Cone Programming(SOCP)</vt:lpstr>
      <vt:lpstr>AC-OPF with the Second-order cone relaxation</vt:lpstr>
      <vt:lpstr>Wind farm-related power distribution network with 33 buses</vt:lpstr>
      <vt:lpstr>Add OLTC and Constraints</vt:lpstr>
      <vt:lpstr>Add Reactive Power Regulator and Constraints</vt:lpstr>
      <vt:lpstr>Select which bus to add an ESS?</vt:lpstr>
      <vt:lpstr>Select which bus to add an ESS?</vt:lpstr>
      <vt:lpstr>Result</vt:lpstr>
      <vt:lpstr>Result</vt:lpstr>
      <vt:lpstr>Result</vt:lpstr>
      <vt:lpstr>Result</vt:lpstr>
      <vt:lpstr>Future Research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SOCP AC-OPF Wind farm-related power distribution network access an ESS</dc:title>
  <cp:lastModifiedBy>Yue Zhao</cp:lastModifiedBy>
  <cp:revision>46</cp:revision>
  <dcterms:modified xsi:type="dcterms:W3CDTF">2022-10-14T02:49:50Z</dcterms:modified>
</cp:coreProperties>
</file>