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4"/>
  </p:sldMasterIdLst>
  <p:notesMasterIdLst>
    <p:notesMasterId r:id="rId14"/>
  </p:notesMasterIdLst>
  <p:handoutMasterIdLst>
    <p:handoutMasterId r:id="rId15"/>
  </p:handoutMasterIdLst>
  <p:sldIdLst>
    <p:sldId id="297" r:id="rId5"/>
    <p:sldId id="256" r:id="rId6"/>
    <p:sldId id="292" r:id="rId7"/>
    <p:sldId id="266" r:id="rId8"/>
    <p:sldId id="295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77767C"/>
    <a:srgbClr val="030302"/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388" autoAdjust="0"/>
  </p:normalViewPr>
  <p:slideViewPr>
    <p:cSldViewPr snapToGrid="0" showGuides="1">
      <p:cViewPr varScale="1">
        <p:scale>
          <a:sx n="105" d="100"/>
          <a:sy n="105" d="100"/>
        </p:scale>
        <p:origin x="92" y="108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2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6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8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777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000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843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4236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454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245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803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759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2512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87026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1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8000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3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7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899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853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50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308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5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94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664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E4D896-BE9A-5417-E1D3-5CF71485732C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15BA5E-2EEF-8CBD-815E-11B53DC81AA9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8BBE78-FFFA-D77C-7A74-676CC49F8549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D9983D-E2ED-D523-9530-B62A0FB41038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625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  <p:sldLayoutId id="2147483842" r:id="rId19"/>
    <p:sldLayoutId id="2147483843" r:id="rId20"/>
    <p:sldLayoutId id="2147483844" r:id="rId2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7FA490-4ED1-45F5-7E16-3D9D2068D7A5}"/>
              </a:ext>
            </a:extLst>
          </p:cNvPr>
          <p:cNvSpPr txBox="1"/>
          <p:nvPr/>
        </p:nvSpPr>
        <p:spPr>
          <a:xfrm>
            <a:off x="-2" y="1311157"/>
            <a:ext cx="12192000" cy="427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/>
              <a:t>Name: Kayode Emeka Oladele</a:t>
            </a:r>
          </a:p>
          <a:p>
            <a:pPr algn="ctr">
              <a:lnSpc>
                <a:spcPct val="200000"/>
              </a:lnSpc>
            </a:pPr>
            <a:endParaRPr lang="en-US" sz="2800" dirty="0"/>
          </a:p>
          <a:p>
            <a:pPr algn="ctr">
              <a:lnSpc>
                <a:spcPct val="200000"/>
              </a:lnSpc>
            </a:pPr>
            <a:r>
              <a:rPr lang="en-US" sz="2800" dirty="0"/>
              <a:t>Course/Module: BAN6420 Final Project</a:t>
            </a:r>
          </a:p>
          <a:p>
            <a:pPr algn="ctr">
              <a:lnSpc>
                <a:spcPct val="200000"/>
              </a:lnSpc>
            </a:pPr>
            <a:endParaRPr lang="en-US" sz="2800" dirty="0"/>
          </a:p>
          <a:p>
            <a:pPr algn="ctr">
              <a:lnSpc>
                <a:spcPct val="200000"/>
              </a:lnSpc>
            </a:pPr>
            <a:r>
              <a:rPr lang="en-US" sz="2800" dirty="0"/>
              <a:t>21</a:t>
            </a:r>
            <a:r>
              <a:rPr lang="en-US" sz="2800" baseline="30000" dirty="0"/>
              <a:t>st</a:t>
            </a:r>
            <a:r>
              <a:rPr lang="en-US" sz="2800" dirty="0"/>
              <a:t> May 2025.</a:t>
            </a:r>
          </a:p>
        </p:txBody>
      </p:sp>
    </p:spTree>
    <p:extLst>
      <p:ext uri="{BB962C8B-B14F-4D97-AF65-F5344CB8AC3E}">
        <p14:creationId xmlns:p14="http://schemas.microsoft.com/office/powerpoint/2010/main" val="93368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2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43242"/>
            <a:ext cx="11265407" cy="1526964"/>
          </a:xfrm>
        </p:spPr>
        <p:txBody>
          <a:bodyPr/>
          <a:lstStyle/>
          <a:p>
            <a:pPr algn="l"/>
            <a:r>
              <a:rPr lang="en-US" sz="2800" b="1" dirty="0"/>
              <a:t>Income and Spending Analytics for Healthcare Product Launch</a:t>
            </a:r>
            <a:br>
              <a:rPr lang="en-US" sz="2800" b="1" dirty="0"/>
            </a:br>
            <a:r>
              <a:rPr lang="en-US" sz="1800" b="1" dirty="0"/>
              <a:t>Data Collection &amp; Visualization Tool</a:t>
            </a:r>
            <a:endParaRPr lang="en-US" sz="2800" b="1" dirty="0"/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164" b="2816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11247120" cy="822961"/>
          </a:xfrm>
        </p:spPr>
        <p:txBody>
          <a:bodyPr/>
          <a:lstStyle/>
          <a:p>
            <a:r>
              <a:rPr lang="en-US" sz="2800" b="1" dirty="0"/>
              <a:t>Project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706667"/>
            <a:ext cx="11247119" cy="451125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b="1" dirty="0">
                <a:solidFill>
                  <a:srgbClr val="DADADA"/>
                </a:solidFill>
              </a:rPr>
              <a:t>Purpose</a:t>
            </a:r>
            <a:br>
              <a:rPr lang="en-US" dirty="0">
                <a:solidFill>
                  <a:srgbClr val="DADADA"/>
                </a:solidFill>
              </a:rPr>
            </a:br>
            <a:r>
              <a:rPr lang="en-US" dirty="0">
                <a:solidFill>
                  <a:srgbClr val="DADADA"/>
                </a:solidFill>
              </a:rPr>
              <a:t>To build a survey web app to collect user demographic and financial data, analyze their spending habits, and guide product targeting decisions in the healthcare sector.</a:t>
            </a:r>
            <a:endParaRPr lang="en-US" b="1" dirty="0">
              <a:solidFill>
                <a:srgbClr val="DADADA"/>
              </a:solidFill>
            </a:endParaRPr>
          </a:p>
          <a:p>
            <a:pPr algn="ctr">
              <a:lnSpc>
                <a:spcPct val="160000"/>
              </a:lnSpc>
            </a:pPr>
            <a:r>
              <a:rPr lang="en-US" b="1" dirty="0">
                <a:solidFill>
                  <a:srgbClr val="DADADA"/>
                </a:solidFill>
              </a:rPr>
              <a:t>Scope</a:t>
            </a:r>
            <a:endParaRPr lang="en-US" dirty="0">
              <a:solidFill>
                <a:srgbClr val="DADADA"/>
              </a:solidFill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ADADA"/>
                </a:solidFill>
              </a:rPr>
              <a:t>Web application built with Flask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ADADA"/>
                </a:solidFill>
              </a:rPr>
              <a:t>Data stored in MongoDB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ADADA"/>
                </a:solidFill>
              </a:rPr>
              <a:t>Data exported to CSV for analysis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ADADA"/>
                </a:solidFill>
              </a:rPr>
              <a:t>Visualized insights in </a:t>
            </a:r>
            <a:r>
              <a:rPr lang="en-US" dirty="0" err="1">
                <a:solidFill>
                  <a:srgbClr val="DADADA"/>
                </a:solidFill>
              </a:rPr>
              <a:t>Jupyter</a:t>
            </a:r>
            <a:r>
              <a:rPr lang="en-US" dirty="0">
                <a:solidFill>
                  <a:srgbClr val="DADADA"/>
                </a:solidFill>
              </a:rPr>
              <a:t> Notebook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ADADA"/>
                </a:solidFill>
              </a:rPr>
              <a:t>Deployed app to AWS for access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0E883D-EFE2-C6B5-AC3B-D978B2F91022}"/>
              </a:ext>
            </a:extLst>
          </p:cNvPr>
          <p:cNvSpPr txBox="1"/>
          <p:nvPr/>
        </p:nvSpPr>
        <p:spPr>
          <a:xfrm>
            <a:off x="457200" y="1775343"/>
            <a:ext cx="11247120" cy="3549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0" b="1" dirty="0">
                <a:solidFill>
                  <a:srgbClr val="DADADA"/>
                </a:solidFill>
              </a:rPr>
              <a:t>Collected Fields</a:t>
            </a:r>
            <a:endParaRPr lang="en-US" sz="1900" dirty="0">
              <a:solidFill>
                <a:srgbClr val="DADADA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ADADA"/>
                </a:solidFill>
              </a:rPr>
              <a:t>Name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ADADA"/>
                </a:solidFill>
              </a:rPr>
              <a:t>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ADADA"/>
                </a:solidFill>
              </a:rPr>
              <a:t>Gender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ADADA"/>
                </a:solidFill>
              </a:rPr>
              <a:t>Income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ADADA"/>
                </a:solidFill>
              </a:rPr>
              <a:t>Expenses (Utilities, Entertainment, School Fees, Shopping, Healthcare)</a:t>
            </a:r>
          </a:p>
          <a:p>
            <a:pPr algn="ctr">
              <a:lnSpc>
                <a:spcPct val="150000"/>
              </a:lnSpc>
            </a:pPr>
            <a:r>
              <a:rPr lang="en-US" sz="1900" b="1" dirty="0">
                <a:solidFill>
                  <a:srgbClr val="DADADA"/>
                </a:solidFill>
              </a:rPr>
              <a:t>Data Pipeline</a:t>
            </a:r>
            <a:br>
              <a:rPr lang="en-US" sz="1900" dirty="0">
                <a:solidFill>
                  <a:srgbClr val="DADADA"/>
                </a:solidFill>
              </a:rPr>
            </a:br>
            <a:r>
              <a:rPr lang="en-US" sz="1900" dirty="0">
                <a:solidFill>
                  <a:srgbClr val="DADADA"/>
                </a:solidFill>
              </a:rPr>
              <a:t>Web Form → MongoDB → Python Class → CSV → </a:t>
            </a:r>
            <a:r>
              <a:rPr lang="en-US" sz="1900" dirty="0" err="1">
                <a:solidFill>
                  <a:srgbClr val="DADADA"/>
                </a:solidFill>
              </a:rPr>
              <a:t>Jupyter</a:t>
            </a:r>
            <a:r>
              <a:rPr lang="en-US" sz="1900" dirty="0">
                <a:solidFill>
                  <a:srgbClr val="DADADA"/>
                </a:solidFill>
              </a:rPr>
              <a:t> Notebook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69AD0A94-8BB3-58AE-8246-A62D76B9C622}"/>
              </a:ext>
            </a:extLst>
          </p:cNvPr>
          <p:cNvSpPr txBox="1">
            <a:spLocks/>
          </p:cNvSpPr>
          <p:nvPr/>
        </p:nvSpPr>
        <p:spPr>
          <a:xfrm>
            <a:off x="457200" y="640079"/>
            <a:ext cx="11247120" cy="8229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DADADA"/>
                </a:solidFill>
              </a:rPr>
              <a:t>Survey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578C106D-50F6-A465-8335-F73B65A39B96}"/>
              </a:ext>
            </a:extLst>
          </p:cNvPr>
          <p:cNvSpPr txBox="1">
            <a:spLocks/>
          </p:cNvSpPr>
          <p:nvPr/>
        </p:nvSpPr>
        <p:spPr>
          <a:xfrm>
            <a:off x="532151" y="1359105"/>
            <a:ext cx="3807501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400" b="1" dirty="0"/>
              <a:t>Top Earning Age Groups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701366C1-CB2C-25F5-8727-CA202580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55" y="2706809"/>
            <a:ext cx="3715226" cy="25668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Insight Summary</a:t>
            </a:r>
            <a:endParaRPr kumimoji="0" lang="en-US" altLang="en-US" sz="16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marR="0" lvl="0" indent="-285750" algn="just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Individuals aged </a:t>
            </a:r>
            <a:r>
              <a:rPr kumimoji="0" lang="en-US" altLang="en-US" sz="16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27</a:t>
            </a:r>
            <a:r>
              <a:rPr kumimoji="0" lang="en-US" altLang="en-US" sz="16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had the highest average income.</a:t>
            </a:r>
          </a:p>
          <a:p>
            <a:pPr marL="285750" marR="0" lvl="0" indent="-285750" algn="just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Ages </a:t>
            </a:r>
            <a:r>
              <a:rPr kumimoji="0" lang="en-US" altLang="en-US" sz="16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24–28</a:t>
            </a:r>
            <a:r>
              <a:rPr kumimoji="0" lang="en-US" altLang="en-US" sz="16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overall show strong earning capacity.</a:t>
            </a:r>
          </a:p>
          <a:p>
            <a:pPr marL="285750" marR="0" lvl="0" indent="-285750" algn="just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This age group may be ideal for early-stage product targeting.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22D114-11B7-46ED-94A9-18DC1C977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aph of ageing with green and blue bars&#10;&#10;Description automatically generated with medium confidence">
            <a:extLst>
              <a:ext uri="{FF2B5EF4-FFF2-40B4-BE49-F238E27FC236}">
                <a16:creationId xmlns:a16="http://schemas.microsoft.com/office/drawing/2014/main" id="{63618606-907D-1D2C-74D4-35F24409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198" b="-3"/>
          <a:stretch>
            <a:fillRect/>
          </a:stretch>
        </p:blipFill>
        <p:spPr>
          <a:xfrm>
            <a:off x="5120640" y="1438360"/>
            <a:ext cx="56762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578C106D-50F6-A465-8335-F73B65A39B96}"/>
              </a:ext>
            </a:extLst>
          </p:cNvPr>
          <p:cNvSpPr txBox="1">
            <a:spLocks/>
          </p:cNvSpPr>
          <p:nvPr/>
        </p:nvSpPr>
        <p:spPr>
          <a:xfrm>
            <a:off x="532151" y="1359105"/>
            <a:ext cx="3807501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400" b="1" dirty="0"/>
              <a:t>Gender-wise Spending Distribution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701366C1-CB2C-25F5-8727-CA202580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55" y="2706809"/>
            <a:ext cx="3715226" cy="25668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Insight Summary</a:t>
            </a:r>
          </a:p>
          <a:p>
            <a:pPr marL="285750" marR="0" lvl="0" indent="-285750" algn="just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Females spent significantly more on utilities and entertainment.</a:t>
            </a:r>
          </a:p>
          <a:p>
            <a:pPr marL="285750" marR="0" lvl="0" indent="-285750" algn="just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Males showed higher spending on school fees.</a:t>
            </a:r>
          </a:p>
          <a:p>
            <a:pPr marL="285750" marR="0" lvl="0" indent="-285750" algn="just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Overall, spending patterns vary by gender, which can inform targeted messaging.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22D114-11B7-46ED-94A9-18DC1C977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618606-907D-1D2C-74D4-35F24409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00" r="5600"/>
          <a:stretch/>
        </p:blipFill>
        <p:spPr>
          <a:xfrm>
            <a:off x="5120640" y="1438360"/>
            <a:ext cx="56762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4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69AD0A94-8BB3-58AE-8246-A62D76B9C622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/>
              <a:t>Key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E883D-EFE2-C6B5-AC3B-D978B2F91022}"/>
              </a:ext>
            </a:extLst>
          </p:cNvPr>
          <p:cNvSpPr txBox="1"/>
          <p:nvPr/>
        </p:nvSpPr>
        <p:spPr>
          <a:xfrm>
            <a:off x="913795" y="1732449"/>
            <a:ext cx="5546272" cy="4058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FFE81C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Age 27 is the top earning demographic.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FFE81C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Utilities and shopping are top expense categories.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FFE81C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Females dominate in utility and entertainment spending.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FFE81C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Males spend more on school fees.</a:t>
            </a:r>
          </a:p>
        </p:txBody>
      </p:sp>
      <p:pic>
        <p:nvPicPr>
          <p:cNvPr id="4" name="Picture 3" descr="A group of light bulbs with paper balls&#10;&#10;Description automatically generated">
            <a:extLst>
              <a:ext uri="{FF2B5EF4-FFF2-40B4-BE49-F238E27FC236}">
                <a16:creationId xmlns:a16="http://schemas.microsoft.com/office/drawing/2014/main" id="{55E42774-C632-8133-2178-889A8989D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560" y="2404976"/>
            <a:ext cx="4065464" cy="271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0E883D-EFE2-C6B5-AC3B-D978B2F91022}"/>
              </a:ext>
            </a:extLst>
          </p:cNvPr>
          <p:cNvSpPr txBox="1"/>
          <p:nvPr/>
        </p:nvSpPr>
        <p:spPr>
          <a:xfrm>
            <a:off x="457200" y="1775343"/>
            <a:ext cx="11247120" cy="3549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0" b="1" dirty="0"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Platform: Amazon Web Services (AWS)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Hosted the Flask survey app on AWS EC2 instance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 connected and configured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is live and capable of handling real-time submissions</a:t>
            </a:r>
          </a:p>
          <a:p>
            <a:pPr algn="ctr">
              <a:lnSpc>
                <a:spcPct val="150000"/>
              </a:lnSpc>
            </a:pPr>
            <a:r>
              <a:rPr lang="en-US" sz="1900" b="1" dirty="0"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Scalable and accessible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data capture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Ready for internal pilot or A/B testing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69AD0A94-8BB3-58AE-8246-A62D76B9C622}"/>
              </a:ext>
            </a:extLst>
          </p:cNvPr>
          <p:cNvSpPr txBox="1">
            <a:spLocks/>
          </p:cNvSpPr>
          <p:nvPr/>
        </p:nvSpPr>
        <p:spPr>
          <a:xfrm>
            <a:off x="457200" y="640079"/>
            <a:ext cx="11247120" cy="8229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DADADA"/>
                </a:solidFill>
              </a:rPr>
              <a:t>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115691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69AD0A94-8BB3-58AE-8246-A62D76B9C622}"/>
              </a:ext>
            </a:extLst>
          </p:cNvPr>
          <p:cNvSpPr txBox="1">
            <a:spLocks/>
          </p:cNvSpPr>
          <p:nvPr/>
        </p:nvSpPr>
        <p:spPr>
          <a:xfrm>
            <a:off x="5279472" y="1172868"/>
            <a:ext cx="5844759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100" b="1" dirty="0"/>
              <a:t>Next Steps &amp; Recommendations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E42774-C632-8133-2178-889A8989D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E883D-EFE2-C6B5-AC3B-D978B2F91022}"/>
              </a:ext>
            </a:extLst>
          </p:cNvPr>
          <p:cNvSpPr txBox="1"/>
          <p:nvPr/>
        </p:nvSpPr>
        <p:spPr>
          <a:xfrm>
            <a:off x="5279472" y="1828801"/>
            <a:ext cx="5844760" cy="3866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Deploy app in a controlled pilot phase with test users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Expand survey to more demographics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 findings to tailor healthcare product messaging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Integrate dashboard for real-time analytics</a:t>
            </a:r>
          </a:p>
        </p:txBody>
      </p:sp>
    </p:spTree>
    <p:extLst>
      <p:ext uri="{BB962C8B-B14F-4D97-AF65-F5344CB8AC3E}">
        <p14:creationId xmlns:p14="http://schemas.microsoft.com/office/powerpoint/2010/main" val="3089955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61</TotalTime>
  <Words>319</Words>
  <Application>Microsoft Office PowerPoint</Application>
  <PresentationFormat>Widescreen</PresentationFormat>
  <Paragraphs>59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Wingdings 2</vt:lpstr>
      <vt:lpstr>Slate</vt:lpstr>
      <vt:lpstr>PowerPoint Presentation</vt:lpstr>
      <vt:lpstr>Income and Spending Analytics for Healthcare Product Launch Data Collection &amp; Visualization Tool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Kayode Emeka Oladele</dc:creator>
  <cp:lastModifiedBy>Kayode Emeka Oladele</cp:lastModifiedBy>
  <cp:revision>1</cp:revision>
  <dcterms:created xsi:type="dcterms:W3CDTF">2025-05-21T10:36:09Z</dcterms:created>
  <dcterms:modified xsi:type="dcterms:W3CDTF">2025-05-21T11:37:40Z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