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оре и небо на закате 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Море и небо на закате 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Пляж и море на закате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ляж и море на закате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ляж и море на закате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Автор и дата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Море и небо на закате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Море и небо на закате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Подзаголовок слайда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i.pr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Shai.pro </a:t>
            </a:r>
          </a:p>
        </p:txBody>
      </p:sp>
      <p:sp>
        <p:nvSpPr>
          <p:cNvPr id="172" name="BI-GPT Agent - Natural Language to SQL Conver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584959">
              <a:defRPr spc="-83" sz="8320"/>
            </a:lvl1pPr>
          </a:lstStyle>
          <a:p>
            <a:pPr/>
            <a:r>
              <a:t>BI-GPT Agent - Natural Language to SQL Converter</a:t>
            </a:r>
          </a:p>
        </p:txBody>
      </p:sp>
      <p:sp>
        <p:nvSpPr>
          <p:cNvPr id="173" name="Мы создали нтеллектуальную систему конвертации запросов на естественном языке в SQL для корпоративной бизнес-аналитики. Позволяет бизнес-пользователям получать данные без знания SQL."/>
          <p:cNvSpPr txBox="1"/>
          <p:nvPr>
            <p:ph type="subTitle" sz="quarter" idx="1"/>
          </p:nvPr>
        </p:nvSpPr>
        <p:spPr>
          <a:xfrm>
            <a:off x="1219199" y="9394951"/>
            <a:ext cx="21945601" cy="2250593"/>
          </a:xfrm>
          <a:prstGeom prst="rect">
            <a:avLst/>
          </a:prstGeom>
        </p:spPr>
        <p:txBody>
          <a:bodyPr/>
          <a:lstStyle/>
          <a:p>
            <a:pPr defTabSz="445770">
              <a:defRPr spc="-32" sz="3240"/>
            </a:pPr>
          </a:p>
          <a:p>
            <a:pPr defTabSz="445770">
              <a:defRPr spc="-32" sz="3240"/>
            </a:pPr>
            <a:r>
              <a:t>Мы создали нтеллектуальную систему конвертации запросов на естественном языке в SQL для корпоративной бизнес-аналитики. Позволяет бизнес-пользователям получать данные без знания SQL.</a:t>
            </a:r>
          </a:p>
        </p:txBody>
      </p:sp>
      <p:sp>
        <p:nvSpPr>
          <p:cNvPr id="174" name="Neural Sparks"/>
          <p:cNvSpPr txBox="1"/>
          <p:nvPr/>
        </p:nvSpPr>
        <p:spPr>
          <a:xfrm>
            <a:off x="9579101" y="7445117"/>
            <a:ext cx="5225798" cy="1109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Neural Sparks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Ключевые особенности"/>
          <p:cNvSpPr txBox="1"/>
          <p:nvPr>
            <p:ph type="title"/>
          </p:nvPr>
        </p:nvSpPr>
        <p:spPr>
          <a:xfrm>
            <a:off x="6005171" y="390424"/>
            <a:ext cx="21945601" cy="1727201"/>
          </a:xfrm>
          <a:prstGeom prst="rect">
            <a:avLst/>
          </a:prstGeom>
        </p:spPr>
        <p:txBody>
          <a:bodyPr/>
          <a:lstStyle/>
          <a:p>
            <a:pPr/>
            <a:r>
              <a:t>Ключевые особенности</a:t>
            </a:r>
          </a:p>
        </p:txBody>
      </p:sp>
      <p:sp>
        <p:nvSpPr>
          <p:cNvPr id="177" name="Модель: Llama-4-Scout (17B параметров)…"/>
          <p:cNvSpPr txBox="1"/>
          <p:nvPr>
            <p:ph type="body" sz="quarter" idx="1"/>
          </p:nvPr>
        </p:nvSpPr>
        <p:spPr>
          <a:xfrm>
            <a:off x="1219200" y="4013200"/>
            <a:ext cx="6405874" cy="8483600"/>
          </a:xfrm>
          <a:prstGeom prst="rect">
            <a:avLst/>
          </a:prstGeom>
        </p:spPr>
        <p:txBody>
          <a:bodyPr/>
          <a:lstStyle/>
          <a:p>
            <a:pPr/>
            <a:r>
              <a:t>Модель: Llama-4-Scout (17B параметров)</a:t>
            </a:r>
          </a:p>
          <a:p>
            <a:pPr/>
            <a:r>
              <a:t>Архитектура: Multi-Agent System</a:t>
            </a:r>
          </a:p>
          <a:p>
            <a:pPr/>
            <a:r>
              <a:t>Интерфейс: Streamlit веб-приложение</a:t>
            </a:r>
          </a:p>
          <a:p>
            <a:pPr/>
            <a:r>
              <a:t>База данных: SQLite с демо-данными</a:t>
            </a:r>
          </a:p>
        </p:txBody>
      </p:sp>
      <p:sp>
        <p:nvSpPr>
          <p:cNvPr id="178" name="Технологический стек:"/>
          <p:cNvSpPr txBox="1"/>
          <p:nvPr>
            <p:ph type="body" idx="21"/>
          </p:nvPr>
        </p:nvSpPr>
        <p:spPr>
          <a:xfrm>
            <a:off x="-6033185" y="3069912"/>
            <a:ext cx="21945603" cy="83261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Технологический стек:</a:t>
            </a:r>
          </a:p>
        </p:txBody>
      </p:sp>
      <p:sp>
        <p:nvSpPr>
          <p:cNvPr id="179" name="Бизнес-ценность:"/>
          <p:cNvSpPr txBox="1"/>
          <p:nvPr/>
        </p:nvSpPr>
        <p:spPr>
          <a:xfrm>
            <a:off x="10392118" y="6438905"/>
            <a:ext cx="4970293" cy="838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Бизнес-ценность:</a:t>
            </a:r>
          </a:p>
        </p:txBody>
      </p:sp>
      <p:sp>
        <p:nvSpPr>
          <p:cNvPr id="180" name="Безопасность:"/>
          <p:cNvSpPr txBox="1"/>
          <p:nvPr/>
        </p:nvSpPr>
        <p:spPr>
          <a:xfrm>
            <a:off x="18798638" y="8128613"/>
            <a:ext cx="4101525" cy="838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Безопасность:</a:t>
            </a:r>
          </a:p>
        </p:txBody>
      </p:sp>
      <p:sp>
        <p:nvSpPr>
          <p:cNvPr id="181" name="Автоматизация BI-запросов без участия аналитика…"/>
          <p:cNvSpPr txBox="1"/>
          <p:nvPr/>
        </p:nvSpPr>
        <p:spPr>
          <a:xfrm>
            <a:off x="8513182" y="7693361"/>
            <a:ext cx="8290648" cy="648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>
              <a:buSzPct val="150000"/>
              <a:buChar char="•"/>
            </a:pPr>
            <a:r>
              <a:t>Автоматизация BI-запросов без участия аналитика</a:t>
            </a:r>
          </a:p>
          <a:p>
            <a:pPr marL="546100" indent="-546100">
              <a:buSzPct val="150000"/>
              <a:buChar char="•"/>
            </a:pPr>
            <a:r>
              <a:t>Снижение времени получения данных с 30 минут до 2 секунд</a:t>
            </a:r>
          </a:p>
          <a:p>
            <a:pPr marL="546100" indent="-546100">
              <a:buSzPct val="150000"/>
              <a:buChar char="•"/>
            </a:pPr>
            <a:r>
              <a:t>Self-service аналитика для бизнес-пользователей</a:t>
            </a:r>
          </a:p>
        </p:txBody>
      </p:sp>
      <p:sp>
        <p:nvSpPr>
          <p:cNvPr id="182" name="Защита от SQL-инъекций…"/>
          <p:cNvSpPr txBox="1"/>
          <p:nvPr/>
        </p:nvSpPr>
        <p:spPr>
          <a:xfrm>
            <a:off x="17085884" y="9524097"/>
            <a:ext cx="7527033" cy="386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>
              <a:buSzPct val="150000"/>
              <a:buChar char="•"/>
            </a:pPr>
            <a:r>
              <a:t>Защита от SQL-инъекций</a:t>
            </a:r>
          </a:p>
          <a:p>
            <a:pPr marL="546100" indent="-546100">
              <a:buSzPct val="150000"/>
              <a:buChar char="•"/>
            </a:pPr>
            <a:r>
              <a:t>Валидация запросов</a:t>
            </a:r>
          </a:p>
          <a:p>
            <a:pPr marL="546100" indent="-546100">
              <a:buSzPct val="150000"/>
              <a:buChar char="•"/>
            </a:pPr>
            <a:r>
              <a:t>Блокировка опасных команд (DROP, DELETE)</a:t>
            </a:r>
          </a:p>
        </p:txBody>
      </p:sp>
      <p:sp>
        <p:nvSpPr>
          <p:cNvPr id="183" name="Замок"/>
          <p:cNvSpPr/>
          <p:nvPr/>
        </p:nvSpPr>
        <p:spPr>
          <a:xfrm>
            <a:off x="20102539" y="6409006"/>
            <a:ext cx="967905" cy="1469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6292" y="0"/>
                  <a:pt x="2626" y="2414"/>
                  <a:pt x="2626" y="5384"/>
                </a:cubicBezTo>
                <a:lnTo>
                  <a:pt x="2626" y="9831"/>
                </a:lnTo>
                <a:cubicBezTo>
                  <a:pt x="989" y="11082"/>
                  <a:pt x="0" y="12705"/>
                  <a:pt x="0" y="14484"/>
                </a:cubicBezTo>
                <a:cubicBezTo>
                  <a:pt x="0" y="18414"/>
                  <a:pt x="4835" y="21600"/>
                  <a:pt x="10800" y="21600"/>
                </a:cubicBezTo>
                <a:cubicBezTo>
                  <a:pt x="16765" y="21600"/>
                  <a:pt x="21600" y="18414"/>
                  <a:pt x="21600" y="14484"/>
                </a:cubicBezTo>
                <a:cubicBezTo>
                  <a:pt x="21600" y="12705"/>
                  <a:pt x="20611" y="11082"/>
                  <a:pt x="18974" y="9831"/>
                </a:cubicBezTo>
                <a:lnTo>
                  <a:pt x="18974" y="5384"/>
                </a:lnTo>
                <a:cubicBezTo>
                  <a:pt x="18974" y="2414"/>
                  <a:pt x="15308" y="0"/>
                  <a:pt x="10800" y="0"/>
                </a:cubicBezTo>
                <a:close/>
                <a:moveTo>
                  <a:pt x="10800" y="2700"/>
                </a:moveTo>
                <a:cubicBezTo>
                  <a:pt x="13050" y="2700"/>
                  <a:pt x="14883" y="3908"/>
                  <a:pt x="14883" y="5391"/>
                </a:cubicBezTo>
                <a:lnTo>
                  <a:pt x="14883" y="7897"/>
                </a:lnTo>
                <a:cubicBezTo>
                  <a:pt x="13623" y="7558"/>
                  <a:pt x="12248" y="7368"/>
                  <a:pt x="10800" y="7368"/>
                </a:cubicBezTo>
                <a:cubicBezTo>
                  <a:pt x="9352" y="7368"/>
                  <a:pt x="7977" y="7558"/>
                  <a:pt x="6717" y="7897"/>
                </a:cubicBezTo>
                <a:lnTo>
                  <a:pt x="6717" y="5391"/>
                </a:lnTo>
                <a:cubicBezTo>
                  <a:pt x="6717" y="3908"/>
                  <a:pt x="8550" y="2700"/>
                  <a:pt x="10800" y="2700"/>
                </a:cubicBezTo>
                <a:close/>
                <a:moveTo>
                  <a:pt x="10800" y="10711"/>
                </a:moveTo>
                <a:cubicBezTo>
                  <a:pt x="13966" y="10711"/>
                  <a:pt x="16527" y="12398"/>
                  <a:pt x="16527" y="14484"/>
                </a:cubicBezTo>
                <a:cubicBezTo>
                  <a:pt x="16527" y="16570"/>
                  <a:pt x="13966" y="18258"/>
                  <a:pt x="10800" y="18258"/>
                </a:cubicBezTo>
                <a:cubicBezTo>
                  <a:pt x="7634" y="18258"/>
                  <a:pt x="5073" y="16570"/>
                  <a:pt x="5073" y="14484"/>
                </a:cubicBezTo>
                <a:cubicBezTo>
                  <a:pt x="5073" y="12398"/>
                  <a:pt x="7634" y="10711"/>
                  <a:pt x="10800" y="10711"/>
                </a:cubicBezTo>
                <a:close/>
                <a:moveTo>
                  <a:pt x="10800" y="11336"/>
                </a:moveTo>
                <a:cubicBezTo>
                  <a:pt x="9577" y="11336"/>
                  <a:pt x="8355" y="11644"/>
                  <a:pt x="7422" y="12259"/>
                </a:cubicBezTo>
                <a:cubicBezTo>
                  <a:pt x="5556" y="13488"/>
                  <a:pt x="5556" y="15480"/>
                  <a:pt x="7422" y="16710"/>
                </a:cubicBezTo>
                <a:cubicBezTo>
                  <a:pt x="9288" y="17939"/>
                  <a:pt x="12312" y="17939"/>
                  <a:pt x="14178" y="16710"/>
                </a:cubicBezTo>
                <a:cubicBezTo>
                  <a:pt x="16044" y="15480"/>
                  <a:pt x="16044" y="13488"/>
                  <a:pt x="14178" y="12259"/>
                </a:cubicBezTo>
                <a:cubicBezTo>
                  <a:pt x="13245" y="11644"/>
                  <a:pt x="12023" y="11336"/>
                  <a:pt x="10800" y="1133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4" name="Компьютер"/>
          <p:cNvSpPr/>
          <p:nvPr/>
        </p:nvSpPr>
        <p:spPr>
          <a:xfrm>
            <a:off x="3727236" y="1837693"/>
            <a:ext cx="1389802" cy="112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5" name="Чемодан"/>
          <p:cNvSpPr/>
          <p:nvPr/>
        </p:nvSpPr>
        <p:spPr>
          <a:xfrm>
            <a:off x="11978566" y="4857543"/>
            <a:ext cx="1359880" cy="11650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487" y="0"/>
                </a:moveTo>
                <a:lnTo>
                  <a:pt x="6487" y="2989"/>
                </a:lnTo>
                <a:lnTo>
                  <a:pt x="4591" y="2989"/>
                </a:lnTo>
                <a:lnTo>
                  <a:pt x="4591" y="2214"/>
                </a:lnTo>
                <a:lnTo>
                  <a:pt x="2409" y="2214"/>
                </a:lnTo>
                <a:lnTo>
                  <a:pt x="2409" y="2989"/>
                </a:lnTo>
                <a:cubicBezTo>
                  <a:pt x="1080" y="2995"/>
                  <a:pt x="0" y="4263"/>
                  <a:pt x="0" y="5808"/>
                </a:cubicBezTo>
                <a:lnTo>
                  <a:pt x="0" y="18781"/>
                </a:lnTo>
                <a:cubicBezTo>
                  <a:pt x="0" y="20332"/>
                  <a:pt x="1085" y="21600"/>
                  <a:pt x="2414" y="21600"/>
                </a:cubicBezTo>
                <a:lnTo>
                  <a:pt x="19185" y="21600"/>
                </a:lnTo>
                <a:cubicBezTo>
                  <a:pt x="20513" y="21600"/>
                  <a:pt x="21600" y="20332"/>
                  <a:pt x="21600" y="18781"/>
                </a:cubicBezTo>
                <a:lnTo>
                  <a:pt x="21600" y="5808"/>
                </a:lnTo>
                <a:cubicBezTo>
                  <a:pt x="21600" y="4257"/>
                  <a:pt x="20515" y="2989"/>
                  <a:pt x="19191" y="2989"/>
                </a:cubicBezTo>
                <a:lnTo>
                  <a:pt x="19191" y="2214"/>
                </a:lnTo>
                <a:lnTo>
                  <a:pt x="17009" y="2214"/>
                </a:lnTo>
                <a:lnTo>
                  <a:pt x="17009" y="2989"/>
                </a:lnTo>
                <a:lnTo>
                  <a:pt x="15113" y="2989"/>
                </a:lnTo>
                <a:lnTo>
                  <a:pt x="15113" y="0"/>
                </a:lnTo>
                <a:lnTo>
                  <a:pt x="6487" y="0"/>
                </a:lnTo>
                <a:close/>
                <a:moveTo>
                  <a:pt x="7940" y="1690"/>
                </a:moveTo>
                <a:lnTo>
                  <a:pt x="13660" y="1690"/>
                </a:lnTo>
                <a:lnTo>
                  <a:pt x="13660" y="2983"/>
                </a:lnTo>
                <a:lnTo>
                  <a:pt x="7940" y="2983"/>
                </a:lnTo>
                <a:lnTo>
                  <a:pt x="7940" y="169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имер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Примеры</a:t>
            </a:r>
          </a:p>
        </p:txBody>
      </p:sp>
      <p:sp>
        <p:nvSpPr>
          <p:cNvPr id="188" name="&quot;покажи всех клиентов&quot; → SELECT * FROM customers…"/>
          <p:cNvSpPr txBox="1"/>
          <p:nvPr>
            <p:ph type="body" idx="1"/>
          </p:nvPr>
        </p:nvSpPr>
        <p:spPr>
          <a:xfrm>
            <a:off x="1009516" y="2233117"/>
            <a:ext cx="22158261" cy="10263683"/>
          </a:xfrm>
          <a:prstGeom prst="rect">
            <a:avLst/>
          </a:prstGeom>
        </p:spPr>
        <p:txBody>
          <a:bodyPr/>
          <a:lstStyle/>
          <a:p>
            <a:pPr marL="436880" indent="-436880" defTabSz="1950671">
              <a:spcBef>
                <a:spcPts val="1900"/>
              </a:spcBef>
              <a:defRPr sz="3520"/>
            </a:pPr>
            <a:r>
              <a:t>"покажи всех клиентов" → SELECT * FROM customers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"средний чек клиентов" → SELECT AVG(amount) FROM orders  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"прибыль за последние 2 дня" → сложный JOIN с агрегацией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"остатки товаров на складе" → JOIN inventory + products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</a:p>
          <a:p>
            <a:pPr marL="0" indent="0" defTabSz="1950720">
              <a:lnSpc>
                <a:spcPct val="80000"/>
              </a:lnSpc>
              <a:spcBef>
                <a:spcPts val="0"/>
              </a:spcBef>
              <a:buSzTx/>
              <a:buNone/>
              <a:defRPr spc="-102" sz="10240">
                <a:latin typeface="+mn-lt"/>
                <a:ea typeface="+mn-ea"/>
                <a:cs typeface="+mn-cs"/>
                <a:sym typeface="Canela Bold"/>
              </a:defRPr>
            </a:pPr>
            <a:r>
              <a:t>Технические метрики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Производительность: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Время ответа: &lt;2 секунды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Точность SQL: 85%+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Поддержка 10 типов запросов</a:t>
            </a:r>
          </a:p>
          <a:p>
            <a:pPr marL="436880" indent="-436880" defTabSz="1950671">
              <a:spcBef>
                <a:spcPts val="1900"/>
              </a:spcBef>
              <a:defRPr sz="3520"/>
            </a:pPr>
            <a:r>
              <a:t>Безопасность: 100% блокировка опасных команд</a:t>
            </a:r>
          </a:p>
        </p:txBody>
      </p:sp>
      <p:pic>
        <p:nvPicPr>
          <p:cNvPr id="189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8507" y="1909657"/>
            <a:ext cx="9434841" cy="9896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Демонстрация функций и технические дета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Демонстрация функций и технические детали</a:t>
            </a:r>
          </a:p>
        </p:txBody>
      </p:sp>
      <p:sp>
        <p:nvSpPr>
          <p:cNvPr id="192" name="Продемонстрировать генерацию SQ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Продемонстрировать генерацию SQL</a:t>
            </a:r>
          </a:p>
          <a:p>
            <a:pPr/>
            <a:r>
              <a:t>Показать результаты в табличном виде</a:t>
            </a:r>
          </a:p>
          <a:p>
            <a:pPr/>
            <a:r>
              <a:t>Объяснить безопасность (попробовать "удали все данные")</a:t>
            </a:r>
          </a:p>
          <a:p>
            <a:pPr/>
            <a:r>
              <a:t>Архитектура с few-shot learning (10 примеров)</a:t>
            </a:r>
          </a:p>
          <a:p>
            <a:pPr/>
            <a:r>
              <a:t>Валидация SQL перед выполнением</a:t>
            </a:r>
          </a:p>
          <a:p>
            <a:pPr/>
            <a:r>
              <a:t>Система повторных попыток при ошибках</a:t>
            </a:r>
          </a:p>
          <a:p>
            <a:pPr/>
            <a:r>
              <a:t>Чистый код без декоративных элементов</a:t>
            </a:r>
          </a:p>
        </p:txBody>
      </p:sp>
      <p:pic>
        <p:nvPicPr>
          <p:cNvPr id="19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02469" y="2956225"/>
            <a:ext cx="7289801" cy="1010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еимущества решения и технические метри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40863">
              <a:defRPr spc="-80" sz="8064"/>
            </a:lvl1pPr>
          </a:lstStyle>
          <a:p>
            <a:pPr/>
            <a:r>
              <a:t>Преимущества решения и технические метрики</a:t>
            </a:r>
          </a:p>
        </p:txBody>
      </p:sp>
      <p:sp>
        <p:nvSpPr>
          <p:cNvPr id="196" name="✅ Готовность к продакшену:…"/>
          <p:cNvSpPr txBox="1"/>
          <p:nvPr>
            <p:ph type="body" sz="quarter" idx="1"/>
          </p:nvPr>
        </p:nvSpPr>
        <p:spPr>
          <a:xfrm>
            <a:off x="1219200" y="3099513"/>
            <a:ext cx="6192844" cy="9311852"/>
          </a:xfrm>
          <a:prstGeom prst="rect">
            <a:avLst/>
          </a:prstGeom>
        </p:spPr>
        <p:txBody>
          <a:bodyPr/>
          <a:lstStyle/>
          <a:p>
            <a:pPr/>
            <a:r>
              <a:t>✅ Готовность к продакшену:</a:t>
            </a:r>
          </a:p>
          <a:p>
            <a:pPr/>
            <a:r>
              <a:t>Работает с локальной моделью Llama-4-Scout</a:t>
            </a:r>
          </a:p>
          <a:p>
            <a:pPr/>
            <a:r>
              <a:t>Простая установка и запуск</a:t>
            </a:r>
          </a:p>
          <a:p>
            <a:pPr/>
            <a:r>
              <a:t>Минималистичный интерфейс</a:t>
            </a:r>
          </a:p>
          <a:p>
            <a:pPr/>
            <a:r>
              <a:t>Базовое тестирование</a:t>
            </a:r>
          </a:p>
        </p:txBody>
      </p:sp>
      <p:sp>
        <p:nvSpPr>
          <p:cNvPr id="197" name="✅ Масштабируемость:…"/>
          <p:cNvSpPr txBox="1"/>
          <p:nvPr/>
        </p:nvSpPr>
        <p:spPr>
          <a:xfrm>
            <a:off x="8505970" y="3020956"/>
            <a:ext cx="6439376" cy="7103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>
              <a:buSzPct val="150000"/>
              <a:buChar char="•"/>
            </a:pPr>
            <a:r>
              <a:t>✅ Масштабируемость:</a:t>
            </a:r>
          </a:p>
          <a:p>
            <a:pPr marL="546100" indent="-546100">
              <a:buSzPct val="150000"/>
              <a:buChar char="•"/>
            </a:pPr>
            <a:r>
              <a:t>Модульная архитектура</a:t>
            </a:r>
          </a:p>
          <a:p>
            <a:pPr marL="546100" indent="-546100">
              <a:buSzPct val="150000"/>
              <a:buChar char="•"/>
            </a:pPr>
            <a:r>
              <a:t>API-ready структура</a:t>
            </a:r>
          </a:p>
          <a:p>
            <a:pPr marL="546100" indent="-546100">
              <a:buSzPct val="150000"/>
              <a:buChar char="•"/>
            </a:pPr>
            <a:r>
              <a:t>Легко добавлять новые типы запросов</a:t>
            </a:r>
          </a:p>
          <a:p>
            <a:pPr marL="546100" indent="-546100">
              <a:buSzPct val="150000"/>
              <a:buChar char="•"/>
            </a:pPr>
            <a:r>
              <a:t>Поддержка разных БД</a:t>
            </a:r>
          </a:p>
        </p:txBody>
      </p:sp>
      <p:sp>
        <p:nvSpPr>
          <p:cNvPr id="198" name="✅ Бизнес-применение:…"/>
          <p:cNvSpPr txBox="1"/>
          <p:nvPr/>
        </p:nvSpPr>
        <p:spPr>
          <a:xfrm>
            <a:off x="16039271" y="3113792"/>
            <a:ext cx="7823177" cy="8858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46100" indent="-546100">
              <a:buSzPct val="150000"/>
              <a:buChar char="•"/>
            </a:pPr>
            <a:r>
              <a:t>✅ Бизнес-применение:</a:t>
            </a:r>
          </a:p>
          <a:p>
            <a:pPr marL="546100" indent="-546100">
              <a:buSzPct val="150000"/>
              <a:buChar char="•"/>
            </a:pPr>
            <a:r>
              <a:t>Реальные сценарии использования</a:t>
            </a:r>
          </a:p>
          <a:p>
            <a:pPr marL="546100" indent="-546100">
              <a:buSzPct val="150000"/>
              <a:buChar char="•"/>
            </a:pPr>
            <a:r>
              <a:t>Экономия времени аналитиков</a:t>
            </a:r>
          </a:p>
          <a:p>
            <a:pPr marL="546100" indent="-546100">
              <a:buSzPct val="150000"/>
              <a:buChar char="•"/>
            </a:pPr>
            <a:r>
              <a:t>Снижение барьера входа в аналитику</a:t>
            </a:r>
          </a:p>
          <a:p>
            <a:pPr marL="546100" indent="-546100">
              <a:buSzPct val="150000"/>
              <a:buChar char="•"/>
            </a:pPr>
            <a:r>
              <a:t>Self-service BI для всех сотрудников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