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87" r:id="rId3"/>
    <p:sldId id="288" r:id="rId4"/>
    <p:sldId id="275" r:id="rId5"/>
    <p:sldId id="257" r:id="rId6"/>
    <p:sldId id="303" r:id="rId7"/>
    <p:sldId id="302" r:id="rId8"/>
    <p:sldId id="293" r:id="rId9"/>
    <p:sldId id="279" r:id="rId10"/>
    <p:sldId id="296" r:id="rId11"/>
    <p:sldId id="305" r:id="rId12"/>
    <p:sldId id="297" r:id="rId13"/>
    <p:sldId id="290" r:id="rId14"/>
    <p:sldId id="295" r:id="rId15"/>
    <p:sldId id="306" r:id="rId16"/>
    <p:sldId id="298" r:id="rId17"/>
    <p:sldId id="282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li Saarikivi" initials="OS" lastIdx="1" clrIdx="0">
    <p:extLst>
      <p:ext uri="{19B8F6BF-5375-455C-9EA6-DF929625EA0E}">
        <p15:presenceInfo xmlns:p15="http://schemas.microsoft.com/office/powerpoint/2012/main" userId="2200492c755bf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E2F6"/>
    <a:srgbClr val="DAEBD5"/>
    <a:srgbClr val="FFDEBD"/>
    <a:srgbClr val="C5D7F3"/>
    <a:srgbClr val="E7DCEC"/>
    <a:srgbClr val="B6CCF0"/>
    <a:srgbClr val="90B2E8"/>
    <a:srgbClr val="FFCB97"/>
    <a:srgbClr val="E5A769"/>
    <a:srgbClr val="EAC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7137" autoAdjust="0"/>
  </p:normalViewPr>
  <p:slideViewPr>
    <p:cSldViewPr snapToGrid="0">
      <p:cViewPr>
        <p:scale>
          <a:sx n="70" d="100"/>
          <a:sy n="70" d="100"/>
        </p:scale>
        <p:origin x="1623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773FB-90EF-7A4E-821C-C43B247C1769}" type="datetimeFigureOut">
              <a:rPr lang="fi-FI" smtClean="0"/>
              <a:t>31.7.2017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Quarter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C2242-47E1-2A4F-A1FC-90FA28B28D4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55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2242-47E1-2A4F-A1FC-90FA28B28D4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6977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2242-47E1-2A4F-A1FC-90FA28B28D43}" type="slidenum">
              <a:rPr lang="fi-FI" smtClean="0"/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72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35DA5-73A6-465F-8795-48AF0D237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3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2242-47E1-2A4F-A1FC-90FA28B28D43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228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2242-47E1-2A4F-A1FC-90FA28B28D43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9863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2242-47E1-2A4F-A1FC-90FA28B28D43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043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2242-47E1-2A4F-A1FC-90FA28B28D43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605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2242-47E1-2A4F-A1FC-90FA28B28D43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14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2242-47E1-2A4F-A1FC-90FA28B28D43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26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34F0-91A6-4CD9-87BC-214D7B775750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8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C89A-3CAA-47AD-804F-572E2DF2A614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3196-9D3B-4F6E-802C-33F45C0ACEBA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 marL="0" indent="0">
              <a:buFont typeface="Calibri Light" panose="020F0302020204030204" pitchFamily="34" charset="0"/>
              <a:buChar char="​"/>
              <a:defRPr/>
            </a:lvl1pPr>
            <a:lvl2pPr marL="360000">
              <a:defRPr/>
            </a:lvl2pPr>
            <a:lvl3pPr marL="720000">
              <a:defRPr/>
            </a:lvl3pPr>
            <a:lvl4pPr marL="1080000">
              <a:defRPr/>
            </a:lvl4pPr>
            <a:lvl5pPr marL="14400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8F15-C013-4767-A2C8-E65D0F26A2A2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3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DDBD-C764-47FD-8694-810FF30AE683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7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608B-33E5-4F35-895F-516B13C9E92B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091-4AD3-4374-AFA2-C30EE60C761E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6DF3-3170-48A8-8449-FE7752D146FB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D1C0-B975-41A1-918D-2C674DCC37AD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A468-ABF3-410C-8AA5-7DD41FC2C594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5658-9436-436E-8953-9F99BAF2428E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052D-69B5-4BC7-8EBD-95C4E254301B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CAV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25A8-85B2-4F90-86ED-08DB38ED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2400"/>
        </a:spcBef>
        <a:buFont typeface="Calibri Light" panose="020F0302020204030204" pitchFamily="34" charset="0"/>
        <a:buChar char="​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1.png"/><Relationship Id="rId7" Type="http://schemas.openxmlformats.org/officeDocument/2006/relationships/image" Target="../media/image42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1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1.png"/><Relationship Id="rId7" Type="http://schemas.openxmlformats.org/officeDocument/2006/relationships/image" Target="../media/image531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1.png"/><Relationship Id="rId11" Type="http://schemas.openxmlformats.org/officeDocument/2006/relationships/image" Target="../media/image58.png"/><Relationship Id="rId5" Type="http://schemas.openxmlformats.org/officeDocument/2006/relationships/image" Target="../media/image511.png"/><Relationship Id="rId10" Type="http://schemas.openxmlformats.org/officeDocument/2006/relationships/image" Target="../media/image57.png"/><Relationship Id="rId4" Type="http://schemas.openxmlformats.org/officeDocument/2006/relationships/image" Target="../media/image501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481.png"/><Relationship Id="rId7" Type="http://schemas.openxmlformats.org/officeDocument/2006/relationships/image" Target="../media/image521.png"/><Relationship Id="rId12" Type="http://schemas.openxmlformats.org/officeDocument/2006/relationships/image" Target="../media/image58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67.png"/><Relationship Id="rId5" Type="http://schemas.openxmlformats.org/officeDocument/2006/relationships/image" Target="../media/image501.png"/><Relationship Id="rId15" Type="http://schemas.openxmlformats.org/officeDocument/2006/relationships/image" Target="../media/image70.png"/><Relationship Id="rId10" Type="http://schemas.openxmlformats.org/officeDocument/2006/relationships/image" Target="../media/image56.png"/><Relationship Id="rId19" Type="http://schemas.openxmlformats.org/officeDocument/2006/relationships/image" Target="../media/image74.png"/><Relationship Id="rId4" Type="http://schemas.openxmlformats.org/officeDocument/2006/relationships/image" Target="../media/image491.png"/><Relationship Id="rId9" Type="http://schemas.openxmlformats.org/officeDocument/2006/relationships/image" Target="../media/image55.png"/><Relationship Id="rId1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taDotNet/Automata" TargetMode="External"/><Relationship Id="rId2" Type="http://schemas.openxmlformats.org/officeDocument/2006/relationships/hyperlink" Target="https://github.com/OlliSaarikivi/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1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1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1.png"/><Relationship Id="rId4" Type="http://schemas.openxmlformats.org/officeDocument/2006/relationships/image" Target="../media/image3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FCAA2729-826E-4CF1-A131-3FA660F95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14" y="4118506"/>
            <a:ext cx="3825248" cy="1682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Minimization of Symbolic Transducers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B6086B9-8F69-403C-B92E-BA5E859B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4838"/>
            <a:ext cx="6858000" cy="610581"/>
          </a:xfrm>
        </p:spPr>
        <p:txBody>
          <a:bodyPr numCol="2">
            <a:noAutofit/>
          </a:bodyPr>
          <a:lstStyle/>
          <a:p>
            <a:r>
              <a:rPr lang="en-US" sz="2800" dirty="0"/>
              <a:t>Olli Saarikivi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/>
              <a:t>Margus Veanes</a:t>
            </a:r>
          </a:p>
        </p:txBody>
      </p:sp>
      <p:pic>
        <p:nvPicPr>
          <p:cNvPr id="1026" name="Picture 2" descr="2000px-Microsoft_logo_(2012).svg.png (2000×426)">
            <a:extLst>
              <a:ext uri="{FF2B5EF4-FFF2-40B4-BE49-F238E27FC236}">
                <a16:creationId xmlns:a16="http://schemas.microsoft.com/office/drawing/2014/main" id="{2B946087-9977-469B-9B40-42A9AA46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93" y="4677901"/>
            <a:ext cx="2745199" cy="5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10309193628!Microsoft_Research_logo.jpg (1147×320)">
            <a:extLst>
              <a:ext uri="{FF2B5EF4-FFF2-40B4-BE49-F238E27FC236}">
                <a16:creationId xmlns:a16="http://schemas.microsoft.com/office/drawing/2014/main" id="{F578A813-EF8D-4362-81BC-92721C5B2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28469"/>
          <a:stretch/>
        </p:blipFill>
        <p:spPr bwMode="auto">
          <a:xfrm>
            <a:off x="6807993" y="5185724"/>
            <a:ext cx="786505" cy="1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11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18B3-94FD-4D96-88ED-3FA5D5E4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Encoding in Practice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864858-C2A3-4066-B4C8-24E44EED36CA}"/>
              </a:ext>
            </a:extLst>
          </p:cNvPr>
          <p:cNvSpPr/>
          <p:nvPr/>
        </p:nvSpPr>
        <p:spPr>
          <a:xfrm>
            <a:off x="913991" y="5141721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6DE57A-2372-4097-AF22-CFEA68FEDA7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6230" y="5348889"/>
            <a:ext cx="15776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31951E-4060-4BB8-B3FB-176C8216E4CF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H="1" flipV="1">
            <a:off x="1121159" y="4706644"/>
            <a:ext cx="1" cy="435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6D36960-D24A-427E-9925-ED58E1BF8283}"/>
              </a:ext>
            </a:extLst>
          </p:cNvPr>
          <p:cNvGrpSpPr/>
          <p:nvPr/>
        </p:nvGrpSpPr>
        <p:grpSpPr>
          <a:xfrm>
            <a:off x="1050372" y="4565070"/>
            <a:ext cx="141574" cy="141574"/>
            <a:chOff x="8185393" y="4905575"/>
            <a:chExt cx="141574" cy="14157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F60F35-368E-415A-B95B-64775F9132B2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46C712-7027-4ED5-946D-6EC2864D8607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B3E9875-8648-48E0-B93A-4E0627524105}"/>
              </a:ext>
            </a:extLst>
          </p:cNvPr>
          <p:cNvCxnSpPr>
            <a:cxnSpLocks/>
            <a:stCxn id="5" idx="4"/>
            <a:endCxn id="5" idx="6"/>
          </p:cNvCxnSpPr>
          <p:nvPr/>
        </p:nvCxnSpPr>
        <p:spPr>
          <a:xfrm rot="5400000" flipH="1" flipV="1">
            <a:off x="1121160" y="5348890"/>
            <a:ext cx="207168" cy="207168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8CD505-2764-45A4-B37E-D1C3E1CC1D7E}"/>
                  </a:ext>
                </a:extLst>
              </p:cNvPr>
              <p:cNvSpPr/>
              <p:nvPr/>
            </p:nvSpPr>
            <p:spPr>
              <a:xfrm>
                <a:off x="1145806" y="4758526"/>
                <a:ext cx="779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8CD505-2764-45A4-B37E-D1C3E1CC1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06" y="4758526"/>
                <a:ext cx="779381" cy="369332"/>
              </a:xfrm>
              <a:prstGeom prst="rect">
                <a:avLst/>
              </a:prstGeom>
              <a:blipFill>
                <a:blip r:embed="rId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840394-FB18-4B72-AD21-11D621D40F8D}"/>
                  </a:ext>
                </a:extLst>
              </p:cNvPr>
              <p:cNvSpPr/>
              <p:nvPr/>
            </p:nvSpPr>
            <p:spPr>
              <a:xfrm>
                <a:off x="1535497" y="5163998"/>
                <a:ext cx="1937325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840394-FB18-4B72-AD21-11D621D40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7" y="5163998"/>
                <a:ext cx="1937325" cy="369781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828D92-4685-4764-9478-889C457F9CB8}"/>
                  </a:ext>
                </a:extLst>
              </p:cNvPr>
              <p:cNvSpPr/>
              <p:nvPr/>
            </p:nvSpPr>
            <p:spPr>
              <a:xfrm>
                <a:off x="1535497" y="5519911"/>
                <a:ext cx="1522725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828D92-4685-4764-9478-889C457F9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7" y="5519911"/>
                <a:ext cx="1522725" cy="369781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190464E-8387-433D-97EA-C72CD0C54ADB}"/>
              </a:ext>
            </a:extLst>
          </p:cNvPr>
          <p:cNvSpPr txBox="1"/>
          <p:nvPr/>
        </p:nvSpPr>
        <p:spPr>
          <a:xfrm>
            <a:off x="628650" y="3916560"/>
            <a:ext cx="242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Unsmileyfy</a:t>
            </a:r>
            <a:endParaRPr lang="en-US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7B1D97-DB29-476B-962D-CE88BFF020AD}"/>
              </a:ext>
            </a:extLst>
          </p:cNvPr>
          <p:cNvSpPr/>
          <p:nvPr/>
        </p:nvSpPr>
        <p:spPr>
          <a:xfrm>
            <a:off x="4520364" y="5391392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DD25C3-4F31-4844-BF18-C7A762C0B76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362603" y="5598560"/>
            <a:ext cx="15776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2D038C-BEAA-46EE-BADB-03998BE0F48E}"/>
              </a:ext>
            </a:extLst>
          </p:cNvPr>
          <p:cNvCxnSpPr>
            <a:cxnSpLocks/>
            <a:stCxn id="16" idx="0"/>
            <a:endCxn id="26" idx="4"/>
          </p:cNvCxnSpPr>
          <p:nvPr/>
        </p:nvCxnSpPr>
        <p:spPr>
          <a:xfrm flipV="1">
            <a:off x="4727533" y="4945108"/>
            <a:ext cx="0" cy="44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64EAAF5-DE10-4B44-9D74-102F083C04AA}"/>
              </a:ext>
            </a:extLst>
          </p:cNvPr>
          <p:cNvCxnSpPr>
            <a:cxnSpLocks/>
            <a:stCxn id="16" idx="4"/>
            <a:endCxn id="16" idx="6"/>
          </p:cNvCxnSpPr>
          <p:nvPr/>
        </p:nvCxnSpPr>
        <p:spPr>
          <a:xfrm rot="5400000" flipH="1" flipV="1">
            <a:off x="4727533" y="5598561"/>
            <a:ext cx="207168" cy="207168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A24265-6175-4621-8202-E5BF206CDF91}"/>
                  </a:ext>
                </a:extLst>
              </p:cNvPr>
              <p:cNvSpPr/>
              <p:nvPr/>
            </p:nvSpPr>
            <p:spPr>
              <a:xfrm>
                <a:off x="4727532" y="5003344"/>
                <a:ext cx="1796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A24265-6175-4621-8202-E5BF206C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32" y="5003344"/>
                <a:ext cx="1796902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119855F0-5A42-40D0-98CC-A3266577F5A9}"/>
              </a:ext>
            </a:extLst>
          </p:cNvPr>
          <p:cNvGrpSpPr/>
          <p:nvPr/>
        </p:nvGrpSpPr>
        <p:grpSpPr>
          <a:xfrm>
            <a:off x="4520364" y="4530771"/>
            <a:ext cx="414337" cy="414337"/>
            <a:chOff x="5506958" y="3801240"/>
            <a:chExt cx="414337" cy="41433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325D77-4523-4176-99F0-2086560033F5}"/>
                </a:ext>
              </a:extLst>
            </p:cNvPr>
            <p:cNvSpPr/>
            <p:nvPr/>
          </p:nvSpPr>
          <p:spPr>
            <a:xfrm>
              <a:off x="5506958" y="3801240"/>
              <a:ext cx="414337" cy="414337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15A0ABD-8387-4F81-8B80-5A542434B381}"/>
                    </a:ext>
                  </a:extLst>
                </p:cNvPr>
                <p:cNvSpPr/>
                <p:nvPr/>
              </p:nvSpPr>
              <p:spPr>
                <a:xfrm>
                  <a:off x="5544241" y="3838524"/>
                  <a:ext cx="339772" cy="339770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15A0ABD-8387-4F81-8B80-5A542434B3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241" y="3838524"/>
                  <a:ext cx="339772" cy="339770"/>
                </a:xfrm>
                <a:prstGeom prst="ellipse">
                  <a:avLst/>
                </a:prstGeom>
                <a:blipFill>
                  <a:blip r:embed="rId6"/>
                  <a:stretch>
                    <a:fillRect l="-8621" r="-5172" b="-10169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35F532-0A96-4DC2-86DB-CD2F1AF3E78F}"/>
                  </a:ext>
                </a:extLst>
              </p:cNvPr>
              <p:cNvSpPr/>
              <p:nvPr/>
            </p:nvSpPr>
            <p:spPr>
              <a:xfrm>
                <a:off x="2025721" y="2055435"/>
                <a:ext cx="32199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35F532-0A96-4DC2-86DB-CD2F1AF3E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21" y="2055435"/>
                <a:ext cx="3219955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BBA7EF-E56C-42BB-AD8D-895DD3B35F0C}"/>
                  </a:ext>
                </a:extLst>
              </p:cNvPr>
              <p:cNvSpPr/>
              <p:nvPr/>
            </p:nvSpPr>
            <p:spPr>
              <a:xfrm>
                <a:off x="2424876" y="2909487"/>
                <a:ext cx="5728068" cy="46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BBA7EF-E56C-42BB-AD8D-895DD3B35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76" y="2909487"/>
                <a:ext cx="5728068" cy="464166"/>
              </a:xfrm>
              <a:prstGeom prst="rect">
                <a:avLst/>
              </a:prstGeom>
              <a:blipFill>
                <a:blip r:embed="rId8"/>
                <a:stretch>
                  <a:fillRect l="-745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C166DF-B8FD-4AB5-A4D9-557E65EAE4E5}"/>
              </a:ext>
            </a:extLst>
          </p:cNvPr>
          <p:cNvSpPr/>
          <p:nvPr/>
        </p:nvSpPr>
        <p:spPr>
          <a:xfrm>
            <a:off x="3624748" y="2909488"/>
            <a:ext cx="884665" cy="453396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CE7E6-A792-4237-BE9F-5C5B2E916747}"/>
              </a:ext>
            </a:extLst>
          </p:cNvPr>
          <p:cNvSpPr txBox="1"/>
          <p:nvPr/>
        </p:nvSpPr>
        <p:spPr>
          <a:xfrm>
            <a:off x="3587713" y="3362884"/>
            <a:ext cx="95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Guard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52F208-1489-4021-9314-5BA208AFFFC7}"/>
              </a:ext>
            </a:extLst>
          </p:cNvPr>
          <p:cNvSpPr/>
          <p:nvPr/>
        </p:nvSpPr>
        <p:spPr>
          <a:xfrm>
            <a:off x="4750828" y="2909486"/>
            <a:ext cx="1292504" cy="46017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59F559-4D7E-4499-A260-1EA1E510CAC3}"/>
              </a:ext>
            </a:extLst>
          </p:cNvPr>
          <p:cNvSpPr txBox="1"/>
          <p:nvPr/>
        </p:nvSpPr>
        <p:spPr>
          <a:xfrm>
            <a:off x="4939620" y="3369661"/>
            <a:ext cx="91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Yields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CBAC3E8-C604-42A7-97C6-B7C038E81520}"/>
              </a:ext>
            </a:extLst>
          </p:cNvPr>
          <p:cNvSpPr/>
          <p:nvPr/>
        </p:nvSpPr>
        <p:spPr>
          <a:xfrm>
            <a:off x="6282780" y="2909486"/>
            <a:ext cx="1771606" cy="45339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376B6-0ADD-45AC-A796-67053424174F}"/>
              </a:ext>
            </a:extLst>
          </p:cNvPr>
          <p:cNvSpPr txBox="1"/>
          <p:nvPr/>
        </p:nvSpPr>
        <p:spPr>
          <a:xfrm>
            <a:off x="6622152" y="3367340"/>
            <a:ext cx="110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CD36CC-B9A1-4F33-9648-B5032A93EC15}"/>
                  </a:ext>
                </a:extLst>
              </p:cNvPr>
              <p:cNvSpPr/>
              <p:nvPr/>
            </p:nvSpPr>
            <p:spPr>
              <a:xfrm>
                <a:off x="5191419" y="5435948"/>
                <a:ext cx="3361214" cy="369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ECD36CC-B9A1-4F33-9648-B5032A93E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9" y="5435948"/>
                <a:ext cx="3361214" cy="369781"/>
              </a:xfrm>
              <a:prstGeom prst="rect">
                <a:avLst/>
              </a:prstGeom>
              <a:blipFill>
                <a:blip r:embed="rId9"/>
                <a:stretch>
                  <a:fillRect l="-3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2F33D65-A38F-4269-80CE-A81F6658BC38}"/>
                  </a:ext>
                </a:extLst>
              </p:cNvPr>
              <p:cNvSpPr/>
              <p:nvPr/>
            </p:nvSpPr>
            <p:spPr>
              <a:xfrm>
                <a:off x="5191419" y="5797021"/>
                <a:ext cx="3009398" cy="369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2F33D65-A38F-4269-80CE-A81F6658B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9" y="5797021"/>
                <a:ext cx="3009398" cy="369781"/>
              </a:xfrm>
              <a:prstGeom prst="rect">
                <a:avLst/>
              </a:prstGeom>
              <a:blipFill>
                <a:blip r:embed="rId10"/>
                <a:stretch>
                  <a:fillRect l="-406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C7CA50-B732-4E61-8588-C8C5B5671602}"/>
                  </a:ext>
                </a:extLst>
              </p:cNvPr>
              <p:cNvSpPr txBox="1"/>
              <p:nvPr/>
            </p:nvSpPr>
            <p:spPr>
              <a:xfrm>
                <a:off x="3886884" y="3916560"/>
                <a:ext cx="36911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SFA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/>
                  <a:t>Unsmileyfy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C7CA50-B732-4E61-8588-C8C5B567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884" y="3916560"/>
                <a:ext cx="3691137" cy="523220"/>
              </a:xfrm>
              <a:prstGeom prst="rect">
                <a:avLst/>
              </a:prstGeom>
              <a:blipFill>
                <a:blip r:embed="rId11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40B028F-D900-4A4F-AC1D-0FD11E0E2548}"/>
              </a:ext>
            </a:extLst>
          </p:cNvPr>
          <p:cNvSpPr txBox="1"/>
          <p:nvPr/>
        </p:nvSpPr>
        <p:spPr>
          <a:xfrm>
            <a:off x="628650" y="2043409"/>
            <a:ext cx="242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Transition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8C7200-4D59-4B5A-8705-9AEC42910EEF}"/>
              </a:ext>
            </a:extLst>
          </p:cNvPr>
          <p:cNvSpPr txBox="1"/>
          <p:nvPr/>
        </p:nvSpPr>
        <p:spPr>
          <a:xfrm>
            <a:off x="628650" y="2881847"/>
            <a:ext cx="242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Encoding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254E9-F9CC-4641-A302-5EF82CB8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67A22C-274E-4B32-9ED1-77C4248D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5" grpId="0"/>
      <p:bldP spid="16" grpId="0" animBg="1"/>
      <p:bldP spid="23" grpId="0"/>
      <p:bldP spid="35" grpId="0" animBg="1"/>
      <p:bldP spid="37" grpId="0"/>
      <p:bldP spid="38" grpId="0" animBg="1"/>
      <p:bldP spid="40" grpId="0"/>
      <p:bldP spid="41" grpId="0" animBg="1"/>
      <p:bldP spid="43" grpId="0"/>
      <p:bldP spid="46" grpId="0"/>
      <p:bldP spid="47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B97D8C-A531-4C49-A3FE-83C61D1B31B4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1780124" y="2419026"/>
            <a:ext cx="841291" cy="41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D7CDA8-A9F7-4BB6-93AD-33CB977C9236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4088219" y="2419026"/>
            <a:ext cx="596584" cy="41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3FB96E-A38A-48DB-A42B-AC403C6DB0A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477511" y="2672092"/>
            <a:ext cx="1" cy="3064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BF63EF-5C3B-4412-9B23-F302C4220014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1477510" y="3440228"/>
            <a:ext cx="1" cy="263173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2A3095-3612-4F2A-B7AF-CCFB88CA0BA6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64702" y="2423197"/>
            <a:ext cx="456713" cy="3143065"/>
          </a:xfrm>
          <a:prstGeom prst="bentConnector3">
            <a:avLst>
              <a:gd name="adj1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A6C760-4295-4EFC-A000-00D5FB90E3D6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>
            <a:off x="1477510" y="4248092"/>
            <a:ext cx="3153" cy="301732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8F6B5E-9553-4590-8B15-9EB1F9836229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 flipH="1">
            <a:off x="1477511" y="5011489"/>
            <a:ext cx="3152" cy="263173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AC93F5-1800-48BB-A7FF-E2E91EA3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AB4C7-9DAE-4E09-91B5-8CC93CC2A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1415" y="3079337"/>
                <a:ext cx="5893935" cy="340065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¹ Now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SFA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an equivalence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SFA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² Merge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SFA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-equivalent states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³ Can be can be any equivalence relation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~⊆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SFA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AB4C7-9DAE-4E09-91B5-8CC93CC2A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1415" y="3079337"/>
                <a:ext cx="5893935" cy="3400653"/>
              </a:xfrm>
              <a:blipFill>
                <a:blip r:embed="rId3"/>
                <a:stretch>
                  <a:fillRect l="-2172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Document 11">
                <a:extLst>
                  <a:ext uri="{FF2B5EF4-FFF2-40B4-BE49-F238E27FC236}">
                    <a16:creationId xmlns:a16="http://schemas.microsoft.com/office/drawing/2014/main" id="{4E2B4BB3-52C6-4089-B4CE-21743B6EBF9E}"/>
                  </a:ext>
                </a:extLst>
              </p:cNvPr>
              <p:cNvSpPr/>
              <p:nvPr/>
            </p:nvSpPr>
            <p:spPr>
              <a:xfrm>
                <a:off x="1174900" y="2127401"/>
                <a:ext cx="605224" cy="58325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Flowchart: Document 11">
                <a:extLst>
                  <a:ext uri="{FF2B5EF4-FFF2-40B4-BE49-F238E27FC236}">
                    <a16:creationId xmlns:a16="http://schemas.microsoft.com/office/drawing/2014/main" id="{4E2B4BB3-52C6-4089-B4CE-21743B6EB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00" y="2127401"/>
                <a:ext cx="605224" cy="583250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id="{4A654904-06F1-42F0-9E55-4597AA110946}"/>
                  </a:ext>
                </a:extLst>
              </p:cNvPr>
              <p:cNvSpPr/>
              <p:nvPr/>
            </p:nvSpPr>
            <p:spPr>
              <a:xfrm>
                <a:off x="930189" y="3703401"/>
                <a:ext cx="1094641" cy="58325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SFA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id="{4A654904-06F1-42F0-9E55-4597AA110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89" y="3703401"/>
                <a:ext cx="1094641" cy="583250"/>
              </a:xfrm>
              <a:prstGeom prst="flowChartDocument">
                <a:avLst/>
              </a:prstGeom>
              <a:blipFill>
                <a:blip r:embed="rId5"/>
                <a:stretch>
                  <a:fillRect l="-3297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EECF93A-C374-46E6-808F-3576AB858ED5}"/>
              </a:ext>
            </a:extLst>
          </p:cNvPr>
          <p:cNvSpPr/>
          <p:nvPr/>
        </p:nvSpPr>
        <p:spPr>
          <a:xfrm>
            <a:off x="716869" y="2978563"/>
            <a:ext cx="1521284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lowchart: Document 20">
                <a:extLst>
                  <a:ext uri="{FF2B5EF4-FFF2-40B4-BE49-F238E27FC236}">
                    <a16:creationId xmlns:a16="http://schemas.microsoft.com/office/drawing/2014/main" id="{ACF85CF7-E52A-4E0B-A01B-094C993E124D}"/>
                  </a:ext>
                </a:extLst>
              </p:cNvPr>
              <p:cNvSpPr/>
              <p:nvPr/>
            </p:nvSpPr>
            <p:spPr>
              <a:xfrm>
                <a:off x="4684803" y="2078903"/>
                <a:ext cx="1269432" cy="680246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SFA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Flowchart: Document 20">
                <a:extLst>
                  <a:ext uri="{FF2B5EF4-FFF2-40B4-BE49-F238E27FC236}">
                    <a16:creationId xmlns:a16="http://schemas.microsoft.com/office/drawing/2014/main" id="{ACF85CF7-E52A-4E0B-A01B-094C993E1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03" y="2078903"/>
                <a:ext cx="1269432" cy="680246"/>
              </a:xfrm>
              <a:prstGeom prst="flowChartDocument">
                <a:avLst/>
              </a:prstGeom>
              <a:blipFill>
                <a:blip r:embed="rId6"/>
                <a:stretch>
                  <a:fillRect l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0E2C8B2-DAF6-4EB0-8A66-A8144B5CB235}"/>
              </a:ext>
            </a:extLst>
          </p:cNvPr>
          <p:cNvSpPr/>
          <p:nvPr/>
        </p:nvSpPr>
        <p:spPr>
          <a:xfrm>
            <a:off x="2621415" y="2192364"/>
            <a:ext cx="1466804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Quotient 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ocument 33">
                <a:extLst>
                  <a:ext uri="{FF2B5EF4-FFF2-40B4-BE49-F238E27FC236}">
                    <a16:creationId xmlns:a16="http://schemas.microsoft.com/office/drawing/2014/main" id="{7DC3DED9-805D-4AB2-BAA2-A7F8E3D80DEF}"/>
                  </a:ext>
                </a:extLst>
              </p:cNvPr>
              <p:cNvSpPr/>
              <p:nvPr/>
            </p:nvSpPr>
            <p:spPr>
              <a:xfrm>
                <a:off x="790320" y="5274662"/>
                <a:ext cx="1374382" cy="58320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SFA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dirty="0"/>
                  <a:t> ³</a:t>
                </a:r>
              </a:p>
            </p:txBody>
          </p:sp>
        </mc:Choice>
        <mc:Fallback xmlns="">
          <p:sp>
            <p:nvSpPr>
              <p:cNvPr id="34" name="Flowchart: Document 33">
                <a:extLst>
                  <a:ext uri="{FF2B5EF4-FFF2-40B4-BE49-F238E27FC236}">
                    <a16:creationId xmlns:a16="http://schemas.microsoft.com/office/drawing/2014/main" id="{7DC3DED9-805D-4AB2-BAA2-A7F8E3D80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0" y="5274662"/>
                <a:ext cx="1374382" cy="583200"/>
              </a:xfrm>
              <a:prstGeom prst="flowChartDocument">
                <a:avLst/>
              </a:prstGeom>
              <a:blipFill>
                <a:blip r:embed="rId7"/>
                <a:stretch>
                  <a:fillRect t="-8163" r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E118B77-CB7B-46CB-97E5-BA5D56799ACC}"/>
              </a:ext>
            </a:extLst>
          </p:cNvPr>
          <p:cNvSpPr/>
          <p:nvPr/>
        </p:nvSpPr>
        <p:spPr>
          <a:xfrm>
            <a:off x="723173" y="4549824"/>
            <a:ext cx="1514980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Minimize ¹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04154EE-C7AE-4654-A6FE-8099CA6F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D1D467F-A10A-48E6-AF68-2B0A94FD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D374-EFC8-4BCC-859D-A5428C8A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Yields Block Reduction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8459B2-56F0-4CEE-972C-1D24FD88AE5B}"/>
              </a:ext>
            </a:extLst>
          </p:cNvPr>
          <p:cNvSpPr/>
          <p:nvPr/>
        </p:nvSpPr>
        <p:spPr>
          <a:xfrm>
            <a:off x="3209527" y="3286114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430998-F98E-4C93-B480-AF68247E69BB}"/>
              </a:ext>
            </a:extLst>
          </p:cNvPr>
          <p:cNvSpPr/>
          <p:nvPr/>
        </p:nvSpPr>
        <p:spPr>
          <a:xfrm>
            <a:off x="6196160" y="3286114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9FE6B5-C624-4778-AAB1-30877A208AD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42124" y="3243022"/>
            <a:ext cx="128081" cy="10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C3B6E62-E08E-4634-A507-05ACD78C22C1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4910012" y="1999966"/>
            <a:ext cx="12700" cy="269365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6B309B7-FD01-4D4B-A19F-70B37E1DD580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4910012" y="2292947"/>
            <a:ext cx="12700" cy="269365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208A95-EC6B-431B-9A36-22D6F617C699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3415882" y="2709041"/>
            <a:ext cx="814" cy="57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84B33-8099-4F24-9350-DE52CA3CCE90}"/>
              </a:ext>
            </a:extLst>
          </p:cNvPr>
          <p:cNvGrpSpPr/>
          <p:nvPr/>
        </p:nvGrpSpPr>
        <p:grpSpPr>
          <a:xfrm>
            <a:off x="3345095" y="2567467"/>
            <a:ext cx="141574" cy="141574"/>
            <a:chOff x="8185393" y="4905575"/>
            <a:chExt cx="141574" cy="1415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6AF99-9107-4ED9-852A-83F6BFDAE854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AEB1A3-A4FC-4B0F-9CBB-B9CF237704BD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79A957-AA2C-4C40-882A-BA288AD3A81D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H="1" flipV="1">
            <a:off x="6399945" y="2709041"/>
            <a:ext cx="3384" cy="57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3558D2-3912-412D-BB15-615BEB00D8BF}"/>
              </a:ext>
            </a:extLst>
          </p:cNvPr>
          <p:cNvGrpSpPr/>
          <p:nvPr/>
        </p:nvGrpSpPr>
        <p:grpSpPr>
          <a:xfrm>
            <a:off x="6329158" y="2567467"/>
            <a:ext cx="141574" cy="141574"/>
            <a:chOff x="8185393" y="4905575"/>
            <a:chExt cx="141574" cy="14157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D1F0E3-1357-40F6-A0BC-723CF1515A5A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ED6B1-C06F-470F-8FDC-10547FF434EE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EC65014-D9BA-410F-81BA-2BCEC1A59F83}"/>
              </a:ext>
            </a:extLst>
          </p:cNvPr>
          <p:cNvCxnSpPr>
            <a:cxnSpLocks/>
            <a:stCxn id="6" idx="4"/>
            <a:endCxn id="6" idx="6"/>
          </p:cNvCxnSpPr>
          <p:nvPr/>
        </p:nvCxnSpPr>
        <p:spPr>
          <a:xfrm rot="5400000" flipH="1" flipV="1">
            <a:off x="6403329" y="3493283"/>
            <a:ext cx="207168" cy="207168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416D151-8BE9-4F5A-88DD-8916FA6509AE}"/>
              </a:ext>
            </a:extLst>
          </p:cNvPr>
          <p:cNvCxnSpPr>
            <a:cxnSpLocks/>
            <a:stCxn id="5" idx="4"/>
            <a:endCxn id="5" idx="2"/>
          </p:cNvCxnSpPr>
          <p:nvPr/>
        </p:nvCxnSpPr>
        <p:spPr>
          <a:xfrm rot="5400000" flipH="1">
            <a:off x="3209528" y="3493283"/>
            <a:ext cx="207168" cy="207169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80C0C2-5011-4FA5-B977-B6868488A389}"/>
                  </a:ext>
                </a:extLst>
              </p:cNvPr>
              <p:cNvSpPr/>
              <p:nvPr/>
            </p:nvSpPr>
            <p:spPr>
              <a:xfrm>
                <a:off x="5987066" y="3889014"/>
                <a:ext cx="1405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80C0C2-5011-4FA5-B977-B6868488A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66" y="3889014"/>
                <a:ext cx="1405705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B93A26-165D-46F4-BDC8-8034F5970825}"/>
                  </a:ext>
                </a:extLst>
              </p:cNvPr>
              <p:cNvSpPr/>
              <p:nvPr/>
            </p:nvSpPr>
            <p:spPr>
              <a:xfrm>
                <a:off x="4274268" y="2716724"/>
                <a:ext cx="1288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B93A26-165D-46F4-BDC8-8034F5970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68" y="2716724"/>
                <a:ext cx="1288110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1C87279-EAE1-463B-9EE2-03CBB695CDF1}"/>
                  </a:ext>
                </a:extLst>
              </p:cNvPr>
              <p:cNvSpPr/>
              <p:nvPr/>
            </p:nvSpPr>
            <p:spPr>
              <a:xfrm>
                <a:off x="6368387" y="2716724"/>
                <a:ext cx="1008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1C87279-EAE1-463B-9EE2-03CBB695C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7" y="2716724"/>
                <a:ext cx="1008609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89068C-8AE0-4874-89E4-68EEC3D08744}"/>
                  </a:ext>
                </a:extLst>
              </p:cNvPr>
              <p:cNvSpPr/>
              <p:nvPr/>
            </p:nvSpPr>
            <p:spPr>
              <a:xfrm>
                <a:off x="2681780" y="2716724"/>
                <a:ext cx="779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89068C-8AE0-4874-89E4-68EEC3D08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80" y="2716724"/>
                <a:ext cx="779381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A3CF72-F642-42FF-A170-54D54EF44607}"/>
                  </a:ext>
                </a:extLst>
              </p:cNvPr>
              <p:cNvSpPr/>
              <p:nvPr/>
            </p:nvSpPr>
            <p:spPr>
              <a:xfrm>
                <a:off x="3999796" y="3889014"/>
                <a:ext cx="1833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A3CF72-F642-42FF-A170-54D54EF44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96" y="3889014"/>
                <a:ext cx="18331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959C54-738A-4CB1-AA19-2C1E8DDC5D52}"/>
                  </a:ext>
                </a:extLst>
              </p:cNvPr>
              <p:cNvSpPr/>
              <p:nvPr/>
            </p:nvSpPr>
            <p:spPr>
              <a:xfrm>
                <a:off x="2106398" y="4187501"/>
                <a:ext cx="3638240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959C54-738A-4CB1-AA19-2C1E8DDC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98" y="4187501"/>
                <a:ext cx="3638240" cy="369781"/>
              </a:xfrm>
              <a:prstGeom prst="rect">
                <a:avLst/>
              </a:prstGeom>
              <a:blipFill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844BFB-7DD0-40C7-B7D2-0951C0785755}"/>
                  </a:ext>
                </a:extLst>
              </p:cNvPr>
              <p:cNvSpPr/>
              <p:nvPr/>
            </p:nvSpPr>
            <p:spPr>
              <a:xfrm>
                <a:off x="1113911" y="3660268"/>
                <a:ext cx="1937325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 smtClean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844BFB-7DD0-40C7-B7D2-0951C0785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11" y="3660268"/>
                <a:ext cx="1937325" cy="369781"/>
              </a:xfrm>
              <a:prstGeom prst="rect">
                <a:avLst/>
              </a:prstGeom>
              <a:blipFill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6D570B-6B85-4392-9AB4-EBF0C6C18CC7}"/>
                  </a:ext>
                </a:extLst>
              </p:cNvPr>
              <p:cNvSpPr/>
              <p:nvPr/>
            </p:nvSpPr>
            <p:spPr>
              <a:xfrm>
                <a:off x="628650" y="3340442"/>
                <a:ext cx="2422586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6D570B-6B85-4392-9AB4-EBF0C6C18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40442"/>
                <a:ext cx="2422586" cy="369781"/>
              </a:xfrm>
              <a:prstGeom prst="rect">
                <a:avLst/>
              </a:prstGeom>
              <a:blipFill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7F965D-194E-46FB-9FAF-C68AAE0E27D7}"/>
                  </a:ext>
                </a:extLst>
              </p:cNvPr>
              <p:cNvSpPr/>
              <p:nvPr/>
            </p:nvSpPr>
            <p:spPr>
              <a:xfrm>
                <a:off x="3896387" y="4505280"/>
                <a:ext cx="2224263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 smtClean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b="0" i="0" dirty="0" smtClean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7F965D-194E-46FB-9FAF-C68AAE0E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387" y="4505280"/>
                <a:ext cx="2224263" cy="369781"/>
              </a:xfrm>
              <a:prstGeom prst="rect">
                <a:avLst/>
              </a:prstGeom>
              <a:blipFill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8AC5DFF-1FE8-4DA1-9BF6-EFD4D8532A9D}"/>
              </a:ext>
            </a:extLst>
          </p:cNvPr>
          <p:cNvSpPr/>
          <p:nvPr/>
        </p:nvSpPr>
        <p:spPr>
          <a:xfrm>
            <a:off x="3956038" y="4557591"/>
            <a:ext cx="2072005" cy="30822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8F529F-E999-4957-A48B-77B8EF460E55}"/>
              </a:ext>
            </a:extLst>
          </p:cNvPr>
          <p:cNvSpPr txBox="1"/>
          <p:nvPr/>
        </p:nvSpPr>
        <p:spPr>
          <a:xfrm>
            <a:off x="741682" y="4883059"/>
            <a:ext cx="148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States are not equivalent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B89392A-88D1-4DCB-82D9-7671D0CD84FA}"/>
              </a:ext>
            </a:extLst>
          </p:cNvPr>
          <p:cNvSpPr/>
          <p:nvPr/>
        </p:nvSpPr>
        <p:spPr>
          <a:xfrm>
            <a:off x="1166272" y="3705737"/>
            <a:ext cx="1779520" cy="30822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440F7F3-362A-4062-B007-0B8A076C43EB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rot="5400000" flipH="1" flipV="1">
            <a:off x="1335527" y="4162555"/>
            <a:ext cx="869097" cy="571913"/>
          </a:xfrm>
          <a:prstGeom prst="curvedConnector3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8DF3704-ED41-46CB-A005-D6C949B1D8C5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 flipV="1">
            <a:off x="2226555" y="4711704"/>
            <a:ext cx="1729483" cy="494521"/>
          </a:xfrm>
          <a:prstGeom prst="curvedConnector3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DADB46B-A08F-42DF-BA29-CF6C33EB66F2}"/>
              </a:ext>
            </a:extLst>
          </p:cNvPr>
          <p:cNvSpPr txBox="1"/>
          <p:nvPr/>
        </p:nvSpPr>
        <p:spPr>
          <a:xfrm>
            <a:off x="6198566" y="4877602"/>
            <a:ext cx="176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 transitions will yield ‘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’ first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C0766A-2148-4D08-BBE0-A2B0400F6F06}"/>
              </a:ext>
            </a:extLst>
          </p:cNvPr>
          <p:cNvSpPr/>
          <p:nvPr/>
        </p:nvSpPr>
        <p:spPr>
          <a:xfrm>
            <a:off x="7044657" y="3091532"/>
            <a:ext cx="432340" cy="1798751"/>
          </a:xfrm>
          <a:custGeom>
            <a:avLst/>
            <a:gdLst>
              <a:gd name="connsiteX0" fmla="*/ 43803 w 618860"/>
              <a:gd name="connsiteY0" fmla="*/ 1806899 h 1806899"/>
              <a:gd name="connsiteX1" fmla="*/ 618726 w 618860"/>
              <a:gd name="connsiteY1" fmla="*/ 963679 h 1806899"/>
              <a:gd name="connsiteX2" fmla="*/ 0 w 618860"/>
              <a:gd name="connsiteY2" fmla="*/ 0 h 1806899"/>
              <a:gd name="connsiteX0" fmla="*/ 30583 w 605572"/>
              <a:gd name="connsiteY0" fmla="*/ 1801296 h 1801296"/>
              <a:gd name="connsiteX1" fmla="*/ 605506 w 605572"/>
              <a:gd name="connsiteY1" fmla="*/ 958076 h 1801296"/>
              <a:gd name="connsiteX2" fmla="*/ 0 w 605572"/>
              <a:gd name="connsiteY2" fmla="*/ 0 h 1801296"/>
              <a:gd name="connsiteX0" fmla="*/ 30583 w 605572"/>
              <a:gd name="connsiteY0" fmla="*/ 1801296 h 1801296"/>
              <a:gd name="connsiteX1" fmla="*/ 605506 w 605572"/>
              <a:gd name="connsiteY1" fmla="*/ 958076 h 1801296"/>
              <a:gd name="connsiteX2" fmla="*/ 0 w 605572"/>
              <a:gd name="connsiteY2" fmla="*/ 0 h 1801296"/>
              <a:gd name="connsiteX0" fmla="*/ 30583 w 337313"/>
              <a:gd name="connsiteY0" fmla="*/ 1801296 h 1801296"/>
              <a:gd name="connsiteX1" fmla="*/ 336695 w 337313"/>
              <a:gd name="connsiteY1" fmla="*/ 1086935 h 1801296"/>
              <a:gd name="connsiteX2" fmla="*/ 0 w 337313"/>
              <a:gd name="connsiteY2" fmla="*/ 0 h 1801296"/>
              <a:gd name="connsiteX0" fmla="*/ 206853 w 393871"/>
              <a:gd name="connsiteY0" fmla="*/ 1840514 h 1840514"/>
              <a:gd name="connsiteX1" fmla="*/ 336695 w 393871"/>
              <a:gd name="connsiteY1" fmla="*/ 1086935 h 1840514"/>
              <a:gd name="connsiteX2" fmla="*/ 0 w 393871"/>
              <a:gd name="connsiteY2" fmla="*/ 0 h 1840514"/>
              <a:gd name="connsiteX0" fmla="*/ 206853 w 357597"/>
              <a:gd name="connsiteY0" fmla="*/ 1840514 h 1840514"/>
              <a:gd name="connsiteX1" fmla="*/ 336695 w 357597"/>
              <a:gd name="connsiteY1" fmla="*/ 1086935 h 1840514"/>
              <a:gd name="connsiteX2" fmla="*/ 0 w 357597"/>
              <a:gd name="connsiteY2" fmla="*/ 0 h 1840514"/>
              <a:gd name="connsiteX0" fmla="*/ 206853 w 349586"/>
              <a:gd name="connsiteY0" fmla="*/ 1840514 h 1840514"/>
              <a:gd name="connsiteX1" fmla="*/ 336695 w 349586"/>
              <a:gd name="connsiteY1" fmla="*/ 1086935 h 1840514"/>
              <a:gd name="connsiteX2" fmla="*/ 0 w 349586"/>
              <a:gd name="connsiteY2" fmla="*/ 0 h 1840514"/>
              <a:gd name="connsiteX0" fmla="*/ 206853 w 347956"/>
              <a:gd name="connsiteY0" fmla="*/ 1840514 h 1840514"/>
              <a:gd name="connsiteX1" fmla="*/ 336695 w 347956"/>
              <a:gd name="connsiteY1" fmla="*/ 1086935 h 1840514"/>
              <a:gd name="connsiteX2" fmla="*/ 0 w 347956"/>
              <a:gd name="connsiteY2" fmla="*/ 0 h 184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56" h="1840514">
                <a:moveTo>
                  <a:pt x="206853" y="1840514"/>
                </a:moveTo>
                <a:cubicBezTo>
                  <a:pt x="326101" y="1647916"/>
                  <a:pt x="371170" y="1393687"/>
                  <a:pt x="336695" y="1086935"/>
                </a:cubicBezTo>
                <a:cubicBezTo>
                  <a:pt x="302220" y="780183"/>
                  <a:pt x="2463" y="462899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B312A9-0A4B-41EC-8A88-EB701EA80B30}"/>
              </a:ext>
            </a:extLst>
          </p:cNvPr>
          <p:cNvCxnSpPr>
            <a:cxnSpLocks/>
          </p:cNvCxnSpPr>
          <p:nvPr/>
        </p:nvCxnSpPr>
        <p:spPr>
          <a:xfrm flipH="1" flipV="1">
            <a:off x="7097901" y="4263821"/>
            <a:ext cx="1" cy="6192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4661625-53E2-4E61-BA7E-98BFEEC76979}"/>
              </a:ext>
            </a:extLst>
          </p:cNvPr>
          <p:cNvSpPr/>
          <p:nvPr/>
        </p:nvSpPr>
        <p:spPr>
          <a:xfrm>
            <a:off x="5138270" y="4935846"/>
            <a:ext cx="989732" cy="275823"/>
          </a:xfrm>
          <a:custGeom>
            <a:avLst/>
            <a:gdLst>
              <a:gd name="connsiteX0" fmla="*/ 43803 w 618860"/>
              <a:gd name="connsiteY0" fmla="*/ 1806899 h 1806899"/>
              <a:gd name="connsiteX1" fmla="*/ 618726 w 618860"/>
              <a:gd name="connsiteY1" fmla="*/ 963679 h 1806899"/>
              <a:gd name="connsiteX2" fmla="*/ 0 w 618860"/>
              <a:gd name="connsiteY2" fmla="*/ 0 h 1806899"/>
              <a:gd name="connsiteX0" fmla="*/ 30583 w 605572"/>
              <a:gd name="connsiteY0" fmla="*/ 1801296 h 1801296"/>
              <a:gd name="connsiteX1" fmla="*/ 605506 w 605572"/>
              <a:gd name="connsiteY1" fmla="*/ 958076 h 1801296"/>
              <a:gd name="connsiteX2" fmla="*/ 0 w 605572"/>
              <a:gd name="connsiteY2" fmla="*/ 0 h 1801296"/>
              <a:gd name="connsiteX0" fmla="*/ 30583 w 605572"/>
              <a:gd name="connsiteY0" fmla="*/ 1801296 h 1801296"/>
              <a:gd name="connsiteX1" fmla="*/ 605506 w 605572"/>
              <a:gd name="connsiteY1" fmla="*/ 958076 h 1801296"/>
              <a:gd name="connsiteX2" fmla="*/ 0 w 605572"/>
              <a:gd name="connsiteY2" fmla="*/ 0 h 1801296"/>
              <a:gd name="connsiteX0" fmla="*/ 30583 w 337313"/>
              <a:gd name="connsiteY0" fmla="*/ 1801296 h 1801296"/>
              <a:gd name="connsiteX1" fmla="*/ 336695 w 337313"/>
              <a:gd name="connsiteY1" fmla="*/ 1086935 h 1801296"/>
              <a:gd name="connsiteX2" fmla="*/ 0 w 337313"/>
              <a:gd name="connsiteY2" fmla="*/ 0 h 1801296"/>
              <a:gd name="connsiteX0" fmla="*/ 206853 w 393871"/>
              <a:gd name="connsiteY0" fmla="*/ 1840514 h 1840514"/>
              <a:gd name="connsiteX1" fmla="*/ 336695 w 393871"/>
              <a:gd name="connsiteY1" fmla="*/ 1086935 h 1840514"/>
              <a:gd name="connsiteX2" fmla="*/ 0 w 393871"/>
              <a:gd name="connsiteY2" fmla="*/ 0 h 1840514"/>
              <a:gd name="connsiteX0" fmla="*/ 206853 w 357597"/>
              <a:gd name="connsiteY0" fmla="*/ 1840514 h 1840514"/>
              <a:gd name="connsiteX1" fmla="*/ 336695 w 357597"/>
              <a:gd name="connsiteY1" fmla="*/ 1086935 h 1840514"/>
              <a:gd name="connsiteX2" fmla="*/ 0 w 357597"/>
              <a:gd name="connsiteY2" fmla="*/ 0 h 1840514"/>
              <a:gd name="connsiteX0" fmla="*/ 206853 w 349586"/>
              <a:gd name="connsiteY0" fmla="*/ 1840514 h 1840514"/>
              <a:gd name="connsiteX1" fmla="*/ 336695 w 349586"/>
              <a:gd name="connsiteY1" fmla="*/ 1086935 h 1840514"/>
              <a:gd name="connsiteX2" fmla="*/ 0 w 349586"/>
              <a:gd name="connsiteY2" fmla="*/ 0 h 1840514"/>
              <a:gd name="connsiteX0" fmla="*/ 206853 w 347956"/>
              <a:gd name="connsiteY0" fmla="*/ 1840514 h 1840514"/>
              <a:gd name="connsiteX1" fmla="*/ 336695 w 347956"/>
              <a:gd name="connsiteY1" fmla="*/ 1086935 h 1840514"/>
              <a:gd name="connsiteX2" fmla="*/ 0 w 347956"/>
              <a:gd name="connsiteY2" fmla="*/ 0 h 1840514"/>
              <a:gd name="connsiteX0" fmla="*/ 206853 w 206853"/>
              <a:gd name="connsiteY0" fmla="*/ 1840514 h 1840514"/>
              <a:gd name="connsiteX1" fmla="*/ 0 w 206853"/>
              <a:gd name="connsiteY1" fmla="*/ 0 h 1840514"/>
              <a:gd name="connsiteX0" fmla="*/ 350239 w 350239"/>
              <a:gd name="connsiteY0" fmla="*/ 1334561 h 1334561"/>
              <a:gd name="connsiteX1" fmla="*/ 0 w 350239"/>
              <a:gd name="connsiteY1" fmla="*/ 0 h 1334561"/>
              <a:gd name="connsiteX0" fmla="*/ 350239 w 350239"/>
              <a:gd name="connsiteY0" fmla="*/ 1334561 h 1334610"/>
              <a:gd name="connsiteX1" fmla="*/ 0 w 350239"/>
              <a:gd name="connsiteY1" fmla="*/ 0 h 1334610"/>
              <a:gd name="connsiteX0" fmla="*/ 350239 w 350239"/>
              <a:gd name="connsiteY0" fmla="*/ 1334561 h 1334561"/>
              <a:gd name="connsiteX1" fmla="*/ 24370 w 350239"/>
              <a:gd name="connsiteY1" fmla="*/ 177844 h 1334561"/>
              <a:gd name="connsiteX2" fmla="*/ 0 w 350239"/>
              <a:gd name="connsiteY2" fmla="*/ 0 h 1334561"/>
              <a:gd name="connsiteX0" fmla="*/ 350239 w 350239"/>
              <a:gd name="connsiteY0" fmla="*/ 1334561 h 1334561"/>
              <a:gd name="connsiteX1" fmla="*/ 0 w 350239"/>
              <a:gd name="connsiteY1" fmla="*/ 0 h 1334561"/>
              <a:gd name="connsiteX0" fmla="*/ 350239 w 350239"/>
              <a:gd name="connsiteY0" fmla="*/ 1334561 h 1334561"/>
              <a:gd name="connsiteX1" fmla="*/ 0 w 350239"/>
              <a:gd name="connsiteY1" fmla="*/ 0 h 1334561"/>
              <a:gd name="connsiteX0" fmla="*/ 350245 w 350245"/>
              <a:gd name="connsiteY0" fmla="*/ 1334561 h 1334561"/>
              <a:gd name="connsiteX1" fmla="*/ 6 w 350245"/>
              <a:gd name="connsiteY1" fmla="*/ 0 h 1334561"/>
              <a:gd name="connsiteX0" fmla="*/ 350245 w 350245"/>
              <a:gd name="connsiteY0" fmla="*/ 1334561 h 1334561"/>
              <a:gd name="connsiteX1" fmla="*/ 6 w 350245"/>
              <a:gd name="connsiteY1" fmla="*/ 0 h 1334561"/>
              <a:gd name="connsiteX0" fmla="*/ 350245 w 350245"/>
              <a:gd name="connsiteY0" fmla="*/ 1334561 h 1334561"/>
              <a:gd name="connsiteX1" fmla="*/ 6 w 350245"/>
              <a:gd name="connsiteY1" fmla="*/ 0 h 1334561"/>
              <a:gd name="connsiteX0" fmla="*/ 350245 w 350245"/>
              <a:gd name="connsiteY0" fmla="*/ 1334561 h 1341433"/>
              <a:gd name="connsiteX1" fmla="*/ 6 w 350245"/>
              <a:gd name="connsiteY1" fmla="*/ 0 h 134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0245" h="1341433">
                <a:moveTo>
                  <a:pt x="350245" y="1334561"/>
                </a:moveTo>
                <a:cubicBezTo>
                  <a:pt x="272252" y="1395665"/>
                  <a:pt x="-1445" y="1057329"/>
                  <a:pt x="6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4529953-1443-4D89-82AE-62C161E9EF73}"/>
                  </a:ext>
                </a:extLst>
              </p:cNvPr>
              <p:cNvSpPr/>
              <p:nvPr/>
            </p:nvSpPr>
            <p:spPr>
              <a:xfrm>
                <a:off x="628650" y="1895739"/>
                <a:ext cx="34524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Smileyfy </a:t>
                </a:r>
                <a14:m>
                  <m:oMath xmlns:m="http://schemas.openxmlformats.org/officeDocument/2006/math"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Unsmileyfy</a:t>
                </a: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4529953-1443-4D89-82AE-62C161E9E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95739"/>
                <a:ext cx="3452420" cy="523220"/>
              </a:xfrm>
              <a:prstGeom prst="rect">
                <a:avLst/>
              </a:prstGeom>
              <a:blipFill>
                <a:blip r:embed="rId11"/>
                <a:stretch>
                  <a:fillRect l="-3534" t="-11628" r="-229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620C4-0830-48BC-8414-11957A5A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BCFFD4D-0B60-4F77-A4FB-4563ECB7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3" grpId="0" animBg="1"/>
      <p:bldP spid="58" grpId="0"/>
      <p:bldP spid="73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0782-4794-4254-91C1-02C40F03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Quasi-Determinization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EC8E-7523-4888-830A-036A5D4E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Moves output to be as early as possible</a:t>
            </a:r>
          </a:p>
          <a:p>
            <a:r>
              <a:rPr lang="en-US" dirty="0"/>
              <a:t>Used in the minimization of classical transducers</a:t>
            </a:r>
          </a:p>
          <a:p>
            <a:pPr lvl="1"/>
            <a:r>
              <a:rPr lang="en-US" dirty="0"/>
              <a:t>Initial work by Christian </a:t>
            </a:r>
            <a:r>
              <a:rPr lang="en-US" dirty="0" err="1"/>
              <a:t>Choffrut</a:t>
            </a:r>
            <a:endParaRPr lang="en-US" dirty="0"/>
          </a:p>
          <a:p>
            <a:pPr lvl="1"/>
            <a:r>
              <a:rPr lang="en-US" dirty="0"/>
              <a:t>A more algorithmic approach by </a:t>
            </a:r>
            <a:r>
              <a:rPr lang="en-US" dirty="0" err="1"/>
              <a:t>Mehryar</a:t>
            </a:r>
            <a:r>
              <a:rPr lang="en-US" dirty="0"/>
              <a:t> </a:t>
            </a:r>
            <a:r>
              <a:rPr lang="en-US" dirty="0" err="1"/>
              <a:t>Mohri</a:t>
            </a:r>
            <a:endParaRPr lang="en-US" dirty="0"/>
          </a:p>
          <a:p>
            <a:pPr lvl="1"/>
            <a:r>
              <a:rPr lang="en-US" dirty="0"/>
              <a:t>Generalized to Tree Transducers as </a:t>
            </a:r>
            <a:r>
              <a:rPr lang="en-US" b="1" dirty="0"/>
              <a:t>“Earliest Normal Form”</a:t>
            </a:r>
            <a:endParaRPr lang="en-US" dirty="0"/>
          </a:p>
          <a:p>
            <a:r>
              <a:rPr lang="en-US" dirty="0"/>
              <a:t>The classical algorithm</a:t>
            </a:r>
          </a:p>
          <a:p>
            <a:pPr marL="486000" lvl="1" indent="-360000">
              <a:buFont typeface="+mj-lt"/>
              <a:buAutoNum type="arabicPeriod"/>
            </a:pPr>
            <a:r>
              <a:rPr lang="en-US" dirty="0"/>
              <a:t>For all states find longest common prefixes of outputs in outgoing transitions</a:t>
            </a:r>
          </a:p>
          <a:p>
            <a:pPr marL="486000" lvl="1" indent="-360000">
              <a:buFont typeface="+mj-lt"/>
              <a:buAutoNum type="arabicPeriod"/>
            </a:pPr>
            <a:r>
              <a:rPr lang="en-US" dirty="0"/>
              <a:t>Push the prefixes backwards to incoming transitions</a:t>
            </a:r>
          </a:p>
          <a:p>
            <a:pPr marL="486000" lvl="1" indent="-360000">
              <a:buFont typeface="+mj-lt"/>
              <a:buAutoNum type="arabicPeriod"/>
            </a:pPr>
            <a:r>
              <a:rPr lang="en-US" dirty="0"/>
              <a:t>Repeat until nothing can be moved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71F2-730A-482D-9F12-A2D2A96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88BA-EB6F-4937-B3CB-E97D25B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464B03-9454-47F0-B048-12F219ACD499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1567887" y="2250266"/>
            <a:ext cx="0" cy="265208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0F3CD1-9B7B-4B38-80EE-E67871556424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567887" y="1115500"/>
            <a:ext cx="0" cy="30376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B97D8C-A531-4C49-A3FE-83C61D1B31B4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2041451" y="2807099"/>
            <a:ext cx="670338" cy="41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D7CDA8-A9F7-4BB6-93AD-33CB977C9236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4178595" y="2807099"/>
            <a:ext cx="596583" cy="41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3FB96E-A38A-48DB-A42B-AC403C6DB0A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567886" y="3060165"/>
            <a:ext cx="1" cy="3064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BF63EF-5C3B-4412-9B23-F302C4220014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1567885" y="3828301"/>
            <a:ext cx="1" cy="263173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2A3095-3612-4F2A-B7AF-CCFB88CA0BA6}"/>
              </a:ext>
            </a:extLst>
          </p:cNvPr>
          <p:cNvCxnSpPr>
            <a:cxnSpLocks/>
            <a:stCxn id="34" idx="3"/>
            <a:endCxn id="22" idx="2"/>
          </p:cNvCxnSpPr>
          <p:nvPr/>
        </p:nvCxnSpPr>
        <p:spPr>
          <a:xfrm flipV="1">
            <a:off x="2418908" y="3042102"/>
            <a:ext cx="1026284" cy="2912233"/>
          </a:xfrm>
          <a:prstGeom prst="bentConnector2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A6C760-4295-4EFC-A000-00D5FB90E3D6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>
            <a:off x="1567885" y="4636165"/>
            <a:ext cx="3153" cy="301732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8F6B5E-9553-4590-8B15-9EB1F9836229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 flipH="1">
            <a:off x="1567886" y="5399562"/>
            <a:ext cx="3152" cy="263173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AC93F5-1800-48BB-A7FF-E2E91EA3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088" y="365126"/>
            <a:ext cx="5841262" cy="1325563"/>
          </a:xfrm>
        </p:spPr>
        <p:txBody>
          <a:bodyPr/>
          <a:lstStyle/>
          <a:p>
            <a:r>
              <a:rPr lang="en-US" dirty="0"/>
              <a:t>Control State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B4C7-9DAE-4E09-91B5-8CC93CC2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24" y="3583172"/>
            <a:ext cx="4595425" cy="2593790"/>
          </a:xfrm>
        </p:spPr>
        <p:txBody>
          <a:bodyPr>
            <a:normAutofit/>
          </a:bodyPr>
          <a:lstStyle/>
          <a:p>
            <a:r>
              <a:rPr lang="en-US" dirty="0"/>
              <a:t>¹ ST is Quasi-Determinized as a preprocessing step</a:t>
            </a:r>
          </a:p>
          <a:p>
            <a:r>
              <a:rPr lang="en-US" dirty="0"/>
              <a:t>² Rest of the algorithm uses the quasi-determinized 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Document 11">
                <a:extLst>
                  <a:ext uri="{FF2B5EF4-FFF2-40B4-BE49-F238E27FC236}">
                    <a16:creationId xmlns:a16="http://schemas.microsoft.com/office/drawing/2014/main" id="{4E2B4BB3-52C6-4089-B4CE-21743B6EBF9E}"/>
                  </a:ext>
                </a:extLst>
              </p:cNvPr>
              <p:cNvSpPr/>
              <p:nvPr/>
            </p:nvSpPr>
            <p:spPr>
              <a:xfrm>
                <a:off x="1094323" y="2515474"/>
                <a:ext cx="947128" cy="58325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QD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Flowchart: Document 11">
                <a:extLst>
                  <a:ext uri="{FF2B5EF4-FFF2-40B4-BE49-F238E27FC236}">
                    <a16:creationId xmlns:a16="http://schemas.microsoft.com/office/drawing/2014/main" id="{4E2B4BB3-52C6-4089-B4CE-21743B6EB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23" y="2515474"/>
                <a:ext cx="947128" cy="583250"/>
              </a:xfrm>
              <a:prstGeom prst="flowChartDocument">
                <a:avLst/>
              </a:prstGeom>
              <a:blipFill>
                <a:blip r:embed="rId2"/>
                <a:stretch>
                  <a:fillRect l="-8861" r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id="{4A654904-06F1-42F0-9E55-4597AA110946}"/>
                  </a:ext>
                </a:extLst>
              </p:cNvPr>
              <p:cNvSpPr/>
              <p:nvPr/>
            </p:nvSpPr>
            <p:spPr>
              <a:xfrm>
                <a:off x="711547" y="4091474"/>
                <a:ext cx="1712676" cy="58325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SFA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QD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id="{4A654904-06F1-42F0-9E55-4597AA110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7" y="4091474"/>
                <a:ext cx="1712676" cy="583250"/>
              </a:xfrm>
              <a:prstGeom prst="flowChartDocument">
                <a:avLst/>
              </a:prstGeom>
              <a:blipFill>
                <a:blip r:embed="rId3"/>
                <a:stretch>
                  <a:fillRect l="-2817" r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EECF93A-C374-46E6-808F-3576AB858ED5}"/>
              </a:ext>
            </a:extLst>
          </p:cNvPr>
          <p:cNvSpPr/>
          <p:nvPr/>
        </p:nvSpPr>
        <p:spPr>
          <a:xfrm>
            <a:off x="807242" y="3366636"/>
            <a:ext cx="1521288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Encoding 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lowchart: Document 20">
                <a:extLst>
                  <a:ext uri="{FF2B5EF4-FFF2-40B4-BE49-F238E27FC236}">
                    <a16:creationId xmlns:a16="http://schemas.microsoft.com/office/drawing/2014/main" id="{ACF85CF7-E52A-4E0B-A01B-094C993E124D}"/>
                  </a:ext>
                </a:extLst>
              </p:cNvPr>
              <p:cNvSpPr/>
              <p:nvPr/>
            </p:nvSpPr>
            <p:spPr>
              <a:xfrm>
                <a:off x="4775178" y="2466976"/>
                <a:ext cx="2385850" cy="680246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QD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SFA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QD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Flowchart: Document 20">
                <a:extLst>
                  <a:ext uri="{FF2B5EF4-FFF2-40B4-BE49-F238E27FC236}">
                    <a16:creationId xmlns:a16="http://schemas.microsoft.com/office/drawing/2014/main" id="{ACF85CF7-E52A-4E0B-A01B-094C993E1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78" y="2466976"/>
                <a:ext cx="2385850" cy="680246"/>
              </a:xfrm>
              <a:prstGeom prst="flowChartDocument">
                <a:avLst/>
              </a:prstGeom>
              <a:blipFill>
                <a:blip r:embed="rId4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0E2C8B2-DAF6-4EB0-8A66-A8144B5CB235}"/>
              </a:ext>
            </a:extLst>
          </p:cNvPr>
          <p:cNvSpPr/>
          <p:nvPr/>
        </p:nvSpPr>
        <p:spPr>
          <a:xfrm>
            <a:off x="2711789" y="2580437"/>
            <a:ext cx="1466806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Quotient 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ocument 33">
                <a:extLst>
                  <a:ext uri="{FF2B5EF4-FFF2-40B4-BE49-F238E27FC236}">
                    <a16:creationId xmlns:a16="http://schemas.microsoft.com/office/drawing/2014/main" id="{7DC3DED9-805D-4AB2-BAA2-A7F8E3D80DEF}"/>
                  </a:ext>
                </a:extLst>
              </p:cNvPr>
              <p:cNvSpPr/>
              <p:nvPr/>
            </p:nvSpPr>
            <p:spPr>
              <a:xfrm>
                <a:off x="716864" y="5662735"/>
                <a:ext cx="1702044" cy="58320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SFA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QD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Flowchart: Document 33">
                <a:extLst>
                  <a:ext uri="{FF2B5EF4-FFF2-40B4-BE49-F238E27FC236}">
                    <a16:creationId xmlns:a16="http://schemas.microsoft.com/office/drawing/2014/main" id="{7DC3DED9-805D-4AB2-BAA2-A7F8E3D80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4" y="5662735"/>
                <a:ext cx="1702044" cy="583200"/>
              </a:xfrm>
              <a:prstGeom prst="flowChartDocument">
                <a:avLst/>
              </a:prstGeom>
              <a:blipFill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E118B77-CB7B-46CB-97E5-BA5D56799ACC}"/>
              </a:ext>
            </a:extLst>
          </p:cNvPr>
          <p:cNvSpPr/>
          <p:nvPr/>
        </p:nvSpPr>
        <p:spPr>
          <a:xfrm>
            <a:off x="813546" y="4937897"/>
            <a:ext cx="1514984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Minimize 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ocument 23">
                <a:extLst>
                  <a:ext uri="{FF2B5EF4-FFF2-40B4-BE49-F238E27FC236}">
                    <a16:creationId xmlns:a16="http://schemas.microsoft.com/office/drawing/2014/main" id="{CAE6C9C4-99D4-4E0F-B012-4E73975F6A5F}"/>
                  </a:ext>
                </a:extLst>
              </p:cNvPr>
              <p:cNvSpPr/>
              <p:nvPr/>
            </p:nvSpPr>
            <p:spPr>
              <a:xfrm>
                <a:off x="1265275" y="570809"/>
                <a:ext cx="605224" cy="58325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Flowchart: Document 23">
                <a:extLst>
                  <a:ext uri="{FF2B5EF4-FFF2-40B4-BE49-F238E27FC236}">
                    <a16:creationId xmlns:a16="http://schemas.microsoft.com/office/drawing/2014/main" id="{CAE6C9C4-99D4-4E0F-B012-4E73975F6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75" y="570809"/>
                <a:ext cx="605224" cy="583250"/>
              </a:xfrm>
              <a:prstGeom prst="flowChartDocumen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6CD82D0-B4A1-48CB-9C1D-35FBD5342803}"/>
              </a:ext>
            </a:extLst>
          </p:cNvPr>
          <p:cNvSpPr/>
          <p:nvPr/>
        </p:nvSpPr>
        <p:spPr>
          <a:xfrm>
            <a:off x="647755" y="1419269"/>
            <a:ext cx="1840264" cy="830997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Quasi-Determinize ¹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E17F-E98D-4777-84FD-2D0F1981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3A95-6DEB-40C3-9A2C-C37CF99C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Quasi-Determinization of SFTs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292" y="1825625"/>
                <a:ext cx="7886700" cy="44591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 SFT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486000" lvl="1" indent="-360000">
                  <a:buFont typeface="+mj-lt"/>
                  <a:buAutoNum type="arabicPeriod"/>
                </a:pPr>
                <a:r>
                  <a:rPr lang="en-US" dirty="0"/>
                  <a:t>Do constant value analysis for all yields: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86000" lvl="1" indent="-360000">
                  <a:buFont typeface="+mj-lt"/>
                  <a:buAutoNum type="arabicPeriod"/>
                </a:pPr>
                <a:r>
                  <a:rPr lang="en-US" dirty="0"/>
                  <a:t>Substitute constant yields with the constants</a:t>
                </a:r>
              </a:p>
              <a:p>
                <a:pPr marL="486000" lvl="1" indent="-360000">
                  <a:buFont typeface="+mj-lt"/>
                  <a:buAutoNum type="arabicPeriod"/>
                </a:pPr>
                <a:r>
                  <a:rPr lang="en-US" dirty="0"/>
                  <a:t>Run a variant of classical quasi-determinization, where non-constant yields are blocked from being moved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SFT minimization theorem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deterministic SFT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QD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SFA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QD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minimal</a:t>
                </a:r>
              </a:p>
              <a:p>
                <a:pPr lvl="1"/>
                <a:r>
                  <a:rPr lang="en-US" dirty="0"/>
                  <a:t>Proof in paper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292" y="1825625"/>
                <a:ext cx="7886700" cy="4459134"/>
              </a:xfrm>
              <a:blipFill>
                <a:blip r:embed="rId3"/>
                <a:stretch>
                  <a:fillRect l="-1623" t="-2322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AC04-A6EE-4925-BB31-853EF118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8070-5E0D-4A94-A7A7-3896D1A1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D374-EFC8-4BCC-859D-A5428C8A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Quasi-Determinization in Practice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8459B2-56F0-4CEE-972C-1D24FD88AE5B}"/>
              </a:ext>
            </a:extLst>
          </p:cNvPr>
          <p:cNvSpPr/>
          <p:nvPr/>
        </p:nvSpPr>
        <p:spPr>
          <a:xfrm>
            <a:off x="3209527" y="3286114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430998-F98E-4C93-B480-AF68247E69BB}"/>
              </a:ext>
            </a:extLst>
          </p:cNvPr>
          <p:cNvSpPr/>
          <p:nvPr/>
        </p:nvSpPr>
        <p:spPr>
          <a:xfrm>
            <a:off x="6196160" y="3286114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9FE6B5-C624-4778-AAB1-30877A208AD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42124" y="3243022"/>
            <a:ext cx="128081" cy="10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C3B6E62-E08E-4634-A507-05ACD78C22C1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4910012" y="1999966"/>
            <a:ext cx="12700" cy="269365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6B309B7-FD01-4D4B-A19F-70B37E1DD580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4910012" y="2292947"/>
            <a:ext cx="12700" cy="269365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208A95-EC6B-431B-9A36-22D6F617C699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3415882" y="2709041"/>
            <a:ext cx="814" cy="57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84B33-8099-4F24-9350-DE52CA3CCE90}"/>
              </a:ext>
            </a:extLst>
          </p:cNvPr>
          <p:cNvGrpSpPr/>
          <p:nvPr/>
        </p:nvGrpSpPr>
        <p:grpSpPr>
          <a:xfrm>
            <a:off x="3345095" y="2567467"/>
            <a:ext cx="141574" cy="141574"/>
            <a:chOff x="8185393" y="4905575"/>
            <a:chExt cx="141574" cy="1415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6AF99-9107-4ED9-852A-83F6BFDAE854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AEB1A3-A4FC-4B0F-9CBB-B9CF237704BD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79A957-AA2C-4C40-882A-BA288AD3A81D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H="1" flipV="1">
            <a:off x="6399945" y="2709041"/>
            <a:ext cx="3384" cy="57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3558D2-3912-412D-BB15-615BEB00D8BF}"/>
              </a:ext>
            </a:extLst>
          </p:cNvPr>
          <p:cNvGrpSpPr/>
          <p:nvPr/>
        </p:nvGrpSpPr>
        <p:grpSpPr>
          <a:xfrm>
            <a:off x="6329158" y="2567467"/>
            <a:ext cx="141574" cy="141574"/>
            <a:chOff x="8185393" y="4905575"/>
            <a:chExt cx="141574" cy="14157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D1F0E3-1357-40F6-A0BC-723CF1515A5A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2ED6B1-C06F-470F-8FDC-10547FF434EE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EC65014-D9BA-410F-81BA-2BCEC1A59F83}"/>
              </a:ext>
            </a:extLst>
          </p:cNvPr>
          <p:cNvCxnSpPr>
            <a:cxnSpLocks/>
            <a:stCxn id="6" idx="4"/>
            <a:endCxn id="6" idx="6"/>
          </p:cNvCxnSpPr>
          <p:nvPr/>
        </p:nvCxnSpPr>
        <p:spPr>
          <a:xfrm rot="5400000" flipH="1" flipV="1">
            <a:off x="6403329" y="3493283"/>
            <a:ext cx="207168" cy="207168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416D151-8BE9-4F5A-88DD-8916FA6509AE}"/>
              </a:ext>
            </a:extLst>
          </p:cNvPr>
          <p:cNvCxnSpPr>
            <a:cxnSpLocks/>
            <a:stCxn id="5" idx="4"/>
            <a:endCxn id="5" idx="2"/>
          </p:cNvCxnSpPr>
          <p:nvPr/>
        </p:nvCxnSpPr>
        <p:spPr>
          <a:xfrm rot="5400000" flipH="1">
            <a:off x="3209528" y="3493283"/>
            <a:ext cx="207168" cy="207169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80C0C2-5011-4FA5-B977-B6868488A389}"/>
                  </a:ext>
                </a:extLst>
              </p:cNvPr>
              <p:cNvSpPr/>
              <p:nvPr/>
            </p:nvSpPr>
            <p:spPr>
              <a:xfrm>
                <a:off x="5987066" y="3889014"/>
                <a:ext cx="1405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80C0C2-5011-4FA5-B977-B6868488A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66" y="3889014"/>
                <a:ext cx="1405705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B93A26-165D-46F4-BDC8-8034F5970825}"/>
                  </a:ext>
                </a:extLst>
              </p:cNvPr>
              <p:cNvSpPr/>
              <p:nvPr/>
            </p:nvSpPr>
            <p:spPr>
              <a:xfrm>
                <a:off x="4274268" y="2716724"/>
                <a:ext cx="1288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B93A26-165D-46F4-BDC8-8034F5970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268" y="2716724"/>
                <a:ext cx="1288110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1C87279-EAE1-463B-9EE2-03CBB695CDF1}"/>
                  </a:ext>
                </a:extLst>
              </p:cNvPr>
              <p:cNvSpPr/>
              <p:nvPr/>
            </p:nvSpPr>
            <p:spPr>
              <a:xfrm>
                <a:off x="6368387" y="2716724"/>
                <a:ext cx="1008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1C87279-EAE1-463B-9EE2-03CBB695C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7" y="2716724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89068C-8AE0-4874-89E4-68EEC3D08744}"/>
                  </a:ext>
                </a:extLst>
              </p:cNvPr>
              <p:cNvSpPr/>
              <p:nvPr/>
            </p:nvSpPr>
            <p:spPr>
              <a:xfrm>
                <a:off x="2681780" y="2716724"/>
                <a:ext cx="779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89068C-8AE0-4874-89E4-68EEC3D08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80" y="2716724"/>
                <a:ext cx="779381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A3CF72-F642-42FF-A170-54D54EF44607}"/>
                  </a:ext>
                </a:extLst>
              </p:cNvPr>
              <p:cNvSpPr/>
              <p:nvPr/>
            </p:nvSpPr>
            <p:spPr>
              <a:xfrm>
                <a:off x="3999796" y="3889014"/>
                <a:ext cx="1833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A3CF72-F642-42FF-A170-54D54EF44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96" y="3889014"/>
                <a:ext cx="183313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959C54-738A-4CB1-AA19-2C1E8DDC5D52}"/>
                  </a:ext>
                </a:extLst>
              </p:cNvPr>
              <p:cNvSpPr/>
              <p:nvPr/>
            </p:nvSpPr>
            <p:spPr>
              <a:xfrm>
                <a:off x="2107506" y="4197825"/>
                <a:ext cx="3638240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959C54-738A-4CB1-AA19-2C1E8DDC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506" y="4197825"/>
                <a:ext cx="3638240" cy="369781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844BFB-7DD0-40C7-B7D2-0951C0785755}"/>
                  </a:ext>
                </a:extLst>
              </p:cNvPr>
              <p:cNvSpPr/>
              <p:nvPr/>
            </p:nvSpPr>
            <p:spPr>
              <a:xfrm>
                <a:off x="1113911" y="3660268"/>
                <a:ext cx="1937325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 smtClean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844BFB-7DD0-40C7-B7D2-0951C0785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11" y="3660268"/>
                <a:ext cx="1937325" cy="369781"/>
              </a:xfrm>
              <a:prstGeom prst="rect">
                <a:avLst/>
              </a:prstGeom>
              <a:blipFill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6D570B-6B85-4392-9AB4-EBF0C6C18CC7}"/>
                  </a:ext>
                </a:extLst>
              </p:cNvPr>
              <p:cNvSpPr/>
              <p:nvPr/>
            </p:nvSpPr>
            <p:spPr>
              <a:xfrm>
                <a:off x="628650" y="3340442"/>
                <a:ext cx="2422586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6D570B-6B85-4392-9AB4-EBF0C6C18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40442"/>
                <a:ext cx="2422586" cy="369781"/>
              </a:xfrm>
              <a:prstGeom prst="rect">
                <a:avLst/>
              </a:prstGeom>
              <a:blipFill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7F965D-194E-46FB-9FAF-C68AAE0E27D7}"/>
                  </a:ext>
                </a:extLst>
              </p:cNvPr>
              <p:cNvSpPr/>
              <p:nvPr/>
            </p:nvSpPr>
            <p:spPr>
              <a:xfrm>
                <a:off x="3902609" y="4518161"/>
                <a:ext cx="2224263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 smtClean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b="0" i="0" dirty="0" smtClean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E7F965D-194E-46FB-9FAF-C68AAE0E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09" y="4518161"/>
                <a:ext cx="2224263" cy="369781"/>
              </a:xfrm>
              <a:prstGeom prst="rect">
                <a:avLst/>
              </a:prstGeom>
              <a:blipFill>
                <a:blip r:embed="rId1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4529953-1443-4D89-82AE-62C161E9EF73}"/>
                  </a:ext>
                </a:extLst>
              </p:cNvPr>
              <p:cNvSpPr/>
              <p:nvPr/>
            </p:nvSpPr>
            <p:spPr>
              <a:xfrm>
                <a:off x="628650" y="1895739"/>
                <a:ext cx="34524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Smileyfy </a:t>
                </a:r>
                <a14:m>
                  <m:oMath xmlns:m="http://schemas.openxmlformats.org/officeDocument/2006/math"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Unsmileyfy</a:t>
                </a: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4529953-1443-4D89-82AE-62C161E9E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95739"/>
                <a:ext cx="3452420" cy="523220"/>
              </a:xfrm>
              <a:prstGeom prst="rect">
                <a:avLst/>
              </a:prstGeom>
              <a:blipFill>
                <a:blip r:embed="rId12"/>
                <a:stretch>
                  <a:fillRect l="-3534" t="-11628" r="-229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88D2D29-266A-4D56-948A-A254D8F6326B}"/>
              </a:ext>
            </a:extLst>
          </p:cNvPr>
          <p:cNvSpPr txBox="1"/>
          <p:nvPr/>
        </p:nvSpPr>
        <p:spPr>
          <a:xfrm>
            <a:off x="6023539" y="5091512"/>
            <a:ext cx="101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Constant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016C149-AB2B-40D2-B777-6BB7445352D0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6383895" y="4371011"/>
            <a:ext cx="869091" cy="571913"/>
          </a:xfrm>
          <a:prstGeom prst="curvedConnector3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DD46DA9-6168-47D0-81EB-6C114FD19CC5}"/>
              </a:ext>
            </a:extLst>
          </p:cNvPr>
          <p:cNvSpPr txBox="1"/>
          <p:nvPr/>
        </p:nvSpPr>
        <p:spPr>
          <a:xfrm>
            <a:off x="3288939" y="5091512"/>
            <a:ext cx="147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Non-Constant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8753577-07D8-4480-BBC0-778A85DC4826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4762292" y="4518161"/>
            <a:ext cx="664109" cy="758017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991E163-EC0B-4EA3-B891-3A15CC7A4458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2754151" y="3694860"/>
            <a:ext cx="534788" cy="1581319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406906-72E2-4BCB-A0F4-FB3E1D32C178}"/>
                  </a:ext>
                </a:extLst>
              </p:cNvPr>
              <p:cNvSpPr/>
              <p:nvPr/>
            </p:nvSpPr>
            <p:spPr>
              <a:xfrm>
                <a:off x="5931249" y="3889013"/>
                <a:ext cx="151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406906-72E2-4BCB-A0F4-FB3E1D32C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49" y="3889013"/>
                <a:ext cx="1517338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F578989-3185-4FEE-8D98-BBDC7B2C1E8E}"/>
                  </a:ext>
                </a:extLst>
              </p:cNvPr>
              <p:cNvSpPr/>
              <p:nvPr/>
            </p:nvSpPr>
            <p:spPr>
              <a:xfrm>
                <a:off x="6368387" y="2716075"/>
                <a:ext cx="779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F578989-3185-4FEE-8D98-BBDC7B2C1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7" y="2716075"/>
                <a:ext cx="779381" cy="369332"/>
              </a:xfrm>
              <a:prstGeom prst="rect">
                <a:avLst/>
              </a:prstGeom>
              <a:blipFill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2BD02F9-F76F-42DE-AB1F-860BF21F7EF8}"/>
                  </a:ext>
                </a:extLst>
              </p:cNvPr>
              <p:cNvSpPr/>
              <p:nvPr/>
            </p:nvSpPr>
            <p:spPr>
              <a:xfrm>
                <a:off x="4159654" y="2716075"/>
                <a:ext cx="151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2BD02F9-F76F-42DE-AB1F-860BF21F7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654" y="2716075"/>
                <a:ext cx="1517338" cy="369332"/>
              </a:xfrm>
              <a:prstGeom prst="rect">
                <a:avLst/>
              </a:prstGeom>
              <a:blipFill>
                <a:blip r:embed="rId1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7F870EA-6FDE-4CF8-ACE4-A6BFD7C758A4}"/>
                  </a:ext>
                </a:extLst>
              </p:cNvPr>
              <p:cNvSpPr/>
              <p:nvPr/>
            </p:nvSpPr>
            <p:spPr>
              <a:xfrm>
                <a:off x="4157691" y="3888789"/>
                <a:ext cx="151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7F870EA-6FDE-4CF8-ACE4-A6BFD7C75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91" y="3888789"/>
                <a:ext cx="1517338" cy="369332"/>
              </a:xfrm>
              <a:prstGeom prst="rect">
                <a:avLst/>
              </a:prstGeom>
              <a:blipFill>
                <a:blip r:embed="rId1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3679E91-E58D-4F04-B789-99440338AA63}"/>
                  </a:ext>
                </a:extLst>
              </p:cNvPr>
              <p:cNvSpPr/>
              <p:nvPr/>
            </p:nvSpPr>
            <p:spPr>
              <a:xfrm>
                <a:off x="2265402" y="4197600"/>
                <a:ext cx="3322448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3679E91-E58D-4F04-B789-99440338A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02" y="4197600"/>
                <a:ext cx="3322448" cy="369781"/>
              </a:xfrm>
              <a:prstGeom prst="rect">
                <a:avLst/>
              </a:prstGeom>
              <a:blipFill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199FFB-0A0E-4091-A239-FBD036064A9E}"/>
                  </a:ext>
                </a:extLst>
              </p:cNvPr>
              <p:cNvSpPr/>
              <p:nvPr/>
            </p:nvSpPr>
            <p:spPr>
              <a:xfrm>
                <a:off x="4046078" y="4517936"/>
                <a:ext cx="1937325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 smtClean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199FFB-0A0E-4091-A239-FBD036064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078" y="4517936"/>
                <a:ext cx="1937325" cy="369781"/>
              </a:xfrm>
              <a:prstGeom prst="rect">
                <a:avLst/>
              </a:prstGeom>
              <a:blipFill>
                <a:blip r:embed="rId1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4D1CE0-223C-4C60-BC24-DFD1AA2FEBD3}"/>
                  </a:ext>
                </a:extLst>
              </p:cNvPr>
              <p:cNvSpPr txBox="1"/>
              <p:nvPr/>
            </p:nvSpPr>
            <p:spPr>
              <a:xfrm>
                <a:off x="7207767" y="3164369"/>
                <a:ext cx="1177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Now has a prefix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′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rPr>
                      <m:t>: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′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4D1CE0-223C-4C60-BC24-DFD1AA2FE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767" y="3164369"/>
                <a:ext cx="1177420" cy="646331"/>
              </a:xfrm>
              <a:prstGeom prst="rect">
                <a:avLst/>
              </a:prstGeom>
              <a:blipFill>
                <a:blip r:embed="rId19"/>
                <a:stretch>
                  <a:fillRect l="-4124" t="-4717" r="-618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AA111C66-7FEC-4487-BB9F-E1BB80F2DF8D}"/>
              </a:ext>
            </a:extLst>
          </p:cNvPr>
          <p:cNvCxnSpPr>
            <a:cxnSpLocks/>
            <a:stCxn id="61" idx="1"/>
            <a:endCxn id="6" idx="7"/>
          </p:cNvCxnSpPr>
          <p:nvPr/>
        </p:nvCxnSpPr>
        <p:spPr>
          <a:xfrm rot="10800000">
            <a:off x="6549819" y="3346793"/>
            <a:ext cx="657948" cy="140743"/>
          </a:xfrm>
          <a:prstGeom prst="curvedConnector4">
            <a:avLst>
              <a:gd name="adj1" fmla="val 45389"/>
              <a:gd name="adj2" fmla="val 262424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E10811C-B7A8-47FF-8191-F3B5C2702C88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3416695" y="3493282"/>
            <a:ext cx="292981" cy="12700"/>
          </a:xfrm>
          <a:prstGeom prst="curvedConnector5">
            <a:avLst>
              <a:gd name="adj1" fmla="val -30901"/>
              <a:gd name="adj2" fmla="val 3376669"/>
              <a:gd name="adj3" fmla="val 1340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B6CD154-51EF-43CD-9B01-38C99D49AE73}"/>
                  </a:ext>
                </a:extLst>
              </p:cNvPr>
              <p:cNvSpPr/>
              <p:nvPr/>
            </p:nvSpPr>
            <p:spPr>
              <a:xfrm>
                <a:off x="3950493" y="3313365"/>
                <a:ext cx="1517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B6CD154-51EF-43CD-9B01-38C99D49A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93" y="3313365"/>
                <a:ext cx="1517338" cy="369332"/>
              </a:xfrm>
              <a:prstGeom prst="rect">
                <a:avLst/>
              </a:prstGeom>
              <a:blipFill>
                <a:blip r:embed="rId20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EEFBEDCE-5DD2-428D-BBC8-F87C58D8BEFF}"/>
              </a:ext>
            </a:extLst>
          </p:cNvPr>
          <p:cNvSpPr txBox="1"/>
          <p:nvPr/>
        </p:nvSpPr>
        <p:spPr>
          <a:xfrm>
            <a:off x="3953994" y="5109261"/>
            <a:ext cx="157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Now the states are equivalent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006127BB-7F69-480B-8D76-40AF49646AA8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529358" y="3592286"/>
            <a:ext cx="873619" cy="1840141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11C4900B-4D5B-4A1C-B9FF-BD818C6901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3416264" y="3587881"/>
            <a:ext cx="537731" cy="1844547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27BC0ED3-6FC7-4FB3-BB22-6E0ACE5F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627EF158-276E-4F11-8544-B88E502B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1" grpId="0"/>
      <p:bldP spid="22" grpId="0"/>
      <p:bldP spid="24" grpId="0"/>
      <p:bldP spid="25" grpId="0"/>
      <p:bldP spid="28" grpId="0"/>
      <p:bldP spid="38" grpId="0"/>
      <p:bldP spid="38" grpId="1"/>
      <p:bldP spid="41" grpId="0"/>
      <p:bldP spid="41" grpId="1"/>
      <p:bldP spid="52" grpId="0"/>
      <p:bldP spid="52" grpId="1"/>
      <p:bldP spid="52" grpId="2"/>
      <p:bldP spid="52" grpId="3"/>
      <p:bldP spid="55" grpId="0"/>
      <p:bldP spid="55" grpId="1"/>
      <p:bldP spid="56" grpId="0"/>
      <p:bldP spid="56" grpId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1" grpId="1"/>
      <p:bldP spid="77" grpId="0"/>
      <p:bldP spid="91" grpId="0"/>
      <p:bldP spid="9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DD8DEF-0F4C-4E92-9D6C-5B17BC38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/>
          <a:p>
            <a:r>
              <a:rPr lang="en-US" dirty="0"/>
              <a:t>Efficacy of CSR for Fusions of 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B7E06EB-A451-4073-B127-55374FC49D8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4398841"/>
                  </p:ext>
                </p:extLst>
              </p:nvPr>
            </p:nvGraphicFramePr>
            <p:xfrm>
              <a:off x="3887788" y="987425"/>
              <a:ext cx="4648577" cy="51775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77270">
                      <a:extLst>
                        <a:ext uri="{9D8B030D-6E8A-4147-A177-3AD203B41FA5}">
                          <a16:colId xmlns:a16="http://schemas.microsoft.com/office/drawing/2014/main" val="1289234007"/>
                        </a:ext>
                      </a:extLst>
                    </a:gridCol>
                    <a:gridCol w="1546727">
                      <a:extLst>
                        <a:ext uri="{9D8B030D-6E8A-4147-A177-3AD203B41FA5}">
                          <a16:colId xmlns:a16="http://schemas.microsoft.com/office/drawing/2014/main" val="62354552"/>
                        </a:ext>
                      </a:extLst>
                    </a:gridCol>
                    <a:gridCol w="706409">
                      <a:extLst>
                        <a:ext uri="{9D8B030D-6E8A-4147-A177-3AD203B41FA5}">
                          <a16:colId xmlns:a16="http://schemas.microsoft.com/office/drawing/2014/main" val="1571946089"/>
                        </a:ext>
                      </a:extLst>
                    </a:gridCol>
                    <a:gridCol w="918171">
                      <a:extLst>
                        <a:ext uri="{9D8B030D-6E8A-4147-A177-3AD203B41FA5}">
                          <a16:colId xmlns:a16="http://schemas.microsoft.com/office/drawing/2014/main" val="1197608491"/>
                        </a:ext>
                      </a:extLst>
                    </a:gridCol>
                  </a:tblGrid>
                  <a:tr h="428548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Pipeline</a:t>
                          </a:r>
                        </a:p>
                      </a:txBody>
                      <a:tcPr marL="53671" marR="5367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Removed</a:t>
                          </a:r>
                        </a:p>
                      </a:txBody>
                      <a:tcPr marL="53671" marR="53671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53671" marR="5367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Time</a:t>
                          </a:r>
                        </a:p>
                      </a:txBody>
                      <a:tcPr marL="53671" marR="53671"/>
                    </a:tc>
                    <a:extLst>
                      <a:ext uri="{0D108BD9-81ED-4DB2-BD59-A6C34878D82A}">
                        <a16:rowId xmlns:a16="http://schemas.microsoft.com/office/drawing/2014/main" val="3027331449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Base64-delta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39.9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3880520948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CSV-max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18.0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2373693509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Base64-avg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114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166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99.6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2124362518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UTF8-lines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0.03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3997066727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CC-id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2024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983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4.4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441706166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CHSI-cancer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558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2.2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959608058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SBO-employees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0.2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896677584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TPC-DI-SQL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68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457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44.1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403420208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PIR-proteins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355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196.1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1098767583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DBLP-oldest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219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9.8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719595556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MONDIAL-pop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319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12.4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2142921438"/>
                      </a:ext>
                    </a:extLst>
                  </a:tr>
                  <a:tr h="33496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Huffman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915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360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2.6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574057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FB7E06EB-A451-4073-B127-55374FC49D8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4398841"/>
                  </p:ext>
                </p:extLst>
              </p:nvPr>
            </p:nvGraphicFramePr>
            <p:xfrm>
              <a:off x="3887788" y="987425"/>
              <a:ext cx="4648577" cy="51775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477270">
                      <a:extLst>
                        <a:ext uri="{9D8B030D-6E8A-4147-A177-3AD203B41FA5}">
                          <a16:colId xmlns:a16="http://schemas.microsoft.com/office/drawing/2014/main" val="1289234007"/>
                        </a:ext>
                      </a:extLst>
                    </a:gridCol>
                    <a:gridCol w="1546727">
                      <a:extLst>
                        <a:ext uri="{9D8B030D-6E8A-4147-A177-3AD203B41FA5}">
                          <a16:colId xmlns:a16="http://schemas.microsoft.com/office/drawing/2014/main" val="62354552"/>
                        </a:ext>
                      </a:extLst>
                    </a:gridCol>
                    <a:gridCol w="706409">
                      <a:extLst>
                        <a:ext uri="{9D8B030D-6E8A-4147-A177-3AD203B41FA5}">
                          <a16:colId xmlns:a16="http://schemas.microsoft.com/office/drawing/2014/main" val="1571946089"/>
                        </a:ext>
                      </a:extLst>
                    </a:gridCol>
                    <a:gridCol w="918171">
                      <a:extLst>
                        <a:ext uri="{9D8B030D-6E8A-4147-A177-3AD203B41FA5}">
                          <a16:colId xmlns:a16="http://schemas.microsoft.com/office/drawing/2014/main" val="119760849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Pipeline</a:t>
                          </a:r>
                        </a:p>
                      </a:txBody>
                      <a:tcPr marL="53671" marR="53671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Removed</a:t>
                          </a:r>
                        </a:p>
                      </a:txBody>
                      <a:tcPr marL="53671" marR="5367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3671" marR="53671">
                        <a:blipFill>
                          <a:blip r:embed="rId2"/>
                          <a:stretch>
                            <a:fillRect l="-428448" t="-9333" r="-131034" b="-103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Time</a:t>
                          </a:r>
                        </a:p>
                      </a:txBody>
                      <a:tcPr marL="53671" marR="53671"/>
                    </a:tc>
                    <a:extLst>
                      <a:ext uri="{0D108BD9-81ED-4DB2-BD59-A6C34878D82A}">
                        <a16:rowId xmlns:a16="http://schemas.microsoft.com/office/drawing/2014/main" val="3027331449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Base64-delta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18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39.9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3880520948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CSV-max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18.0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2373693509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Base64-avg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114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166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99.6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2124362518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UTF8-lines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0.03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3997066727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CC-id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2024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983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4.4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441706166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CHSI-cancer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558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2.2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959608058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SBO-employees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0.2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896677584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TPC-DI-SQL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68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457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44.1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403420208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PIR-proteins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355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196.1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1098767583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DBLP-oldest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219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9.8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719595556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MONDIAL-pop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56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319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12.4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2142921438"/>
                      </a:ext>
                    </a:extLst>
                  </a:tr>
                  <a:tr h="39336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Huffman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915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360</a:t>
                          </a:r>
                        </a:p>
                      </a:txBody>
                      <a:tcPr marL="72000" marR="72000" marT="90000" marB="9000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cs typeface="Calibri" panose="020F0502020204030204" pitchFamily="34" charset="0"/>
                            </a:rPr>
                            <a:t>2.6 s</a:t>
                          </a:r>
                        </a:p>
                      </a:txBody>
                      <a:tcPr marL="72000" marR="72000" marT="90000" marB="90000" anchor="b"/>
                    </a:tc>
                    <a:extLst>
                      <a:ext uri="{0D108BD9-81ED-4DB2-BD59-A6C34878D82A}">
                        <a16:rowId xmlns:a16="http://schemas.microsoft.com/office/drawing/2014/main" val="5740571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D7AF3B1-C9DA-42D9-9963-E7E02B3BB78F}"/>
              </a:ext>
            </a:extLst>
          </p:cNvPr>
          <p:cNvSpPr/>
          <p:nvPr/>
        </p:nvSpPr>
        <p:spPr>
          <a:xfrm>
            <a:off x="629841" y="3418812"/>
            <a:ext cx="2483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CSV parsing with regexes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7007CD-B6D1-4716-8FF3-E4E7CF4E00F5}"/>
              </a:ext>
            </a:extLst>
          </p:cNvPr>
          <p:cNvSpPr/>
          <p:nvPr/>
        </p:nvSpPr>
        <p:spPr>
          <a:xfrm>
            <a:off x="629841" y="4788456"/>
            <a:ext cx="236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XML parsing with XPath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EC605-27C2-49A7-958A-9EEBF4E5A19B}"/>
              </a:ext>
            </a:extLst>
          </p:cNvPr>
          <p:cNvSpPr/>
          <p:nvPr/>
        </p:nvSpPr>
        <p:spPr>
          <a:xfrm>
            <a:off x="629841" y="5518888"/>
            <a:ext cx="2437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English Huffman decode</a:t>
            </a:r>
          </a:p>
          <a:p>
            <a:r>
              <a:rPr lang="en-US" dirty="0"/>
              <a:t>+ line count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C72BC03-EB6B-4F0A-8B6D-EF6D540F26FE}"/>
              </a:ext>
            </a:extLst>
          </p:cNvPr>
          <p:cNvSpPr/>
          <p:nvPr/>
        </p:nvSpPr>
        <p:spPr>
          <a:xfrm>
            <a:off x="3113727" y="3016638"/>
            <a:ext cx="774061" cy="1181957"/>
          </a:xfrm>
          <a:prstGeom prst="leftBrace">
            <a:avLst>
              <a:gd name="adj1" fmla="val 44020"/>
              <a:gd name="adj2" fmla="val 497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AC3DBBE-CC68-45D0-9A2C-8841C650470B}"/>
              </a:ext>
            </a:extLst>
          </p:cNvPr>
          <p:cNvSpPr/>
          <p:nvPr/>
        </p:nvSpPr>
        <p:spPr>
          <a:xfrm>
            <a:off x="3113727" y="4198595"/>
            <a:ext cx="774061" cy="1572536"/>
          </a:xfrm>
          <a:prstGeom prst="leftBrace">
            <a:avLst>
              <a:gd name="adj1" fmla="val 44020"/>
              <a:gd name="adj2" fmla="val 497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704AB-E878-4AA2-B0FF-937B619AD370}"/>
              </a:ext>
            </a:extLst>
          </p:cNvPr>
          <p:cNvSpPr/>
          <p:nvPr/>
        </p:nvSpPr>
        <p:spPr>
          <a:xfrm>
            <a:off x="3067494" y="5706499"/>
            <a:ext cx="820335" cy="281697"/>
          </a:xfrm>
          <a:custGeom>
            <a:avLst/>
            <a:gdLst>
              <a:gd name="connsiteX0" fmla="*/ 0 w 829938"/>
              <a:gd name="connsiteY0" fmla="*/ 2586 h 332143"/>
              <a:gd name="connsiteX1" fmla="*/ 367229 w 829938"/>
              <a:gd name="connsiteY1" fmla="*/ 46654 h 332143"/>
              <a:gd name="connsiteX2" fmla="*/ 510448 w 829938"/>
              <a:gd name="connsiteY2" fmla="*/ 322076 h 332143"/>
              <a:gd name="connsiteX3" fmla="*/ 829938 w 829938"/>
              <a:gd name="connsiteY3" fmla="*/ 311059 h 332143"/>
              <a:gd name="connsiteX0" fmla="*/ 0 w 828694"/>
              <a:gd name="connsiteY0" fmla="*/ 2586 h 332321"/>
              <a:gd name="connsiteX1" fmla="*/ 367229 w 828694"/>
              <a:gd name="connsiteY1" fmla="*/ 46654 h 332321"/>
              <a:gd name="connsiteX2" fmla="*/ 510448 w 828694"/>
              <a:gd name="connsiteY2" fmla="*/ 322076 h 332321"/>
              <a:gd name="connsiteX3" fmla="*/ 828694 w 828694"/>
              <a:gd name="connsiteY3" fmla="*/ 312427 h 332321"/>
              <a:gd name="connsiteX0" fmla="*/ 0 w 828694"/>
              <a:gd name="connsiteY0" fmla="*/ 2586 h 339659"/>
              <a:gd name="connsiteX1" fmla="*/ 367229 w 828694"/>
              <a:gd name="connsiteY1" fmla="*/ 46654 h 339659"/>
              <a:gd name="connsiteX2" fmla="*/ 510448 w 828694"/>
              <a:gd name="connsiteY2" fmla="*/ 322076 h 339659"/>
              <a:gd name="connsiteX3" fmla="*/ 828694 w 828694"/>
              <a:gd name="connsiteY3" fmla="*/ 312427 h 339659"/>
              <a:gd name="connsiteX0" fmla="*/ 0 w 828694"/>
              <a:gd name="connsiteY0" fmla="*/ 2586 h 339658"/>
              <a:gd name="connsiteX1" fmla="*/ 367229 w 828694"/>
              <a:gd name="connsiteY1" fmla="*/ 46654 h 339658"/>
              <a:gd name="connsiteX2" fmla="*/ 510448 w 828694"/>
              <a:gd name="connsiteY2" fmla="*/ 322076 h 339658"/>
              <a:gd name="connsiteX3" fmla="*/ 828694 w 828694"/>
              <a:gd name="connsiteY3" fmla="*/ 312427 h 339658"/>
              <a:gd name="connsiteX0" fmla="*/ 0 w 828694"/>
              <a:gd name="connsiteY0" fmla="*/ 1306 h 311177"/>
              <a:gd name="connsiteX1" fmla="*/ 367229 w 828694"/>
              <a:gd name="connsiteY1" fmla="*/ 45374 h 311177"/>
              <a:gd name="connsiteX2" fmla="*/ 545283 w 828694"/>
              <a:gd name="connsiteY2" fmla="*/ 257850 h 311177"/>
              <a:gd name="connsiteX3" fmla="*/ 828694 w 828694"/>
              <a:gd name="connsiteY3" fmla="*/ 311147 h 311177"/>
              <a:gd name="connsiteX0" fmla="*/ 0 w 828694"/>
              <a:gd name="connsiteY0" fmla="*/ 2323 h 312165"/>
              <a:gd name="connsiteX1" fmla="*/ 367229 w 828694"/>
              <a:gd name="connsiteY1" fmla="*/ 46391 h 312165"/>
              <a:gd name="connsiteX2" fmla="*/ 828694 w 828694"/>
              <a:gd name="connsiteY2" fmla="*/ 312164 h 312165"/>
              <a:gd name="connsiteX0" fmla="*/ 0 w 828694"/>
              <a:gd name="connsiteY0" fmla="*/ 99 h 309940"/>
              <a:gd name="connsiteX1" fmla="*/ 446851 w 828694"/>
              <a:gd name="connsiteY1" fmla="*/ 204269 h 309940"/>
              <a:gd name="connsiteX2" fmla="*/ 828694 w 828694"/>
              <a:gd name="connsiteY2" fmla="*/ 309940 h 309940"/>
              <a:gd name="connsiteX0" fmla="*/ 0 w 836158"/>
              <a:gd name="connsiteY0" fmla="*/ 99 h 309940"/>
              <a:gd name="connsiteX1" fmla="*/ 446851 w 836158"/>
              <a:gd name="connsiteY1" fmla="*/ 204269 h 309940"/>
              <a:gd name="connsiteX2" fmla="*/ 836158 w 836158"/>
              <a:gd name="connsiteY2" fmla="*/ 309940 h 309940"/>
              <a:gd name="connsiteX0" fmla="*/ 0 w 836158"/>
              <a:gd name="connsiteY0" fmla="*/ 99 h 309940"/>
              <a:gd name="connsiteX1" fmla="*/ 446851 w 836158"/>
              <a:gd name="connsiteY1" fmla="*/ 204269 h 309940"/>
              <a:gd name="connsiteX2" fmla="*/ 836158 w 836158"/>
              <a:gd name="connsiteY2" fmla="*/ 309940 h 309940"/>
              <a:gd name="connsiteX0" fmla="*/ 0 w 836158"/>
              <a:gd name="connsiteY0" fmla="*/ 0 h 309841"/>
              <a:gd name="connsiteX1" fmla="*/ 836158 w 836158"/>
              <a:gd name="connsiteY1" fmla="*/ 309841 h 309841"/>
              <a:gd name="connsiteX0" fmla="*/ 0 w 836158"/>
              <a:gd name="connsiteY0" fmla="*/ 0 h 309841"/>
              <a:gd name="connsiteX1" fmla="*/ 836158 w 836158"/>
              <a:gd name="connsiteY1" fmla="*/ 309841 h 309841"/>
              <a:gd name="connsiteX0" fmla="*/ 0 w 836158"/>
              <a:gd name="connsiteY0" fmla="*/ 1 h 309842"/>
              <a:gd name="connsiteX1" fmla="*/ 836158 w 836158"/>
              <a:gd name="connsiteY1" fmla="*/ 309842 h 309842"/>
              <a:gd name="connsiteX0" fmla="*/ 0 w 836158"/>
              <a:gd name="connsiteY0" fmla="*/ 1 h 309842"/>
              <a:gd name="connsiteX1" fmla="*/ 836158 w 836158"/>
              <a:gd name="connsiteY1" fmla="*/ 309842 h 309842"/>
              <a:gd name="connsiteX0" fmla="*/ 0 w 836158"/>
              <a:gd name="connsiteY0" fmla="*/ 1 h 309843"/>
              <a:gd name="connsiteX1" fmla="*/ 836158 w 836158"/>
              <a:gd name="connsiteY1" fmla="*/ 309842 h 309843"/>
              <a:gd name="connsiteX0" fmla="*/ 0 w 836158"/>
              <a:gd name="connsiteY0" fmla="*/ 1 h 309843"/>
              <a:gd name="connsiteX1" fmla="*/ 836158 w 836158"/>
              <a:gd name="connsiteY1" fmla="*/ 309842 h 309843"/>
              <a:gd name="connsiteX0" fmla="*/ 0 w 836158"/>
              <a:gd name="connsiteY0" fmla="*/ 1 h 309843"/>
              <a:gd name="connsiteX1" fmla="*/ 836158 w 836158"/>
              <a:gd name="connsiteY1" fmla="*/ 309842 h 309843"/>
              <a:gd name="connsiteX0" fmla="*/ 0 w 836158"/>
              <a:gd name="connsiteY0" fmla="*/ 1 h 309843"/>
              <a:gd name="connsiteX1" fmla="*/ 836158 w 836158"/>
              <a:gd name="connsiteY1" fmla="*/ 309842 h 309843"/>
              <a:gd name="connsiteX0" fmla="*/ 0 w 836158"/>
              <a:gd name="connsiteY0" fmla="*/ 1 h 309842"/>
              <a:gd name="connsiteX1" fmla="*/ 836158 w 836158"/>
              <a:gd name="connsiteY1" fmla="*/ 309842 h 309842"/>
              <a:gd name="connsiteX0" fmla="*/ 0 w 836158"/>
              <a:gd name="connsiteY0" fmla="*/ 1 h 309842"/>
              <a:gd name="connsiteX1" fmla="*/ 836158 w 836158"/>
              <a:gd name="connsiteY1" fmla="*/ 309842 h 309842"/>
              <a:gd name="connsiteX0" fmla="*/ 0 w 836158"/>
              <a:gd name="connsiteY0" fmla="*/ 0 h 309841"/>
              <a:gd name="connsiteX1" fmla="*/ 836158 w 836158"/>
              <a:gd name="connsiteY1" fmla="*/ 309841 h 309841"/>
              <a:gd name="connsiteX0" fmla="*/ 0 w 836158"/>
              <a:gd name="connsiteY0" fmla="*/ 27 h 309868"/>
              <a:gd name="connsiteX1" fmla="*/ 836158 w 836158"/>
              <a:gd name="connsiteY1" fmla="*/ 309868 h 309868"/>
              <a:gd name="connsiteX0" fmla="*/ 0 w 836158"/>
              <a:gd name="connsiteY0" fmla="*/ 2 h 309843"/>
              <a:gd name="connsiteX1" fmla="*/ 836158 w 836158"/>
              <a:gd name="connsiteY1" fmla="*/ 309843 h 309843"/>
              <a:gd name="connsiteX0" fmla="*/ 0 w 836158"/>
              <a:gd name="connsiteY0" fmla="*/ 2 h 309843"/>
              <a:gd name="connsiteX1" fmla="*/ 836158 w 836158"/>
              <a:gd name="connsiteY1" fmla="*/ 309843 h 309843"/>
              <a:gd name="connsiteX0" fmla="*/ 0 w 836158"/>
              <a:gd name="connsiteY0" fmla="*/ 2 h 309843"/>
              <a:gd name="connsiteX1" fmla="*/ 836158 w 836158"/>
              <a:gd name="connsiteY1" fmla="*/ 309843 h 309843"/>
              <a:gd name="connsiteX0" fmla="*/ 0 w 836158"/>
              <a:gd name="connsiteY0" fmla="*/ 2 h 309843"/>
              <a:gd name="connsiteX1" fmla="*/ 836158 w 836158"/>
              <a:gd name="connsiteY1" fmla="*/ 309843 h 30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158" h="309843">
                <a:moveTo>
                  <a:pt x="0" y="2"/>
                </a:moveTo>
                <a:cubicBezTo>
                  <a:pt x="595959" y="-716"/>
                  <a:pt x="292449" y="309192"/>
                  <a:pt x="836158" y="309843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18534-AA52-40DB-90E8-9BEB8E97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ED16-33DA-46EC-BD9A-BDA7DBB1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8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A9B-1CCA-4D77-9363-FC7D1444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149E-BFB9-4BBB-BD26-E0F905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722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Control State Reduction algorithm provides</a:t>
            </a:r>
          </a:p>
          <a:p>
            <a:pPr lvl="1"/>
            <a:r>
              <a:rPr lang="en-US" dirty="0"/>
              <a:t>large reductions for fused pipelines of STs</a:t>
            </a:r>
          </a:p>
          <a:p>
            <a:pPr lvl="1"/>
            <a:r>
              <a:rPr lang="en-US" dirty="0"/>
              <a:t>a minimization approach for deterministic SFTs</a:t>
            </a:r>
          </a:p>
          <a:p>
            <a:r>
              <a:rPr lang="en-US" dirty="0"/>
              <a:t>Implementations in the Automata library</a:t>
            </a:r>
          </a:p>
          <a:p>
            <a:pPr lvl="1"/>
            <a:r>
              <a:rPr lang="en-US" dirty="0">
                <a:latin typeface="Consolas" panose="020B0609020204030204" pitchFamily="49" charset="0"/>
                <a:hlinkClick r:id="rId2"/>
              </a:rPr>
              <a:t>https://github.com/OlliSaarikivi/Automata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hlinkClick r:id="rId3"/>
              </a:rPr>
              <a:t>https://github.com/AutomataDotNet/Automata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Also included in the paper</a:t>
            </a:r>
          </a:p>
          <a:p>
            <a:pPr lvl="1"/>
            <a:r>
              <a:rPr lang="en-US" dirty="0"/>
              <a:t>Quasi-Determinization of STs</a:t>
            </a:r>
          </a:p>
          <a:p>
            <a:pPr lvl="1"/>
            <a:r>
              <a:rPr lang="en-US" dirty="0"/>
              <a:t>Strengthening STs with invariants for more reduction</a:t>
            </a:r>
          </a:p>
          <a:p>
            <a:pPr lvl="1"/>
            <a:r>
              <a:rPr lang="en-US" dirty="0"/>
              <a:t>Huffman coding using SFTs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7CF3-F934-49AB-9EA0-DC15E75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54F3-CE10-4ADC-B04D-474B4B9C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8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6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1304"/>
                <a:ext cx="5539290" cy="4594631"/>
              </a:xfrm>
            </p:spPr>
            <p:txBody>
              <a:bodyPr>
                <a:noAutofit/>
              </a:bodyPr>
              <a:lstStyle/>
              <a:p>
                <a:pPr lvl="0">
                  <a:spcBef>
                    <a:spcPts val="500"/>
                  </a:spcBef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Many useful </a:t>
                </a:r>
                <a:r>
                  <a:rPr lang="en-US" i="1" dirty="0">
                    <a:solidFill>
                      <a:prstClr val="black"/>
                    </a:solidFill>
                  </a:rPr>
                  <a:t>stream processing computations </a:t>
                </a:r>
                <a:r>
                  <a:rPr lang="en-US" dirty="0">
                    <a:solidFill>
                      <a:prstClr val="black"/>
                    </a:solidFill>
                  </a:rPr>
                  <a:t>can be represented as transducers</a:t>
                </a:r>
              </a:p>
              <a:p>
                <a:pPr>
                  <a:spcBef>
                    <a:spcPts val="3000"/>
                  </a:spcBef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A pipeline of transducers can be </a:t>
                </a:r>
                <a:r>
                  <a:rPr lang="en-US" i="1" dirty="0">
                    <a:solidFill>
                      <a:prstClr val="black"/>
                    </a:solidFill>
                  </a:rPr>
                  <a:t>fused</a:t>
                </a:r>
                <a:r>
                  <a:rPr lang="en-US" dirty="0">
                    <a:solidFill>
                      <a:prstClr val="black"/>
                    </a:solidFill>
                  </a:rPr>
                  <a:t> into a single transducer</a:t>
                </a:r>
                <a:endParaRPr lang="en-US" sz="3200" dirty="0"/>
              </a:p>
              <a:p>
                <a:pPr lvl="1"/>
                <a:r>
                  <a:rPr lang="en-US" dirty="0"/>
                  <a:t>Reduces communication overhead</a:t>
                </a:r>
              </a:p>
              <a:p>
                <a:pPr lvl="1"/>
                <a:r>
                  <a:rPr lang="en-US" dirty="0"/>
                  <a:t>Exposes opportunities for optimization</a:t>
                </a:r>
              </a:p>
              <a:p>
                <a:pPr lvl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Fusion has a worst case quadratic blowup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target for reduction</a:t>
                </a:r>
              </a:p>
            </p:txBody>
          </p:sp>
        </mc:Choice>
        <mc:Fallback xmlns="">
          <p:sp>
            <p:nvSpPr>
              <p:cNvPr id="64" name="Content Placeholder 6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1304"/>
                <a:ext cx="5539290" cy="4594631"/>
              </a:xfrm>
              <a:blipFill>
                <a:blip r:embed="rId3"/>
                <a:stretch>
                  <a:fillRect l="-2200" t="-2122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47D3B8-484F-41D2-B8C7-1E958EA7526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294950" y="1342110"/>
            <a:ext cx="0" cy="108872"/>
          </a:xfrm>
          <a:prstGeom prst="straightConnector1">
            <a:avLst/>
          </a:prstGeom>
          <a:ln w="19050">
            <a:solidFill>
              <a:srgbClr val="4D4D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29ED02-F2D1-469F-B88C-3BA1D475B169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7294950" y="1724228"/>
            <a:ext cx="0" cy="162754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7B33C-F950-4778-A1B5-CFDD66EFD29C}"/>
              </a:ext>
            </a:extLst>
          </p:cNvPr>
          <p:cNvCxnSpPr>
            <a:cxnSpLocks/>
            <a:stCxn id="16" idx="4"/>
            <a:endCxn id="42" idx="0"/>
          </p:cNvCxnSpPr>
          <p:nvPr/>
        </p:nvCxnSpPr>
        <p:spPr>
          <a:xfrm>
            <a:off x="7294950" y="2632496"/>
            <a:ext cx="0" cy="156777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6F2FF-07AE-4C50-B35F-1AA263D89877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7294950" y="4444511"/>
            <a:ext cx="0" cy="156776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368E5-CD51-4A73-86E8-E3CF6266406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7294950" y="5346801"/>
            <a:ext cx="0" cy="164153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3E0A1-47F4-4C17-AAD6-3B56DE1E91AC}"/>
              </a:ext>
            </a:extLst>
          </p:cNvPr>
          <p:cNvCxnSpPr>
            <a:cxnSpLocks/>
            <a:stCxn id="19" idx="2"/>
            <a:endCxn id="16" idx="1"/>
          </p:cNvCxnSpPr>
          <p:nvPr/>
        </p:nvCxnSpPr>
        <p:spPr>
          <a:xfrm>
            <a:off x="7294950" y="2251985"/>
            <a:ext cx="0" cy="107265"/>
          </a:xfrm>
          <a:prstGeom prst="straightConnector1">
            <a:avLst/>
          </a:prstGeom>
          <a:ln w="19050">
            <a:solidFill>
              <a:srgbClr val="4D4D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4AC474-4C61-45C1-964B-4F152B82DFCE}"/>
              </a:ext>
            </a:extLst>
          </p:cNvPr>
          <p:cNvCxnSpPr>
            <a:cxnSpLocks/>
            <a:stCxn id="21" idx="2"/>
            <a:endCxn id="17" idx="1"/>
          </p:cNvCxnSpPr>
          <p:nvPr/>
        </p:nvCxnSpPr>
        <p:spPr>
          <a:xfrm>
            <a:off x="7294950" y="4058020"/>
            <a:ext cx="0" cy="113246"/>
          </a:xfrm>
          <a:prstGeom prst="straightConnector1">
            <a:avLst/>
          </a:prstGeom>
          <a:ln w="19050">
            <a:solidFill>
              <a:srgbClr val="4D4D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D90E7D-C2D2-4887-92F4-C61270B4AB97}"/>
              </a:ext>
            </a:extLst>
          </p:cNvPr>
          <p:cNvCxnSpPr>
            <a:cxnSpLocks/>
            <a:stCxn id="22" idx="2"/>
            <a:endCxn id="18" idx="1"/>
          </p:cNvCxnSpPr>
          <p:nvPr/>
        </p:nvCxnSpPr>
        <p:spPr>
          <a:xfrm>
            <a:off x="7294950" y="4966288"/>
            <a:ext cx="0" cy="107267"/>
          </a:xfrm>
          <a:prstGeom prst="straightConnector1">
            <a:avLst/>
          </a:prstGeom>
          <a:ln w="19050">
            <a:solidFill>
              <a:srgbClr val="4D4D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9442D4A9-8F62-41DE-AE89-F68C8F9B9141}"/>
              </a:ext>
            </a:extLst>
          </p:cNvPr>
          <p:cNvSpPr/>
          <p:nvPr/>
        </p:nvSpPr>
        <p:spPr>
          <a:xfrm>
            <a:off x="6493846" y="676102"/>
            <a:ext cx="1602208" cy="666008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pPr algn="ctr"/>
            <a:r>
              <a:rPr lang="en-US" dirty="0"/>
              <a:t>Disk / Network</a:t>
            </a: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5AFBAFE2-C5F7-43F5-BB66-2BCD1C28A000}"/>
              </a:ext>
            </a:extLst>
          </p:cNvPr>
          <p:cNvSpPr>
            <a:spLocks/>
          </p:cNvSpPr>
          <p:nvPr/>
        </p:nvSpPr>
        <p:spPr>
          <a:xfrm>
            <a:off x="5979794" y="1450981"/>
            <a:ext cx="2630312" cy="273245"/>
          </a:xfrm>
          <a:prstGeom prst="flowChartInputOutput">
            <a:avLst/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9 95 7d 2e 98 80 e4 3e 76 0b 3b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665303D3-0016-4376-814D-7D4179FCC839}"/>
              </a:ext>
            </a:extLst>
          </p:cNvPr>
          <p:cNvSpPr>
            <a:spLocks/>
          </p:cNvSpPr>
          <p:nvPr/>
        </p:nvSpPr>
        <p:spPr>
          <a:xfrm>
            <a:off x="5979794" y="2359251"/>
            <a:ext cx="2630312" cy="273245"/>
          </a:xfrm>
          <a:prstGeom prst="flowChartInputOutput">
            <a:avLst/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12/12/12 SPY 50.13} {12/13/12 S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71F4123A-5AE4-477A-B8AC-3634AEB2F6DF}"/>
              </a:ext>
            </a:extLst>
          </p:cNvPr>
          <p:cNvSpPr>
            <a:spLocks/>
          </p:cNvSpPr>
          <p:nvPr/>
        </p:nvSpPr>
        <p:spPr>
          <a:xfrm>
            <a:off x="5979794" y="4171265"/>
            <a:ext cx="2630312" cy="273245"/>
          </a:xfrm>
          <a:prstGeom prst="flowChartInputOutput">
            <a:avLst/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0, 0, 0, 0, 5, 0, 0, 3, 0, 0, 0, 0, 0, 0 </a:t>
            </a: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1E2B5FDA-5EB3-492E-A7BD-9D389CE39F94}"/>
              </a:ext>
            </a:extLst>
          </p:cNvPr>
          <p:cNvSpPr>
            <a:spLocks/>
          </p:cNvSpPr>
          <p:nvPr/>
        </p:nvSpPr>
        <p:spPr>
          <a:xfrm>
            <a:off x="5979794" y="5073555"/>
            <a:ext cx="2630312" cy="273245"/>
          </a:xfrm>
          <a:prstGeom prst="flowChartInputOutput">
            <a:avLst/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b1 a9 86 a8 70 7d a3 66 01 05 3a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3F74C3F-0A2B-4B1D-8BE6-20429318993E}"/>
              </a:ext>
            </a:extLst>
          </p:cNvPr>
          <p:cNvSpPr/>
          <p:nvPr/>
        </p:nvSpPr>
        <p:spPr>
          <a:xfrm>
            <a:off x="6493846" y="1886981"/>
            <a:ext cx="1602208" cy="365003"/>
          </a:xfrm>
          <a:prstGeom prst="flowChartProcess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Deserialize</a:t>
            </a:r>
            <a:endParaRPr lang="en-US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8F9FF4E9-FB0C-4562-A263-B24DF791C91E}"/>
              </a:ext>
            </a:extLst>
          </p:cNvPr>
          <p:cNvSpPr/>
          <p:nvPr/>
        </p:nvSpPr>
        <p:spPr>
          <a:xfrm>
            <a:off x="6493846" y="5510955"/>
            <a:ext cx="1602208" cy="666008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pPr algn="ctr"/>
            <a:r>
              <a:rPr lang="en-US" dirty="0"/>
              <a:t>Disk / Network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9E5FE80-A0FC-4D2C-ACC8-A29F5B0DE2EE}"/>
              </a:ext>
            </a:extLst>
          </p:cNvPr>
          <p:cNvSpPr/>
          <p:nvPr/>
        </p:nvSpPr>
        <p:spPr>
          <a:xfrm>
            <a:off x="6493846" y="3693016"/>
            <a:ext cx="1602208" cy="365003"/>
          </a:xfrm>
          <a:prstGeom prst="flowChartProcess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FindPriceDips</a:t>
            </a:r>
            <a:endParaRPr lang="en-US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2670EBF-6FE4-45AC-BDD9-D234DF16E93A}"/>
              </a:ext>
            </a:extLst>
          </p:cNvPr>
          <p:cNvSpPr/>
          <p:nvPr/>
        </p:nvSpPr>
        <p:spPr>
          <a:xfrm>
            <a:off x="6493846" y="4601287"/>
            <a:ext cx="1602208" cy="365003"/>
          </a:xfrm>
          <a:prstGeom prst="flowChartProcess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Serialize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50AF78-2616-4279-ABA6-B8EFF742D7A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7294950" y="3540768"/>
            <a:ext cx="0" cy="156776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AEDF22-ECE3-4077-AC63-4C9C89334A7A}"/>
              </a:ext>
            </a:extLst>
          </p:cNvPr>
          <p:cNvCxnSpPr>
            <a:cxnSpLocks/>
            <a:stCxn id="42" idx="2"/>
            <a:endCxn id="41" idx="1"/>
          </p:cNvCxnSpPr>
          <p:nvPr/>
        </p:nvCxnSpPr>
        <p:spPr>
          <a:xfrm>
            <a:off x="7294950" y="3154277"/>
            <a:ext cx="0" cy="113246"/>
          </a:xfrm>
          <a:prstGeom prst="straightConnector1">
            <a:avLst/>
          </a:prstGeom>
          <a:ln w="19050">
            <a:solidFill>
              <a:srgbClr val="4D4D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A2F17142-DA49-4636-AD5E-CE6E433E7CD8}"/>
              </a:ext>
            </a:extLst>
          </p:cNvPr>
          <p:cNvSpPr>
            <a:spLocks/>
          </p:cNvSpPr>
          <p:nvPr/>
        </p:nvSpPr>
        <p:spPr>
          <a:xfrm>
            <a:off x="5979794" y="3267521"/>
            <a:ext cx="2630312" cy="273245"/>
          </a:xfrm>
          <a:prstGeom prst="flowChartInputOutput">
            <a:avLst/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49.44, 50.13, 48.13, 51.32, 53.53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9A13CEEC-9FEB-4238-A76F-4F4CCF56A676}"/>
              </a:ext>
            </a:extLst>
          </p:cNvPr>
          <p:cNvSpPr/>
          <p:nvPr/>
        </p:nvSpPr>
        <p:spPr>
          <a:xfrm>
            <a:off x="6493846" y="2789273"/>
            <a:ext cx="1602208" cy="365003"/>
          </a:xfrm>
          <a:prstGeom prst="flowChartProcess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SelectPrice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86999-5561-479A-BF42-4E150E83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FD835-5836-4D2F-B9FA-A0E0642F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4D030B8-266D-4F30-9E6F-49D3C7C91904}"/>
              </a:ext>
            </a:extLst>
          </p:cNvPr>
          <p:cNvCxnSpPr>
            <a:cxnSpLocks/>
            <a:stCxn id="24" idx="1"/>
            <a:endCxn id="104" idx="3"/>
          </p:cNvCxnSpPr>
          <p:nvPr/>
        </p:nvCxnSpPr>
        <p:spPr>
          <a:xfrm flipH="1">
            <a:off x="6793020" y="4232333"/>
            <a:ext cx="388957" cy="291625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82AA89-7350-4135-88F1-464DD87F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Fusion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BB5C-420D-4074-9BFA-17190BF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5901255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sz="2800" i="1" dirty="0"/>
              <a:t>Symbolic Transducers (STs)</a:t>
            </a:r>
            <a:r>
              <a:rPr lang="en-US" sz="2800" dirty="0"/>
              <a:t> as the intermediate representation</a:t>
            </a:r>
            <a:endParaRPr lang="en-US" sz="2800" i="1" dirty="0"/>
          </a:p>
          <a:p>
            <a:pPr marL="0" indent="0">
              <a:spcBef>
                <a:spcPts val="3000"/>
              </a:spcBef>
              <a:buNone/>
            </a:pPr>
            <a:r>
              <a:rPr lang="en-US" sz="2800" dirty="0"/>
              <a:t>Fuse adjacent STs in a pipeline until a single ST remains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800" dirty="0"/>
              <a:t>Apply reductions during fusion</a:t>
            </a:r>
            <a:endParaRPr lang="en-US" sz="3200" dirty="0"/>
          </a:p>
          <a:p>
            <a:pPr lvl="1"/>
            <a:r>
              <a:rPr lang="en-US" dirty="0"/>
              <a:t>Control State Reduction</a:t>
            </a:r>
          </a:p>
          <a:p>
            <a:pPr lvl="1"/>
            <a:r>
              <a:rPr lang="en-US" dirty="0"/>
              <a:t>Reachability Based Branch Elimination (PLDI 2017)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19E1D2-289F-4AB5-8CFB-785F29E60A9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2865" y="2089849"/>
            <a:ext cx="1" cy="230548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B132B2-AF1C-4FBA-8B0E-4220C81AF5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7196" y="469620"/>
            <a:ext cx="121365" cy="1950464"/>
          </a:xfrm>
          <a:prstGeom prst="bentConnector2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FE6BE64-1BF7-4EF2-B220-CE8DAFAA6651}"/>
              </a:ext>
            </a:extLst>
          </p:cNvPr>
          <p:cNvCxnSpPr>
            <a:cxnSpLocks/>
          </p:cNvCxnSpPr>
          <p:nvPr/>
        </p:nvCxnSpPr>
        <p:spPr>
          <a:xfrm>
            <a:off x="6713935" y="1186774"/>
            <a:ext cx="1018930" cy="319237"/>
          </a:xfrm>
          <a:prstGeom prst="bentConnector3">
            <a:avLst>
              <a:gd name="adj1" fmla="val 1623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C61706-D417-49E8-B13E-4CFA9CD29BFC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7727575" y="3706468"/>
            <a:ext cx="1723" cy="23424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36BDE2-3EAE-4DF5-BC83-10F0ADBE159F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7729298" y="4485399"/>
            <a:ext cx="0" cy="27279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A76F8-B8BF-4227-8C2A-CEC75C306FE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727474" y="2994171"/>
            <a:ext cx="101" cy="260759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36A6B0-7D25-4D34-B4E3-F8B853D0367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732865" y="1121225"/>
            <a:ext cx="2" cy="517086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7A9071-906F-4A9D-BE03-C7C1EB774BFA}"/>
              </a:ext>
            </a:extLst>
          </p:cNvPr>
          <p:cNvCxnSpPr>
            <a:cxnSpLocks/>
            <a:stCxn id="24" idx="1"/>
            <a:endCxn id="38" idx="3"/>
          </p:cNvCxnSpPr>
          <p:nvPr/>
        </p:nvCxnSpPr>
        <p:spPr>
          <a:xfrm flipH="1" flipV="1">
            <a:off x="6793020" y="3940708"/>
            <a:ext cx="388957" cy="291625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88324-CDCC-4748-9C79-D0042AC9C023}"/>
              </a:ext>
            </a:extLst>
          </p:cNvPr>
          <p:cNvCxnSpPr>
            <a:cxnSpLocks/>
            <a:stCxn id="39" idx="2"/>
            <a:endCxn id="17" idx="0"/>
          </p:cNvCxnSpPr>
          <p:nvPr/>
        </p:nvCxnSpPr>
        <p:spPr>
          <a:xfrm flipH="1">
            <a:off x="7727474" y="5209736"/>
            <a:ext cx="1824" cy="234380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617D4D1C-6215-4A42-9008-0B85846B73AC}"/>
              </a:ext>
            </a:extLst>
          </p:cNvPr>
          <p:cNvSpPr/>
          <p:nvPr/>
        </p:nvSpPr>
        <p:spPr>
          <a:xfrm>
            <a:off x="5459440" y="753139"/>
            <a:ext cx="750832" cy="655868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C#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020614AC-F12C-411E-B20E-F226162C35C6}"/>
              </a:ext>
            </a:extLst>
          </p:cNvPr>
          <p:cNvSpPr/>
          <p:nvPr/>
        </p:nvSpPr>
        <p:spPr>
          <a:xfrm>
            <a:off x="6228151" y="752203"/>
            <a:ext cx="114664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Regex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8CF8332-76F1-4AB2-ACFA-6849C3FED4CA}"/>
              </a:ext>
            </a:extLst>
          </p:cNvPr>
          <p:cNvSpPr/>
          <p:nvPr/>
        </p:nvSpPr>
        <p:spPr>
          <a:xfrm>
            <a:off x="7392397" y="754064"/>
            <a:ext cx="1061872" cy="654943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XPath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4EA5AFF-1968-42BB-B4FF-533F529C2379}"/>
              </a:ext>
            </a:extLst>
          </p:cNvPr>
          <p:cNvSpPr/>
          <p:nvPr/>
        </p:nvSpPr>
        <p:spPr>
          <a:xfrm>
            <a:off x="7077403" y="5444116"/>
            <a:ext cx="1300142" cy="573407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Fused C#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A27F54BD-6BC3-4760-9E2D-BD2E6DABFDC7}"/>
              </a:ext>
            </a:extLst>
          </p:cNvPr>
          <p:cNvSpPr/>
          <p:nvPr/>
        </p:nvSpPr>
        <p:spPr>
          <a:xfrm>
            <a:off x="7178152" y="2320396"/>
            <a:ext cx="1276117" cy="700294"/>
          </a:xfrm>
          <a:prstGeom prst="flowChartMulti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STs</a:t>
            </a:r>
            <a:endParaRPr lang="en-US" sz="3600" dirty="0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3D266591-221E-4BA1-A1E3-A63CFAF6C407}"/>
              </a:ext>
            </a:extLst>
          </p:cNvPr>
          <p:cNvSpPr/>
          <p:nvPr/>
        </p:nvSpPr>
        <p:spPr>
          <a:xfrm>
            <a:off x="7181977" y="3940708"/>
            <a:ext cx="1094641" cy="583250"/>
          </a:xfrm>
          <a:prstGeom prst="flowChartDocumen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24D793-3B6C-4E99-9C2A-4FAF52AEEEA0}"/>
              </a:ext>
            </a:extLst>
          </p:cNvPr>
          <p:cNvSpPr/>
          <p:nvPr/>
        </p:nvSpPr>
        <p:spPr>
          <a:xfrm>
            <a:off x="6950379" y="1638311"/>
            <a:ext cx="1564971" cy="451538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Frontend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E0D7C407-0061-494D-BA99-AAAA6413E6AF}"/>
              </a:ext>
            </a:extLst>
          </p:cNvPr>
          <p:cNvSpPr/>
          <p:nvPr/>
        </p:nvSpPr>
        <p:spPr>
          <a:xfrm>
            <a:off x="6939799" y="3254930"/>
            <a:ext cx="1575551" cy="451538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/>
              <a:t>Fusion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0F68B63-E7CF-44D4-B74B-62E26F13CEE7}"/>
              </a:ext>
            </a:extLst>
          </p:cNvPr>
          <p:cNvSpPr/>
          <p:nvPr/>
        </p:nvSpPr>
        <p:spPr>
          <a:xfrm>
            <a:off x="5918877" y="3709875"/>
            <a:ext cx="874143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CSR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AB218DB6-479A-4778-9F93-210A153DAF87}"/>
              </a:ext>
            </a:extLst>
          </p:cNvPr>
          <p:cNvSpPr/>
          <p:nvPr/>
        </p:nvSpPr>
        <p:spPr>
          <a:xfrm>
            <a:off x="6943245" y="4758198"/>
            <a:ext cx="1572105" cy="451538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/>
              <a:t>CodeGen</a:t>
            </a:r>
            <a:endParaRPr lang="en-US" sz="2400" dirty="0"/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FE4A2455-A1A6-4BC1-BCA5-EC9B47BADE4F}"/>
              </a:ext>
            </a:extLst>
          </p:cNvPr>
          <p:cNvSpPr/>
          <p:nvPr/>
        </p:nvSpPr>
        <p:spPr>
          <a:xfrm>
            <a:off x="5918877" y="4293125"/>
            <a:ext cx="874143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RBBE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75B39-5D8D-488B-8CA2-7C04BA2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F0920B6-80F1-484F-AB6A-8FDB9A05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94DCEB-0B59-43B2-B29A-76670520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dirty="0"/>
              <a:t>Symbolic Finite Automata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CE99D3-2D46-417E-AD0A-D0BBB9A7FDB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215499" y="5006235"/>
            <a:ext cx="312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F67D0C2-9BF0-45AA-AA90-54E68E3037E7}"/>
              </a:ext>
            </a:extLst>
          </p:cNvPr>
          <p:cNvSpPr/>
          <p:nvPr/>
        </p:nvSpPr>
        <p:spPr>
          <a:xfrm>
            <a:off x="3528203" y="4799066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5E1713-DC9A-44A2-B2A5-970BF0ED3FF3}"/>
              </a:ext>
            </a:extLst>
          </p:cNvPr>
          <p:cNvSpPr/>
          <p:nvPr/>
        </p:nvSpPr>
        <p:spPr>
          <a:xfrm>
            <a:off x="5005156" y="4799066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256D30-645C-4036-AF62-61198D02A70D}"/>
                  </a:ext>
                </a:extLst>
              </p:cNvPr>
              <p:cNvSpPr/>
              <p:nvPr/>
            </p:nvSpPr>
            <p:spPr>
              <a:xfrm>
                <a:off x="3768724" y="4215960"/>
                <a:ext cx="1443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256D30-645C-4036-AF62-61198D02A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724" y="4215960"/>
                <a:ext cx="1443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5F1B5B3-6A6A-496A-BE98-67407ABDFC2D}"/>
              </a:ext>
            </a:extLst>
          </p:cNvPr>
          <p:cNvCxnSpPr>
            <a:cxnSpLocks/>
            <a:stCxn id="10" idx="3"/>
            <a:endCxn id="8" idx="5"/>
          </p:cNvCxnSpPr>
          <p:nvPr/>
        </p:nvCxnSpPr>
        <p:spPr>
          <a:xfrm rot="5400000">
            <a:off x="4473848" y="4560739"/>
            <a:ext cx="12700" cy="118397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61E42D-4CF5-4FE1-AF85-7B19579D3AB0}"/>
                  </a:ext>
                </a:extLst>
              </p:cNvPr>
              <p:cNvSpPr/>
              <p:nvPr/>
            </p:nvSpPr>
            <p:spPr>
              <a:xfrm>
                <a:off x="4296400" y="5427177"/>
                <a:ext cx="388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61E42D-4CF5-4FE1-AF85-7B19579D3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400" y="5427177"/>
                <a:ext cx="3882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0671C-C1BF-408B-9FB9-3F49F7985496}"/>
              </a:ext>
            </a:extLst>
          </p:cNvPr>
          <p:cNvCxnSpPr>
            <a:cxnSpLocks/>
            <a:stCxn id="8" idx="7"/>
            <a:endCxn id="10" idx="1"/>
          </p:cNvCxnSpPr>
          <p:nvPr/>
        </p:nvCxnSpPr>
        <p:spPr>
          <a:xfrm rot="5400000" flipH="1" flipV="1">
            <a:off x="4473848" y="4267758"/>
            <a:ext cx="12700" cy="118397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D145253-C92D-47EB-993C-3C22761ED8A9}"/>
              </a:ext>
            </a:extLst>
          </p:cNvPr>
          <p:cNvSpPr/>
          <p:nvPr/>
        </p:nvSpPr>
        <p:spPr>
          <a:xfrm>
            <a:off x="3565486" y="4836350"/>
            <a:ext cx="339772" cy="33977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387F78-FC9B-43E4-AB94-21BA6986D947}"/>
              </a:ext>
            </a:extLst>
          </p:cNvPr>
          <p:cNvSpPr/>
          <p:nvPr/>
        </p:nvSpPr>
        <p:spPr>
          <a:xfrm>
            <a:off x="3829279" y="4249754"/>
            <a:ext cx="1285874" cy="301502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7FF106-FA91-4B1B-B2FA-2971470B04E3}"/>
              </a:ext>
            </a:extLst>
          </p:cNvPr>
          <p:cNvCxnSpPr>
            <a:cxnSpLocks/>
            <a:stCxn id="41" idx="1"/>
            <a:endCxn id="39" idx="3"/>
          </p:cNvCxnSpPr>
          <p:nvPr/>
        </p:nvCxnSpPr>
        <p:spPr>
          <a:xfrm flipH="1" flipV="1">
            <a:off x="5115153" y="4400505"/>
            <a:ext cx="760429" cy="1252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A6055B-5222-4B5C-9705-CE2A2BDF9C3D}"/>
              </a:ext>
            </a:extLst>
          </p:cNvPr>
          <p:cNvSpPr txBox="1"/>
          <p:nvPr/>
        </p:nvSpPr>
        <p:spPr>
          <a:xfrm>
            <a:off x="5875582" y="4228360"/>
            <a:ext cx="75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Guard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398BC8-BE97-4B58-985A-ADF93F9CB9D7}"/>
              </a:ext>
            </a:extLst>
          </p:cNvPr>
          <p:cNvCxnSpPr>
            <a:cxnSpLocks/>
            <a:stCxn id="43" idx="0"/>
            <a:endCxn id="8" idx="3"/>
          </p:cNvCxnSpPr>
          <p:nvPr/>
        </p:nvCxnSpPr>
        <p:spPr>
          <a:xfrm flipV="1">
            <a:off x="3307919" y="5152725"/>
            <a:ext cx="280962" cy="34095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800DCE-72AE-484A-BCBD-A5AD4B63F21C}"/>
              </a:ext>
            </a:extLst>
          </p:cNvPr>
          <p:cNvSpPr txBox="1"/>
          <p:nvPr/>
        </p:nvSpPr>
        <p:spPr>
          <a:xfrm>
            <a:off x="2510335" y="5493684"/>
            <a:ext cx="15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Accepting state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E1FCDD-2CBE-44C6-A8FF-25C1FB1DC6E8}"/>
              </a:ext>
            </a:extLst>
          </p:cNvPr>
          <p:cNvSpPr txBox="1"/>
          <p:nvPr/>
        </p:nvSpPr>
        <p:spPr>
          <a:xfrm>
            <a:off x="4813021" y="5493684"/>
            <a:ext cx="15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Rejecting state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17E386-D4E6-4916-8F1C-8DA70715A915}"/>
              </a:ext>
            </a:extLst>
          </p:cNvPr>
          <p:cNvCxnSpPr>
            <a:cxnSpLocks/>
            <a:stCxn id="56" idx="0"/>
            <a:endCxn id="10" idx="5"/>
          </p:cNvCxnSpPr>
          <p:nvPr/>
        </p:nvCxnSpPr>
        <p:spPr>
          <a:xfrm flipH="1" flipV="1">
            <a:off x="5358815" y="5152725"/>
            <a:ext cx="251790" cy="34095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17B968-1055-4E74-BF4E-1684BA8CB2F5}"/>
              </a:ext>
            </a:extLst>
          </p:cNvPr>
          <p:cNvSpPr/>
          <p:nvPr/>
        </p:nvSpPr>
        <p:spPr>
          <a:xfrm>
            <a:off x="727365" y="1897994"/>
            <a:ext cx="7731528" cy="1486539"/>
          </a:xfrm>
          <a:prstGeom prst="roundRect">
            <a:avLst>
              <a:gd name="adj" fmla="val 7804"/>
            </a:avLst>
          </a:prstGeom>
          <a:solidFill>
            <a:srgbClr val="DAEBD5"/>
          </a:solidFill>
          <a:ln w="12700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20EF299-50F4-47AA-9F39-A2A4FDC19825}"/>
                  </a:ext>
                </a:extLst>
              </p:cNvPr>
              <p:cNvSpPr/>
              <p:nvPr/>
            </p:nvSpPr>
            <p:spPr>
              <a:xfrm>
                <a:off x="3905258" y="1984930"/>
                <a:ext cx="4553635" cy="1311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Symbolic Finite Automaton (SFA)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Input type from a decidable theory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Symbolic transitions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 predicate over the input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20EF299-50F4-47AA-9F39-A2A4FDC1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8" y="1984930"/>
                <a:ext cx="4553635" cy="1311641"/>
              </a:xfrm>
              <a:prstGeom prst="rect">
                <a:avLst/>
              </a:prstGeom>
              <a:blipFill>
                <a:blip r:embed="rId5"/>
                <a:stretch>
                  <a:fillRect l="-1205" t="-2791" b="-6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18C29FB-DEE7-437E-839C-E48463CEC7FE}"/>
                  </a:ext>
                </a:extLst>
              </p:cNvPr>
              <p:cNvSpPr/>
              <p:nvPr/>
            </p:nvSpPr>
            <p:spPr>
              <a:xfrm>
                <a:off x="816833" y="1982539"/>
                <a:ext cx="3012445" cy="1314032"/>
              </a:xfrm>
              <a:prstGeom prst="roundRect">
                <a:avLst>
                  <a:gd name="adj" fmla="val 4571"/>
                </a:avLst>
              </a:prstGeom>
              <a:solidFill>
                <a:srgbClr val="FFDEBD"/>
              </a:solid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/>
                  <a:t>Classical Automaton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Finite (small) alphabet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Concrete transitions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18C29FB-DEE7-437E-839C-E48463CE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33" y="1982539"/>
                <a:ext cx="3012445" cy="1314032"/>
              </a:xfrm>
              <a:prstGeom prst="roundRect">
                <a:avLst>
                  <a:gd name="adj" fmla="val 4571"/>
                </a:avLst>
              </a:prstGeom>
              <a:blipFill>
                <a:blip r:embed="rId6"/>
                <a:stretch>
                  <a:fillRect l="-1008" t="-459"/>
                </a:stretch>
              </a:blip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F779DC-7A4C-4389-941E-594506AA0527}"/>
              </a:ext>
            </a:extLst>
          </p:cNvPr>
          <p:cNvSpPr txBox="1"/>
          <p:nvPr/>
        </p:nvSpPr>
        <p:spPr>
          <a:xfrm>
            <a:off x="628650" y="4091293"/>
            <a:ext cx="26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EveryOtherEven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4DB33-66CC-4B14-A726-024AE332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F2C5F-58EF-462B-9376-4381AFDE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  <p:bldP spid="43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(Finite) Transducers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D34070-EED5-48CB-AF0B-E68829368CE1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748367" y="5328297"/>
            <a:ext cx="303763" cy="3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821C0B-2642-48AB-8D2B-D9C167C8DCF7}"/>
                  </a:ext>
                </a:extLst>
              </p:cNvPr>
              <p:cNvSpPr txBox="1"/>
              <p:nvPr/>
            </p:nvSpPr>
            <p:spPr>
              <a:xfrm>
                <a:off x="2699025" y="5003491"/>
                <a:ext cx="365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821C0B-2642-48AB-8D2B-D9C167C8D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025" y="50034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D326F35F-0F2C-465F-9EB4-B6923CAD635A}"/>
              </a:ext>
            </a:extLst>
          </p:cNvPr>
          <p:cNvSpPr/>
          <p:nvPr/>
        </p:nvSpPr>
        <p:spPr>
          <a:xfrm>
            <a:off x="3052130" y="5124548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28A7D3-9C8F-44C3-B1C0-28B752914049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3466467" y="5328297"/>
            <a:ext cx="2813838" cy="3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461109D-D155-410B-9B7D-A307B4668B73}"/>
              </a:ext>
            </a:extLst>
          </p:cNvPr>
          <p:cNvSpPr/>
          <p:nvPr/>
        </p:nvSpPr>
        <p:spPr>
          <a:xfrm>
            <a:off x="6280305" y="5121128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AF1CFC-94D9-480A-981F-16F561F35616}"/>
                  </a:ext>
                </a:extLst>
              </p:cNvPr>
              <p:cNvSpPr txBox="1"/>
              <p:nvPr/>
            </p:nvSpPr>
            <p:spPr>
              <a:xfrm>
                <a:off x="4279195" y="4506451"/>
                <a:ext cx="3509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IsDigit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∕[];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AF1CFC-94D9-480A-981F-16F561F3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506451"/>
                <a:ext cx="350993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F7877B0-5058-493D-8EBE-BEBF0BEFD808}"/>
                  </a:ext>
                </a:extLst>
              </p:cNvPr>
              <p:cNvSpPr/>
              <p:nvPr/>
            </p:nvSpPr>
            <p:spPr>
              <a:xfrm>
                <a:off x="3702236" y="4936461"/>
                <a:ext cx="24043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IsDigit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−"0"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F7877B0-5058-493D-8EBE-BEBF0BEF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236" y="4936461"/>
                <a:ext cx="2404376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1DA1F48-80CD-4995-8ED5-8DECDA8F3832}"/>
              </a:ext>
            </a:extLst>
          </p:cNvPr>
          <p:cNvCxnSpPr>
            <a:cxnSpLocks/>
            <a:stCxn id="45" idx="1"/>
            <a:endCxn id="45" idx="7"/>
          </p:cNvCxnSpPr>
          <p:nvPr/>
        </p:nvCxnSpPr>
        <p:spPr>
          <a:xfrm rot="5400000" flipH="1" flipV="1">
            <a:off x="6487473" y="5035316"/>
            <a:ext cx="12700" cy="292981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9519C92-4743-4AB4-BFCF-4866AEF703CA}"/>
              </a:ext>
            </a:extLst>
          </p:cNvPr>
          <p:cNvCxnSpPr>
            <a:cxnSpLocks/>
            <a:stCxn id="45" idx="3"/>
            <a:endCxn id="43" idx="5"/>
          </p:cNvCxnSpPr>
          <p:nvPr/>
        </p:nvCxnSpPr>
        <p:spPr>
          <a:xfrm rot="5400000">
            <a:off x="4871676" y="4008900"/>
            <a:ext cx="3420" cy="2935194"/>
          </a:xfrm>
          <a:prstGeom prst="curvedConnector3">
            <a:avLst>
              <a:gd name="adj1" fmla="val 14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A9E2FFB-2D5D-4539-8F6D-794664F409D2}"/>
                  </a:ext>
                </a:extLst>
              </p:cNvPr>
              <p:cNvSpPr/>
              <p:nvPr/>
            </p:nvSpPr>
            <p:spPr>
              <a:xfrm>
                <a:off x="3770230" y="5489198"/>
                <a:ext cx="21411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IsDigit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A9E2FFB-2D5D-4539-8F6D-794664F40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30" y="5489198"/>
                <a:ext cx="2141164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55FDBD3-F95E-4831-AB09-91A5F5B24DCC}"/>
              </a:ext>
            </a:extLst>
          </p:cNvPr>
          <p:cNvCxnSpPr>
            <a:cxnSpLocks/>
            <a:stCxn id="43" idx="7"/>
            <a:endCxn id="43" idx="1"/>
          </p:cNvCxnSpPr>
          <p:nvPr/>
        </p:nvCxnSpPr>
        <p:spPr>
          <a:xfrm rot="16200000" flipV="1">
            <a:off x="3259299" y="5038735"/>
            <a:ext cx="12700" cy="292981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246674-7898-4723-BD09-A0D4DBFBAD09}"/>
                  </a:ext>
                </a:extLst>
              </p:cNvPr>
              <p:cNvSpPr/>
              <p:nvPr/>
            </p:nvSpPr>
            <p:spPr>
              <a:xfrm>
                <a:off x="2252102" y="4508748"/>
                <a:ext cx="20270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IsDigit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3246674-7898-4723-BD09-A0D4DBFBA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02" y="4508748"/>
                <a:ext cx="2027093" cy="369332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DD3196F-FD97-4F55-A8BB-333CFF7A6E2A}"/>
              </a:ext>
            </a:extLst>
          </p:cNvPr>
          <p:cNvSpPr/>
          <p:nvPr/>
        </p:nvSpPr>
        <p:spPr>
          <a:xfrm>
            <a:off x="3835378" y="5535465"/>
            <a:ext cx="1212452" cy="3184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3E2815E-5C93-4AA3-861B-B9B1D930BCDE}"/>
              </a:ext>
            </a:extLst>
          </p:cNvPr>
          <p:cNvSpPr/>
          <p:nvPr/>
        </p:nvSpPr>
        <p:spPr>
          <a:xfrm>
            <a:off x="5221523" y="5535465"/>
            <a:ext cx="310722" cy="3184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69883B8-1BBC-49CD-970E-CEC6CC748064}"/>
              </a:ext>
            </a:extLst>
          </p:cNvPr>
          <p:cNvSpPr/>
          <p:nvPr/>
        </p:nvSpPr>
        <p:spPr>
          <a:xfrm>
            <a:off x="5600672" y="5535465"/>
            <a:ext cx="181944" cy="3184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27EFC4-6CA8-4530-B998-89038759F38A}"/>
              </a:ext>
            </a:extLst>
          </p:cNvPr>
          <p:cNvCxnSpPr>
            <a:cxnSpLocks/>
            <a:stCxn id="60" idx="0"/>
            <a:endCxn id="53" idx="2"/>
          </p:cNvCxnSpPr>
          <p:nvPr/>
        </p:nvCxnSpPr>
        <p:spPr>
          <a:xfrm flipV="1">
            <a:off x="4436380" y="5853960"/>
            <a:ext cx="5224" cy="2659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1D9DA-91CA-4DE4-950F-B9F2FB6BFC2C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H="1" flipV="1">
            <a:off x="5376884" y="5853960"/>
            <a:ext cx="857" cy="27946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81DD08-B756-4ACE-BD3A-9E5970107C30}"/>
              </a:ext>
            </a:extLst>
          </p:cNvPr>
          <p:cNvCxnSpPr>
            <a:cxnSpLocks/>
            <a:stCxn id="61" idx="0"/>
            <a:endCxn id="55" idx="3"/>
          </p:cNvCxnSpPr>
          <p:nvPr/>
        </p:nvCxnSpPr>
        <p:spPr>
          <a:xfrm flipH="1" flipV="1">
            <a:off x="5782616" y="5694713"/>
            <a:ext cx="999346" cy="4252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2B0579F-E8E3-4915-A34A-394B8C701FB3}"/>
              </a:ext>
            </a:extLst>
          </p:cNvPr>
          <p:cNvSpPr txBox="1"/>
          <p:nvPr/>
        </p:nvSpPr>
        <p:spPr>
          <a:xfrm>
            <a:off x="5017170" y="6133422"/>
            <a:ext cx="72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Yields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6DE9E1-C046-4CDF-A89C-9C13C4338310}"/>
              </a:ext>
            </a:extLst>
          </p:cNvPr>
          <p:cNvSpPr txBox="1"/>
          <p:nvPr/>
        </p:nvSpPr>
        <p:spPr>
          <a:xfrm>
            <a:off x="4056917" y="6119926"/>
            <a:ext cx="75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Guard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10D716-9C87-4B84-9CBF-AF1464499C28}"/>
              </a:ext>
            </a:extLst>
          </p:cNvPr>
          <p:cNvSpPr txBox="1"/>
          <p:nvPr/>
        </p:nvSpPr>
        <p:spPr>
          <a:xfrm>
            <a:off x="5930733" y="6119926"/>
            <a:ext cx="170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 update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F802D0B-7689-4CF8-B9F3-69B5EE089467}"/>
              </a:ext>
            </a:extLst>
          </p:cNvPr>
          <p:cNvSpPr/>
          <p:nvPr/>
        </p:nvSpPr>
        <p:spPr>
          <a:xfrm>
            <a:off x="2729173" y="5042782"/>
            <a:ext cx="317216" cy="330042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E61F389-CF58-4B9B-9C7D-5D514457B669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2041362" y="5358867"/>
            <a:ext cx="687811" cy="5389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C28653E-C641-45D6-9D36-17975AFAECCB}"/>
              </a:ext>
            </a:extLst>
          </p:cNvPr>
          <p:cNvSpPr txBox="1"/>
          <p:nvPr/>
        </p:nvSpPr>
        <p:spPr>
          <a:xfrm>
            <a:off x="1036025" y="5897787"/>
            <a:ext cx="201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Initial register value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492B5D-8924-4131-A5DE-6C6AF6106C58}"/>
              </a:ext>
            </a:extLst>
          </p:cNvPr>
          <p:cNvCxnSpPr>
            <a:cxnSpLocks/>
            <a:stCxn id="45" idx="6"/>
            <a:endCxn id="67" idx="2"/>
          </p:cNvCxnSpPr>
          <p:nvPr/>
        </p:nvCxnSpPr>
        <p:spPr>
          <a:xfrm flipV="1">
            <a:off x="6694642" y="5328296"/>
            <a:ext cx="84063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CC7FEE-6AD0-4DCF-95B5-4FDA5E9F4957}"/>
              </a:ext>
            </a:extLst>
          </p:cNvPr>
          <p:cNvGrpSpPr/>
          <p:nvPr/>
        </p:nvGrpSpPr>
        <p:grpSpPr>
          <a:xfrm>
            <a:off x="7535280" y="5257509"/>
            <a:ext cx="141574" cy="141574"/>
            <a:chOff x="8185393" y="4905575"/>
            <a:chExt cx="141574" cy="14157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2FC7C60-5170-4E0F-B1C9-12FFF9257DE7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D58671-5143-46DC-B504-4A4CEA855811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FB012C-8942-4B54-AFC1-FA77CC3EBB55}"/>
                  </a:ext>
                </a:extLst>
              </p:cNvPr>
              <p:cNvSpPr/>
              <p:nvPr/>
            </p:nvSpPr>
            <p:spPr>
              <a:xfrm>
                <a:off x="6671557" y="4955150"/>
                <a:ext cx="8838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⊤∕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FB012C-8942-4B54-AFC1-FA77CC3EB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557" y="4955150"/>
                <a:ext cx="883832" cy="369332"/>
              </a:xfrm>
              <a:prstGeom prst="rect">
                <a:avLst/>
              </a:prstGeom>
              <a:blipFill>
                <a:blip r:embed="rId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4AAEB3-4C98-491B-9191-D6C64B12458C}"/>
              </a:ext>
            </a:extLst>
          </p:cNvPr>
          <p:cNvSpPr/>
          <p:nvPr/>
        </p:nvSpPr>
        <p:spPr>
          <a:xfrm>
            <a:off x="6640314" y="5012923"/>
            <a:ext cx="1089933" cy="443382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3E7EE-A7A5-441A-A50E-712FEA9C6149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7725704" y="5430830"/>
            <a:ext cx="309233" cy="23846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0002A90-7797-4B78-985A-54AD641A129A}"/>
              </a:ext>
            </a:extLst>
          </p:cNvPr>
          <p:cNvSpPr txBox="1"/>
          <p:nvPr/>
        </p:nvSpPr>
        <p:spPr>
          <a:xfrm>
            <a:off x="7554524" y="5669294"/>
            <a:ext cx="96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Finalizer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07ED7A-8C2D-45F6-A09F-E8E3F4695F73}"/>
              </a:ext>
            </a:extLst>
          </p:cNvPr>
          <p:cNvCxnSpPr>
            <a:cxnSpLocks/>
            <a:stCxn id="43" idx="4"/>
            <a:endCxn id="78" idx="0"/>
          </p:cNvCxnSpPr>
          <p:nvPr/>
        </p:nvCxnSpPr>
        <p:spPr>
          <a:xfrm flipH="1">
            <a:off x="3259298" y="5538885"/>
            <a:ext cx="1" cy="435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99158F-CB7B-4ED3-B411-5443FB8D23E0}"/>
              </a:ext>
            </a:extLst>
          </p:cNvPr>
          <p:cNvGrpSpPr/>
          <p:nvPr/>
        </p:nvGrpSpPr>
        <p:grpSpPr>
          <a:xfrm>
            <a:off x="3188511" y="5974787"/>
            <a:ext cx="141574" cy="141574"/>
            <a:chOff x="8185393" y="4905575"/>
            <a:chExt cx="141574" cy="14157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7F98566-4447-4C2F-9105-96EF6E4764C3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129F229-755F-4428-B7EB-691B16A637FC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B922B1D-B345-48C4-8508-97850306B9B2}"/>
                  </a:ext>
                </a:extLst>
              </p:cNvPr>
              <p:cNvSpPr/>
              <p:nvPr/>
            </p:nvSpPr>
            <p:spPr>
              <a:xfrm>
                <a:off x="2494401" y="5509809"/>
                <a:ext cx="8415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⊤∕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B922B1D-B345-48C4-8508-97850306B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01" y="5509809"/>
                <a:ext cx="841567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146BF04-61BC-488C-BA83-B9E143E2412B}"/>
              </a:ext>
            </a:extLst>
          </p:cNvPr>
          <p:cNvSpPr/>
          <p:nvPr/>
        </p:nvSpPr>
        <p:spPr>
          <a:xfrm>
            <a:off x="626759" y="4393786"/>
            <a:ext cx="1509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ParseInts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54186CB-0FDA-4166-AF58-07F9D4368143}"/>
                  </a:ext>
                </a:extLst>
              </p:cNvPr>
              <p:cNvSpPr/>
              <p:nvPr/>
            </p:nvSpPr>
            <p:spPr>
              <a:xfrm>
                <a:off x="707502" y="1690574"/>
                <a:ext cx="7727054" cy="2626248"/>
              </a:xfrm>
              <a:prstGeom prst="roundRect">
                <a:avLst>
                  <a:gd name="adj" fmla="val 8074"/>
                </a:avLst>
              </a:prstGeom>
              <a:solidFill>
                <a:srgbClr val="D6E2F6"/>
              </a:solid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b="1" dirty="0"/>
                  <a:t>Symbolic Transducer (ST)</a:t>
                </a:r>
                <a:endParaRPr lang="en-US" dirty="0"/>
              </a:p>
              <a:p>
                <a:r>
                  <a:rPr lang="en-US" dirty="0"/>
                  <a:t>Transitions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⁄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groupCh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use a register for additional state</a:t>
                </a:r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B54186CB-0FDA-4166-AF58-07F9D4368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2" y="1690574"/>
                <a:ext cx="7727054" cy="2626248"/>
              </a:xfrm>
              <a:prstGeom prst="roundRect">
                <a:avLst>
                  <a:gd name="adj" fmla="val 8074"/>
                </a:avLst>
              </a:prstGeom>
              <a:blipFill>
                <a:blip r:embed="rId10"/>
                <a:stretch>
                  <a:fillRect b="-1386"/>
                </a:stretch>
              </a:blip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6D1F11-FBE7-4902-AC43-BF19D62B5DED}"/>
              </a:ext>
            </a:extLst>
          </p:cNvPr>
          <p:cNvSpPr/>
          <p:nvPr/>
        </p:nvSpPr>
        <p:spPr>
          <a:xfrm>
            <a:off x="795862" y="1767653"/>
            <a:ext cx="7552969" cy="1655547"/>
          </a:xfrm>
          <a:prstGeom prst="roundRect">
            <a:avLst>
              <a:gd name="adj" fmla="val 7804"/>
            </a:avLst>
          </a:prstGeom>
          <a:solidFill>
            <a:srgbClr val="DAEBD5"/>
          </a:solidFill>
          <a:ln w="12700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8D9BD9-D3B4-4469-9655-A57EC85679DA}"/>
                  </a:ext>
                </a:extLst>
              </p:cNvPr>
              <p:cNvSpPr/>
              <p:nvPr/>
            </p:nvSpPr>
            <p:spPr>
              <a:xfrm>
                <a:off x="4534880" y="1831376"/>
                <a:ext cx="3813951" cy="16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Symbolic Finite Transducer (SFT)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Input and output types from a decidable theory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Symbolic transitions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⁄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8D9BD9-D3B4-4469-9655-A57EC8567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80" y="1831376"/>
                <a:ext cx="3813951" cy="1657826"/>
              </a:xfrm>
              <a:prstGeom prst="rect">
                <a:avLst/>
              </a:prstGeom>
              <a:blipFill>
                <a:blip r:embed="rId11"/>
                <a:stretch>
                  <a:fillRect l="-1438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C32DEAC3-28AD-4051-851A-9652947693F5}"/>
                  </a:ext>
                </a:extLst>
              </p:cNvPr>
              <p:cNvSpPr/>
              <p:nvPr/>
            </p:nvSpPr>
            <p:spPr>
              <a:xfrm>
                <a:off x="882308" y="1846517"/>
                <a:ext cx="3569126" cy="1503099"/>
              </a:xfrm>
              <a:prstGeom prst="roundRect">
                <a:avLst>
                  <a:gd name="adj" fmla="val 4571"/>
                </a:avLst>
              </a:prstGeom>
              <a:solidFill>
                <a:srgbClr val="FFDEBD"/>
              </a:solid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/>
                  <a:t>Classical Transducer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Finite (small) alphabets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Finite set of control states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Concrete transitions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C32DEAC3-28AD-4051-851A-965294769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08" y="1846517"/>
                <a:ext cx="3569126" cy="1503099"/>
              </a:xfrm>
              <a:prstGeom prst="roundRect">
                <a:avLst>
                  <a:gd name="adj" fmla="val 4571"/>
                </a:avLst>
              </a:prstGeom>
              <a:blipFill>
                <a:blip r:embed="rId12"/>
                <a:stretch>
                  <a:fillRect l="-681" t="-403"/>
                </a:stretch>
              </a:blipFill>
              <a:ln w="12700">
                <a:solidFill>
                  <a:schemeClr val="accent3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FDB16-C1CE-421F-846B-5BED82E7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BF5E-EEA6-4929-8D6A-D5A4504C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39325A8-85B2-4F90-86ED-08DB38ED10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9" grpId="0"/>
      <p:bldP spid="60" grpId="0"/>
      <p:bldP spid="61" grpId="0"/>
      <p:bldP spid="62" grpId="0" animBg="1"/>
      <p:bldP spid="64" grpId="0"/>
      <p:bldP spid="70" grpId="0" animBg="1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21D1-C41A-420F-B120-AA5210ED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Example: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BFEE-25A7-421E-8900-911A59A8C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61064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Pipeline of two SFTs</a:t>
            </a:r>
          </a:p>
          <a:p>
            <a:pPr marL="5886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err="1"/>
              <a:t>Smileyfy</a:t>
            </a:r>
            <a:r>
              <a:rPr lang="en-US" dirty="0"/>
              <a:t> changes :) to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5886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Unsmileyfy</a:t>
            </a:r>
            <a:r>
              <a:rPr lang="en-US" dirty="0">
                <a:sym typeface="Wingdings" panose="05000000000000000000" pitchFamily="2" charset="2"/>
              </a:rPr>
              <a:t> changes  to :)</a:t>
            </a:r>
          </a:p>
          <a:p>
            <a:r>
              <a:rPr lang="en-US" dirty="0"/>
              <a:t>Equivalent to just </a:t>
            </a:r>
            <a:r>
              <a:rPr lang="en-US" dirty="0" err="1"/>
              <a:t>Unsmileyfy</a:t>
            </a:r>
            <a:endParaRPr lang="en-US" dirty="0"/>
          </a:p>
          <a:p>
            <a:r>
              <a:rPr lang="en-US" dirty="0"/>
              <a:t>The fused pipeline should reduce to </a:t>
            </a:r>
            <a:r>
              <a:rPr lang="en-US" dirty="0" err="1"/>
              <a:t>Unsmileyfy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A96D8B-9D36-4839-BBAA-FF0ACFD881AF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6600852" y="2465697"/>
            <a:ext cx="0" cy="375862"/>
          </a:xfrm>
          <a:prstGeom prst="straightConnector1">
            <a:avLst/>
          </a:prstGeom>
          <a:ln w="19050">
            <a:solidFill>
              <a:srgbClr val="4D4D4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619C7-BC71-4353-8FCB-EF849B47975E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6600852" y="4078436"/>
            <a:ext cx="0" cy="381811"/>
          </a:xfrm>
          <a:prstGeom prst="straightConnector1">
            <a:avLst/>
          </a:prstGeom>
          <a:ln w="19050">
            <a:solidFill>
              <a:srgbClr val="4D4D4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177FF2-E66E-45C2-9A8A-292B092651A9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>
            <a:off x="6600852" y="3252953"/>
            <a:ext cx="0" cy="426337"/>
          </a:xfrm>
          <a:prstGeom prst="straightConnector1">
            <a:avLst/>
          </a:prstGeom>
          <a:ln w="1905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F45E7B6-8A55-43CA-858E-F4934396F5E3}"/>
              </a:ext>
            </a:extLst>
          </p:cNvPr>
          <p:cNvSpPr>
            <a:spLocks/>
          </p:cNvSpPr>
          <p:nvPr/>
        </p:nvSpPr>
        <p:spPr>
          <a:xfrm>
            <a:off x="4609514" y="2066551"/>
            <a:ext cx="3982676" cy="399146"/>
          </a:xfrm>
          <a:prstGeom prst="flowChartInputOutput">
            <a:avLst/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beach :) See you later!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Remembe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1359BE4-7EF4-4206-AAD8-ED8D66269BCD}"/>
              </a:ext>
            </a:extLst>
          </p:cNvPr>
          <p:cNvSpPr>
            <a:spLocks/>
          </p:cNvSpPr>
          <p:nvPr/>
        </p:nvSpPr>
        <p:spPr>
          <a:xfrm>
            <a:off x="4609514" y="3679290"/>
            <a:ext cx="3982676" cy="399146"/>
          </a:xfrm>
          <a:prstGeom prst="flowChartInputOutput">
            <a:avLst/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beach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sz="2000" dirty="0">
                <a:solidFill>
                  <a:schemeClr val="bg1"/>
                </a:solidFill>
              </a:rPr>
              <a:t> See you later!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Remembe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1BC47F6-81D3-4CE9-A5F0-8FB8D3E0FC5B}"/>
              </a:ext>
            </a:extLst>
          </p:cNvPr>
          <p:cNvSpPr/>
          <p:nvPr/>
        </p:nvSpPr>
        <p:spPr>
          <a:xfrm>
            <a:off x="5799748" y="2841559"/>
            <a:ext cx="1602208" cy="411394"/>
          </a:xfrm>
          <a:prstGeom prst="flowChartProcess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Smileyfy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720B47-0A1E-4535-9AB9-6EEC698B337D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6600852" y="4871641"/>
            <a:ext cx="0" cy="420388"/>
          </a:xfrm>
          <a:prstGeom prst="straightConnector1">
            <a:avLst/>
          </a:prstGeom>
          <a:ln w="1905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75930196-B6DD-41DB-BAB5-1E39A27D4272}"/>
              </a:ext>
            </a:extLst>
          </p:cNvPr>
          <p:cNvSpPr>
            <a:spLocks/>
          </p:cNvSpPr>
          <p:nvPr/>
        </p:nvSpPr>
        <p:spPr>
          <a:xfrm>
            <a:off x="4609514" y="5292029"/>
            <a:ext cx="3982676" cy="399146"/>
          </a:xfrm>
          <a:prstGeom prst="flowChartInputOutput">
            <a:avLst/>
          </a:prstGeom>
          <a:solidFill>
            <a:srgbClr val="4D4D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beach :) See you later!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:)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Remembe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44784F4-F80A-4735-8A18-6847CD6E3F11}"/>
              </a:ext>
            </a:extLst>
          </p:cNvPr>
          <p:cNvSpPr/>
          <p:nvPr/>
        </p:nvSpPr>
        <p:spPr>
          <a:xfrm>
            <a:off x="5799748" y="4460247"/>
            <a:ext cx="1602208" cy="411394"/>
          </a:xfrm>
          <a:prstGeom prst="flowChartProcess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Unsmileyfy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Flowchart: Process 73">
                <a:extLst>
                  <a:ext uri="{FF2B5EF4-FFF2-40B4-BE49-F238E27FC236}">
                    <a16:creationId xmlns:a16="http://schemas.microsoft.com/office/drawing/2014/main" id="{153D9614-3124-40BC-9DC8-B3884FDD9174}"/>
                  </a:ext>
                </a:extLst>
              </p:cNvPr>
              <p:cNvSpPr/>
              <p:nvPr/>
            </p:nvSpPr>
            <p:spPr>
              <a:xfrm>
                <a:off x="5074045" y="3595556"/>
                <a:ext cx="3053614" cy="583949"/>
              </a:xfrm>
              <a:prstGeom prst="flowChartProcess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Smileyfy </a:t>
                </a:r>
                <a14:m>
                  <m:oMath xmlns:m="http://schemas.openxmlformats.org/officeDocument/2006/math"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Unsmileyfy</a:t>
                </a:r>
              </a:p>
            </p:txBody>
          </p:sp>
        </mc:Choice>
        <mc:Fallback xmlns="">
          <p:sp>
            <p:nvSpPr>
              <p:cNvPr id="74" name="Flowchart: Process 73">
                <a:extLst>
                  <a:ext uri="{FF2B5EF4-FFF2-40B4-BE49-F238E27FC236}">
                    <a16:creationId xmlns:a16="http://schemas.microsoft.com/office/drawing/2014/main" id="{153D9614-3124-40BC-9DC8-B3884FDD9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045" y="3595556"/>
                <a:ext cx="3053614" cy="583949"/>
              </a:xfrm>
              <a:prstGeom prst="flowChartProcess">
                <a:avLst/>
              </a:prstGeom>
              <a:blipFill>
                <a:blip r:embed="rId2"/>
                <a:stretch>
                  <a:fillRect l="-1190" t="-44444" r="-992" b="-8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EAA710-29DD-43E2-A310-EAC8EBE08C28}"/>
              </a:ext>
            </a:extLst>
          </p:cNvPr>
          <p:cNvCxnSpPr>
            <a:cxnSpLocks/>
            <a:stCxn id="8" idx="4"/>
            <a:endCxn id="74" idx="0"/>
          </p:cNvCxnSpPr>
          <p:nvPr/>
        </p:nvCxnSpPr>
        <p:spPr>
          <a:xfrm>
            <a:off x="6600852" y="2465697"/>
            <a:ext cx="0" cy="1129859"/>
          </a:xfrm>
          <a:prstGeom prst="straightConnector1">
            <a:avLst/>
          </a:prstGeom>
          <a:ln w="1905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F508B0-E9F1-49DB-A722-7EA3DEEF9608}"/>
              </a:ext>
            </a:extLst>
          </p:cNvPr>
          <p:cNvCxnSpPr>
            <a:cxnSpLocks/>
            <a:stCxn id="74" idx="2"/>
            <a:endCxn id="12" idx="1"/>
          </p:cNvCxnSpPr>
          <p:nvPr/>
        </p:nvCxnSpPr>
        <p:spPr>
          <a:xfrm>
            <a:off x="6600852" y="4179505"/>
            <a:ext cx="0" cy="1112524"/>
          </a:xfrm>
          <a:prstGeom prst="straightConnector1">
            <a:avLst/>
          </a:prstGeom>
          <a:ln w="19050">
            <a:solidFill>
              <a:srgbClr val="4D4D4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93554BF4-A584-4FF9-8B95-4E99E428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E4BD1420-EBF4-415E-BC90-145645A6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E97EF6E-63FA-4DD6-B5B7-53A9D35DF19D}"/>
              </a:ext>
            </a:extLst>
          </p:cNvPr>
          <p:cNvSpPr/>
          <p:nvPr/>
        </p:nvSpPr>
        <p:spPr>
          <a:xfrm>
            <a:off x="4198009" y="4771447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474930-A13E-40BD-B306-5228FD167940}"/>
              </a:ext>
            </a:extLst>
          </p:cNvPr>
          <p:cNvSpPr/>
          <p:nvPr/>
        </p:nvSpPr>
        <p:spPr>
          <a:xfrm>
            <a:off x="7184642" y="4771447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F48919-ABB4-44FD-A91E-27D72E5D72A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30606" y="4728355"/>
            <a:ext cx="128081" cy="10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F193C8B-46E0-4BD5-A129-19F3C76D942E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rot="5400000" flipH="1" flipV="1">
            <a:off x="5898494" y="3485299"/>
            <a:ext cx="12700" cy="269365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D486AAF-5EEB-403D-8300-B2B6ED9EB878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rot="5400000">
            <a:off x="5898494" y="3778280"/>
            <a:ext cx="12700" cy="269365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A644E9-413A-461D-98EB-E17175B268E1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H="1" flipV="1">
            <a:off x="4404364" y="4194374"/>
            <a:ext cx="814" cy="57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5F277F-DFF0-457C-92C0-56B27210CEDE}"/>
              </a:ext>
            </a:extLst>
          </p:cNvPr>
          <p:cNvGrpSpPr/>
          <p:nvPr/>
        </p:nvGrpSpPr>
        <p:grpSpPr>
          <a:xfrm>
            <a:off x="4333577" y="4052800"/>
            <a:ext cx="141574" cy="141574"/>
            <a:chOff x="8185393" y="4905575"/>
            <a:chExt cx="141574" cy="1415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AB6DEC-FBB8-41B2-8D81-C6E93816C86D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1CCF3A-D5E8-4FD4-8A42-03DD41D77D20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9B75FF-7C19-4799-B4EA-B9AB3F01D133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H="1" flipV="1">
            <a:off x="7388427" y="4194374"/>
            <a:ext cx="3384" cy="57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89236F-F743-49D6-A968-4A28292138A8}"/>
              </a:ext>
            </a:extLst>
          </p:cNvPr>
          <p:cNvGrpSpPr/>
          <p:nvPr/>
        </p:nvGrpSpPr>
        <p:grpSpPr>
          <a:xfrm>
            <a:off x="7317640" y="4052800"/>
            <a:ext cx="141574" cy="141574"/>
            <a:chOff x="8185393" y="4905575"/>
            <a:chExt cx="141574" cy="1415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03E0C7-6556-40E6-933B-BA7A1B5EBF8A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559E36-536D-4A05-88EF-83A38AC4C965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3B8A1B6-4C0D-428A-833B-6128E01CFBC4}"/>
              </a:ext>
            </a:extLst>
          </p:cNvPr>
          <p:cNvCxnSpPr>
            <a:cxnSpLocks/>
            <a:stCxn id="7" idx="4"/>
            <a:endCxn id="7" idx="6"/>
          </p:cNvCxnSpPr>
          <p:nvPr/>
        </p:nvCxnSpPr>
        <p:spPr>
          <a:xfrm rot="5400000" flipH="1" flipV="1">
            <a:off x="7391811" y="4978616"/>
            <a:ext cx="207168" cy="207168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CC5373D-658B-4DF5-A9E8-B358CEC00B42}"/>
              </a:ext>
            </a:extLst>
          </p:cNvPr>
          <p:cNvCxnSpPr>
            <a:cxnSpLocks/>
            <a:stCxn id="6" idx="4"/>
            <a:endCxn id="6" idx="2"/>
          </p:cNvCxnSpPr>
          <p:nvPr/>
        </p:nvCxnSpPr>
        <p:spPr>
          <a:xfrm rot="5400000" flipH="1">
            <a:off x="4198010" y="4978616"/>
            <a:ext cx="207168" cy="207169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3810E7-4E7A-4590-935F-5D9C104D4CBA}"/>
                  </a:ext>
                </a:extLst>
              </p:cNvPr>
              <p:cNvSpPr/>
              <p:nvPr/>
            </p:nvSpPr>
            <p:spPr>
              <a:xfrm>
                <a:off x="6975548" y="5374347"/>
                <a:ext cx="1405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3810E7-4E7A-4590-935F-5D9C104D4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548" y="5374347"/>
                <a:ext cx="1405705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F8C5D2-6DEB-4E58-8751-7DE69F7F45C7}"/>
                  </a:ext>
                </a:extLst>
              </p:cNvPr>
              <p:cNvSpPr/>
              <p:nvPr/>
            </p:nvSpPr>
            <p:spPr>
              <a:xfrm>
                <a:off x="5262750" y="4202057"/>
                <a:ext cx="1288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F8C5D2-6DEB-4E58-8751-7DE69F7F4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50" y="4202057"/>
                <a:ext cx="128811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187BC8-164B-48FA-8AC4-D206BC46379A}"/>
                  </a:ext>
                </a:extLst>
              </p:cNvPr>
              <p:cNvSpPr/>
              <p:nvPr/>
            </p:nvSpPr>
            <p:spPr>
              <a:xfrm>
                <a:off x="7356869" y="4202057"/>
                <a:ext cx="1008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187BC8-164B-48FA-8AC4-D206BC463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869" y="4202057"/>
                <a:ext cx="1008609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7918CF-A183-4677-80F3-852634E2B018}"/>
                  </a:ext>
                </a:extLst>
              </p:cNvPr>
              <p:cNvSpPr/>
              <p:nvPr/>
            </p:nvSpPr>
            <p:spPr>
              <a:xfrm>
                <a:off x="3670262" y="4202057"/>
                <a:ext cx="779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7918CF-A183-4677-80F3-852634E2B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62" y="4202057"/>
                <a:ext cx="779381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090D06-87E3-4CAA-8E59-0DDE8DF25183}"/>
                  </a:ext>
                </a:extLst>
              </p:cNvPr>
              <p:cNvSpPr/>
              <p:nvPr/>
            </p:nvSpPr>
            <p:spPr>
              <a:xfrm>
                <a:off x="4988278" y="5374347"/>
                <a:ext cx="1833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090D06-87E3-4CAA-8E59-0DDE8DF25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278" y="5374347"/>
                <a:ext cx="1833130" cy="369332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1C687-A9F3-4601-90F4-5A5A23FAF104}"/>
                  </a:ext>
                </a:extLst>
              </p:cNvPr>
              <p:cNvSpPr/>
              <p:nvPr/>
            </p:nvSpPr>
            <p:spPr>
              <a:xfrm>
                <a:off x="3097752" y="5671897"/>
                <a:ext cx="3638240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A1C687-A9F3-4601-90F4-5A5A23FAF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52" y="5671897"/>
                <a:ext cx="3638240" cy="369781"/>
              </a:xfrm>
              <a:prstGeom prst="rect">
                <a:avLst/>
              </a:prstGeom>
              <a:blipFill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4846021-2897-4CAC-9B32-C80EBD5BA48C}"/>
                  </a:ext>
                </a:extLst>
              </p:cNvPr>
              <p:cNvSpPr/>
              <p:nvPr/>
            </p:nvSpPr>
            <p:spPr>
              <a:xfrm>
                <a:off x="2102393" y="5145601"/>
                <a:ext cx="1937325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 smtClean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4846021-2897-4CAC-9B32-C80EBD5BA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93" y="5145601"/>
                <a:ext cx="1937325" cy="369781"/>
              </a:xfrm>
              <a:prstGeom prst="rect">
                <a:avLst/>
              </a:prstGeom>
              <a:blipFill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99661D-B91C-4331-B306-E4BE74D7489F}"/>
                  </a:ext>
                </a:extLst>
              </p:cNvPr>
              <p:cNvSpPr/>
              <p:nvPr/>
            </p:nvSpPr>
            <p:spPr>
              <a:xfrm>
                <a:off x="1617132" y="4825775"/>
                <a:ext cx="2422586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99661D-B91C-4331-B306-E4BE74D74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32" y="4825775"/>
                <a:ext cx="2422586" cy="369781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1E634F9-EB6E-4611-8808-6A9513866891}"/>
                  </a:ext>
                </a:extLst>
              </p:cNvPr>
              <p:cNvSpPr/>
              <p:nvPr/>
            </p:nvSpPr>
            <p:spPr>
              <a:xfrm>
                <a:off x="4887526" y="5986570"/>
                <a:ext cx="2224263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 smtClean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b="0" i="0" dirty="0" smtClean="0"/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1E634F9-EB6E-4611-8808-6A9513866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526" y="5986570"/>
                <a:ext cx="2224263" cy="369781"/>
              </a:xfrm>
              <a:prstGeom prst="rect">
                <a:avLst/>
              </a:prstGeom>
              <a:blipFill>
                <a:blip r:embed="rId1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0495F7A1-C13A-4EC6-A285-CE760EE66AE0}"/>
              </a:ext>
            </a:extLst>
          </p:cNvPr>
          <p:cNvSpPr/>
          <p:nvPr/>
        </p:nvSpPr>
        <p:spPr>
          <a:xfrm>
            <a:off x="1481564" y="1877802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6B3D5CD-7989-40A7-BE31-34F4EE54BF7C}"/>
              </a:ext>
            </a:extLst>
          </p:cNvPr>
          <p:cNvSpPr/>
          <p:nvPr/>
        </p:nvSpPr>
        <p:spPr>
          <a:xfrm>
            <a:off x="4468197" y="1877802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3C176A-A821-4FE8-A16F-7D0E990A27E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414161" y="1834710"/>
            <a:ext cx="128081" cy="10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B856B33-742B-4360-AC2B-B28971589498}"/>
              </a:ext>
            </a:extLst>
          </p:cNvPr>
          <p:cNvCxnSpPr>
            <a:cxnSpLocks/>
            <a:stCxn id="67" idx="7"/>
            <a:endCxn id="68" idx="1"/>
          </p:cNvCxnSpPr>
          <p:nvPr/>
        </p:nvCxnSpPr>
        <p:spPr>
          <a:xfrm rot="5400000" flipH="1" flipV="1">
            <a:off x="3182049" y="591654"/>
            <a:ext cx="12700" cy="269365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1003BA0-4AAE-466A-93D9-5F852655EF0C}"/>
              </a:ext>
            </a:extLst>
          </p:cNvPr>
          <p:cNvCxnSpPr>
            <a:cxnSpLocks/>
            <a:stCxn id="68" idx="3"/>
            <a:endCxn id="67" idx="5"/>
          </p:cNvCxnSpPr>
          <p:nvPr/>
        </p:nvCxnSpPr>
        <p:spPr>
          <a:xfrm rot="5400000">
            <a:off x="3182049" y="884635"/>
            <a:ext cx="12700" cy="2693652"/>
          </a:xfrm>
          <a:prstGeom prst="curvedConnector3">
            <a:avLst>
              <a:gd name="adj1" fmla="val 22777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15799E-3104-467C-AFC9-DF596EF22877}"/>
              </a:ext>
            </a:extLst>
          </p:cNvPr>
          <p:cNvCxnSpPr>
            <a:cxnSpLocks/>
            <a:stCxn id="67" idx="0"/>
            <a:endCxn id="74" idx="4"/>
          </p:cNvCxnSpPr>
          <p:nvPr/>
        </p:nvCxnSpPr>
        <p:spPr>
          <a:xfrm flipH="1" flipV="1">
            <a:off x="1687919" y="1300729"/>
            <a:ext cx="814" cy="57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7A4B43-B24F-4711-8C68-45820A6B4FED}"/>
              </a:ext>
            </a:extLst>
          </p:cNvPr>
          <p:cNvGrpSpPr/>
          <p:nvPr/>
        </p:nvGrpSpPr>
        <p:grpSpPr>
          <a:xfrm>
            <a:off x="1617132" y="1159155"/>
            <a:ext cx="141574" cy="141574"/>
            <a:chOff x="8185393" y="4905575"/>
            <a:chExt cx="141574" cy="14157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931A77F-91EC-49E6-99D8-A71182F1DEFD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B7F056E-5007-41A5-94AF-1B370D1A9D84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0AF743-82E8-4054-8A6D-895629FB1DC6}"/>
              </a:ext>
            </a:extLst>
          </p:cNvPr>
          <p:cNvCxnSpPr>
            <a:cxnSpLocks/>
            <a:stCxn id="68" idx="0"/>
            <a:endCxn id="78" idx="4"/>
          </p:cNvCxnSpPr>
          <p:nvPr/>
        </p:nvCxnSpPr>
        <p:spPr>
          <a:xfrm flipH="1" flipV="1">
            <a:off x="4671982" y="1300729"/>
            <a:ext cx="3384" cy="57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0279714-D372-4510-B8C0-E904EF0A2D81}"/>
              </a:ext>
            </a:extLst>
          </p:cNvPr>
          <p:cNvGrpSpPr/>
          <p:nvPr/>
        </p:nvGrpSpPr>
        <p:grpSpPr>
          <a:xfrm>
            <a:off x="4601195" y="1159155"/>
            <a:ext cx="141574" cy="141574"/>
            <a:chOff x="8185393" y="4905575"/>
            <a:chExt cx="141574" cy="14157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BAB6A91-B9A2-46A3-8145-13A0D41439CF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3AD86DE-774D-45F2-A67D-428315713365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D9E237E-FB5A-4C1F-96A8-B097C9FB773D}"/>
              </a:ext>
            </a:extLst>
          </p:cNvPr>
          <p:cNvCxnSpPr>
            <a:cxnSpLocks/>
            <a:stCxn id="68" idx="4"/>
            <a:endCxn id="68" idx="6"/>
          </p:cNvCxnSpPr>
          <p:nvPr/>
        </p:nvCxnSpPr>
        <p:spPr>
          <a:xfrm rot="5400000" flipH="1" flipV="1">
            <a:off x="4675366" y="2084971"/>
            <a:ext cx="207168" cy="207168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AA1CEFB-147E-4772-8276-4EB303F7DECD}"/>
              </a:ext>
            </a:extLst>
          </p:cNvPr>
          <p:cNvCxnSpPr>
            <a:cxnSpLocks/>
            <a:stCxn id="67" idx="4"/>
            <a:endCxn id="67" idx="2"/>
          </p:cNvCxnSpPr>
          <p:nvPr/>
        </p:nvCxnSpPr>
        <p:spPr>
          <a:xfrm rot="5400000" flipH="1">
            <a:off x="1481565" y="2084971"/>
            <a:ext cx="207168" cy="207169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2AA4289-888C-49CD-9CDD-75B201490E55}"/>
                  </a:ext>
                </a:extLst>
              </p:cNvPr>
              <p:cNvSpPr/>
              <p:nvPr/>
            </p:nvSpPr>
            <p:spPr>
              <a:xfrm>
                <a:off x="772299" y="2480702"/>
                <a:ext cx="1418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2AA4289-888C-49CD-9CDD-75B201490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99" y="2480702"/>
                <a:ext cx="1418530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9F97A2-5137-47EF-9A43-D6FA5F0FD1B4}"/>
                  </a:ext>
                </a:extLst>
              </p:cNvPr>
              <p:cNvSpPr/>
              <p:nvPr/>
            </p:nvSpPr>
            <p:spPr>
              <a:xfrm>
                <a:off x="4259103" y="2480702"/>
                <a:ext cx="1405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29F97A2-5137-47EF-9A43-D6FA5F0F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03" y="2480702"/>
                <a:ext cx="1405705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E5496AC-1D26-4D56-8E88-F4E80DB1EB4E}"/>
                  </a:ext>
                </a:extLst>
              </p:cNvPr>
              <p:cNvSpPr/>
              <p:nvPr/>
            </p:nvSpPr>
            <p:spPr>
              <a:xfrm>
                <a:off x="2546305" y="1308412"/>
                <a:ext cx="1288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E5496AC-1D26-4D56-8E88-F4E80DB1E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05" y="1308412"/>
                <a:ext cx="1288110" cy="369332"/>
              </a:xfrm>
              <a:prstGeom prst="rect">
                <a:avLst/>
              </a:prstGeom>
              <a:blipFill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1DDA9FD-702D-406E-9557-68C2E074C881}"/>
                  </a:ext>
                </a:extLst>
              </p:cNvPr>
              <p:cNvSpPr/>
              <p:nvPr/>
            </p:nvSpPr>
            <p:spPr>
              <a:xfrm>
                <a:off x="4640424" y="1308412"/>
                <a:ext cx="1008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1DDA9FD-702D-406E-9557-68C2E074C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424" y="1308412"/>
                <a:ext cx="1008609" cy="369332"/>
              </a:xfrm>
              <a:prstGeom prst="rect">
                <a:avLst/>
              </a:prstGeom>
              <a:blipFill>
                <a:blip r:embed="rId1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5A24F89-D67C-4B7D-A82A-5F598F5AD343}"/>
                  </a:ext>
                </a:extLst>
              </p:cNvPr>
              <p:cNvSpPr/>
              <p:nvPr/>
            </p:nvSpPr>
            <p:spPr>
              <a:xfrm>
                <a:off x="953817" y="1308412"/>
                <a:ext cx="779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5A24F89-D67C-4B7D-A82A-5F598F5AD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17" y="1308412"/>
                <a:ext cx="779381" cy="369332"/>
              </a:xfrm>
              <a:prstGeom prst="rect">
                <a:avLst/>
              </a:prstGeom>
              <a:blipFill>
                <a:blip r:embed="rId1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9241E7A-CC88-4CAD-9AB9-12AC7B1B48D6}"/>
                  </a:ext>
                </a:extLst>
              </p:cNvPr>
              <p:cNvSpPr/>
              <p:nvPr/>
            </p:nvSpPr>
            <p:spPr>
              <a:xfrm>
                <a:off x="2377632" y="2480702"/>
                <a:ext cx="1621534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9241E7A-CC88-4CAD-9AB9-12AC7B1B4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632" y="2480702"/>
                <a:ext cx="1621534" cy="369781"/>
              </a:xfrm>
              <a:prstGeom prst="rect">
                <a:avLst/>
              </a:prstGeom>
              <a:blipFill>
                <a:blip r:embed="rId1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63981E5-1FE3-48F1-BD0C-8BDEB28F43E5}"/>
                  </a:ext>
                </a:extLst>
              </p:cNvPr>
              <p:cNvSpPr/>
              <p:nvPr/>
            </p:nvSpPr>
            <p:spPr>
              <a:xfrm>
                <a:off x="1901043" y="2834360"/>
                <a:ext cx="2634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63981E5-1FE3-48F1-BD0C-8BDEB28F4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43" y="2834360"/>
                <a:ext cx="2634183" cy="369332"/>
              </a:xfrm>
              <a:prstGeom prst="rect">
                <a:avLst/>
              </a:prstGeom>
              <a:blipFill>
                <a:blip r:embed="rId1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0645E8C6-F292-491E-B929-A55AF9D08C16}"/>
              </a:ext>
            </a:extLst>
          </p:cNvPr>
          <p:cNvSpPr/>
          <p:nvPr/>
        </p:nvSpPr>
        <p:spPr>
          <a:xfrm>
            <a:off x="6949194" y="1737662"/>
            <a:ext cx="414337" cy="414337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B105A4-8BC2-457D-A582-429E4DE0EE7A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6791433" y="1944830"/>
            <a:ext cx="15776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32B670-BC7E-4FF0-8680-0CE727190EBE}"/>
              </a:ext>
            </a:extLst>
          </p:cNvPr>
          <p:cNvCxnSpPr>
            <a:cxnSpLocks/>
            <a:stCxn id="89" idx="0"/>
            <a:endCxn id="93" idx="4"/>
          </p:cNvCxnSpPr>
          <p:nvPr/>
        </p:nvCxnSpPr>
        <p:spPr>
          <a:xfrm flipH="1" flipV="1">
            <a:off x="7156362" y="1302585"/>
            <a:ext cx="1" cy="435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607768C-8BFE-439E-A9B1-31DEABEDA8F2}"/>
              </a:ext>
            </a:extLst>
          </p:cNvPr>
          <p:cNvGrpSpPr/>
          <p:nvPr/>
        </p:nvGrpSpPr>
        <p:grpSpPr>
          <a:xfrm>
            <a:off x="7085575" y="1161011"/>
            <a:ext cx="141574" cy="141574"/>
            <a:chOff x="8185393" y="4905575"/>
            <a:chExt cx="141574" cy="14157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85FD3CA-A43A-4C93-AA52-6F7EF64C229A}"/>
                </a:ext>
              </a:extLst>
            </p:cNvPr>
            <p:cNvSpPr/>
            <p:nvPr/>
          </p:nvSpPr>
          <p:spPr>
            <a:xfrm>
              <a:off x="8185393" y="4905575"/>
              <a:ext cx="141574" cy="141574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430FA21-98BC-4F46-823C-8239FAAD46CE}"/>
                </a:ext>
              </a:extLst>
            </p:cNvPr>
            <p:cNvSpPr/>
            <p:nvPr/>
          </p:nvSpPr>
          <p:spPr>
            <a:xfrm>
              <a:off x="8225610" y="4945792"/>
              <a:ext cx="61140" cy="6114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F8C60DA2-244A-427D-8C9B-7B820787E2E6}"/>
              </a:ext>
            </a:extLst>
          </p:cNvPr>
          <p:cNvCxnSpPr>
            <a:cxnSpLocks/>
            <a:stCxn id="89" idx="4"/>
            <a:endCxn id="89" idx="6"/>
          </p:cNvCxnSpPr>
          <p:nvPr/>
        </p:nvCxnSpPr>
        <p:spPr>
          <a:xfrm rot="5400000" flipH="1" flipV="1">
            <a:off x="7156363" y="1944831"/>
            <a:ext cx="207168" cy="207168"/>
          </a:xfrm>
          <a:prstGeom prst="curvedConnector4">
            <a:avLst>
              <a:gd name="adj1" fmla="val -110345"/>
              <a:gd name="adj2" fmla="val 2103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04CF110-D8BA-41E4-9B53-85D095995BA9}"/>
                  </a:ext>
                </a:extLst>
              </p:cNvPr>
              <p:cNvSpPr/>
              <p:nvPr/>
            </p:nvSpPr>
            <p:spPr>
              <a:xfrm>
                <a:off x="6447768" y="1317142"/>
                <a:ext cx="779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⊤⁄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04CF110-D8BA-41E4-9B53-85D095995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8" y="1317142"/>
                <a:ext cx="779381" cy="369332"/>
              </a:xfrm>
              <a:prstGeom prst="rect">
                <a:avLst/>
              </a:prstGeom>
              <a:blipFill>
                <a:blip r:embed="rId1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F78E4AB-2FEE-4A9A-9984-67A97842CA65}"/>
                  </a:ext>
                </a:extLst>
              </p:cNvPr>
              <p:cNvSpPr/>
              <p:nvPr/>
            </p:nvSpPr>
            <p:spPr>
              <a:xfrm>
                <a:off x="6447768" y="2381399"/>
                <a:ext cx="1937325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⁄[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F78E4AB-2FEE-4A9A-9984-67A97842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8" y="2381399"/>
                <a:ext cx="1937325" cy="369781"/>
              </a:xfrm>
              <a:prstGeom prst="rect">
                <a:avLst/>
              </a:prstGeom>
              <a:blipFill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C6B0E4F-BBF1-4B7F-91DB-F99AECE9C0F2}"/>
                  </a:ext>
                </a:extLst>
              </p:cNvPr>
              <p:cNvSpPr/>
              <p:nvPr/>
            </p:nvSpPr>
            <p:spPr>
              <a:xfrm>
                <a:off x="6447768" y="2737312"/>
                <a:ext cx="1522725" cy="369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☺</m:t>
                      </m:r>
                      <m:r>
                        <m:rPr>
                          <m:nor/>
                        </m:rPr>
                        <a:rPr lang="en-US" dirty="0"/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⁄[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C6B0E4F-BBF1-4B7F-91DB-F99AECE9C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68" y="2737312"/>
                <a:ext cx="1522725" cy="369781"/>
              </a:xfrm>
              <a:prstGeom prst="rect">
                <a:avLst/>
              </a:prstGeom>
              <a:blipFill>
                <a:blip r:embed="rId2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688C7159-AE65-473F-AED0-7349CAAB17C0}"/>
              </a:ext>
            </a:extLst>
          </p:cNvPr>
          <p:cNvSpPr txBox="1"/>
          <p:nvPr/>
        </p:nvSpPr>
        <p:spPr>
          <a:xfrm>
            <a:off x="697074" y="551103"/>
            <a:ext cx="242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Smileyfy</a:t>
            </a:r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E389AF-2434-44C5-9145-497751138E14}"/>
              </a:ext>
            </a:extLst>
          </p:cNvPr>
          <p:cNvSpPr txBox="1"/>
          <p:nvPr/>
        </p:nvSpPr>
        <p:spPr>
          <a:xfrm>
            <a:off x="6447768" y="544834"/>
            <a:ext cx="242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Unsmileyfy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019AD91-9575-4233-BCAE-AB171704FE97}"/>
                  </a:ext>
                </a:extLst>
              </p:cNvPr>
              <p:cNvSpPr txBox="1"/>
              <p:nvPr/>
            </p:nvSpPr>
            <p:spPr>
              <a:xfrm>
                <a:off x="697074" y="3598283"/>
                <a:ext cx="3556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Smileyfy </a:t>
                </a:r>
                <a14:m>
                  <m:oMath xmlns:m="http://schemas.openxmlformats.org/officeDocument/2006/math"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Unsmileyfy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019AD91-9575-4233-BCAE-AB171704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74" y="3598283"/>
                <a:ext cx="3556153" cy="523220"/>
              </a:xfrm>
              <a:prstGeom prst="rect">
                <a:avLst/>
              </a:prstGeom>
              <a:blipFill>
                <a:blip r:embed="rId22"/>
                <a:stretch>
                  <a:fillRect l="-342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Footer Placeholder 101">
            <a:extLst>
              <a:ext uri="{FF2B5EF4-FFF2-40B4-BE49-F238E27FC236}">
                <a16:creationId xmlns:a16="http://schemas.microsoft.com/office/drawing/2014/main" id="{9779D784-2C80-4228-995B-C1981C1F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103" name="Slide Number Placeholder 102">
            <a:extLst>
              <a:ext uri="{FF2B5EF4-FFF2-40B4-BE49-F238E27FC236}">
                <a16:creationId xmlns:a16="http://schemas.microsoft.com/office/drawing/2014/main" id="{38820546-1AAA-4D8B-98EB-FCA3CC7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B97D8C-A531-4C49-A3FE-83C61D1B31B4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1780124" y="2419026"/>
            <a:ext cx="841291" cy="41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D7CDA8-A9F7-4BB6-93AD-33CB977C9236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4088219" y="2419026"/>
            <a:ext cx="596584" cy="41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3FB96E-A38A-48DB-A42B-AC403C6DB0A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477511" y="2672092"/>
            <a:ext cx="1" cy="306471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BF63EF-5C3B-4412-9B23-F302C4220014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1477510" y="3440228"/>
            <a:ext cx="1" cy="263173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2A3095-3612-4F2A-B7AF-CCFB88CA0BA6}"/>
              </a:ext>
            </a:extLst>
          </p:cNvPr>
          <p:cNvCxnSpPr>
            <a:cxnSpLocks/>
            <a:stCxn id="34" idx="3"/>
            <a:endCxn id="22" idx="2"/>
          </p:cNvCxnSpPr>
          <p:nvPr/>
        </p:nvCxnSpPr>
        <p:spPr>
          <a:xfrm flipV="1">
            <a:off x="2073351" y="2654029"/>
            <a:ext cx="1281466" cy="2912233"/>
          </a:xfrm>
          <a:prstGeom prst="bentConnector2">
            <a:avLst/>
          </a:prstGeom>
          <a:solidFill>
            <a:schemeClr val="accent3"/>
          </a:solidFill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A6C760-4295-4EFC-A000-00D5FB90E3D6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>
            <a:off x="1477510" y="4248092"/>
            <a:ext cx="3153" cy="301732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8F6B5E-9553-4590-8B15-9EB1F9836229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 flipH="1">
            <a:off x="1477511" y="5011489"/>
            <a:ext cx="3152" cy="263173"/>
          </a:xfrm>
          <a:prstGeom prst="straightConnector1">
            <a:avLst/>
          </a:prstGeom>
          <a:solidFill>
            <a:schemeClr val="accent3"/>
          </a:solidFill>
          <a:ln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AC93F5-1800-48BB-A7FF-E2E91EA3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B4C7-9DAE-4E09-91B5-8CC93CC2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25" y="3079337"/>
            <a:ext cx="4595425" cy="3400653"/>
          </a:xfrm>
        </p:spPr>
        <p:txBody>
          <a:bodyPr/>
          <a:lstStyle/>
          <a:p>
            <a:r>
              <a:rPr lang="en-US" dirty="0"/>
              <a:t>¹ Encode into an SFA that accepts valid transductions</a:t>
            </a:r>
          </a:p>
          <a:p>
            <a:r>
              <a:rPr lang="en-US" dirty="0"/>
              <a:t>² Minimize to produce an equivalence relation</a:t>
            </a:r>
          </a:p>
          <a:p>
            <a:r>
              <a:rPr lang="en-US" dirty="0"/>
              <a:t>³ Use the equivalence relation to merge states in original 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Document 11">
                <a:extLst>
                  <a:ext uri="{FF2B5EF4-FFF2-40B4-BE49-F238E27FC236}">
                    <a16:creationId xmlns:a16="http://schemas.microsoft.com/office/drawing/2014/main" id="{4E2B4BB3-52C6-4089-B4CE-21743B6EBF9E}"/>
                  </a:ext>
                </a:extLst>
              </p:cNvPr>
              <p:cNvSpPr/>
              <p:nvPr/>
            </p:nvSpPr>
            <p:spPr>
              <a:xfrm>
                <a:off x="1174900" y="2127401"/>
                <a:ext cx="605224" cy="58325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Flowchart: Document 11">
                <a:extLst>
                  <a:ext uri="{FF2B5EF4-FFF2-40B4-BE49-F238E27FC236}">
                    <a16:creationId xmlns:a16="http://schemas.microsoft.com/office/drawing/2014/main" id="{4E2B4BB3-52C6-4089-B4CE-21743B6EB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00" y="2127401"/>
                <a:ext cx="605224" cy="583250"/>
              </a:xfrm>
              <a:prstGeom prst="flowChartDocumen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id="{4A654904-06F1-42F0-9E55-4597AA110946}"/>
                  </a:ext>
                </a:extLst>
              </p:cNvPr>
              <p:cNvSpPr/>
              <p:nvPr/>
            </p:nvSpPr>
            <p:spPr>
              <a:xfrm>
                <a:off x="930189" y="3703401"/>
                <a:ext cx="1094641" cy="58325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SFA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Flowchart: Document 12">
                <a:extLst>
                  <a:ext uri="{FF2B5EF4-FFF2-40B4-BE49-F238E27FC236}">
                    <a16:creationId xmlns:a16="http://schemas.microsoft.com/office/drawing/2014/main" id="{4A654904-06F1-42F0-9E55-4597AA110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89" y="3703401"/>
                <a:ext cx="1094641" cy="583250"/>
              </a:xfrm>
              <a:prstGeom prst="flowChartDocument">
                <a:avLst/>
              </a:prstGeom>
              <a:blipFill>
                <a:blip r:embed="rId3"/>
                <a:stretch>
                  <a:fillRect l="-3297" r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EECF93A-C374-46E6-808F-3576AB858ED5}"/>
              </a:ext>
            </a:extLst>
          </p:cNvPr>
          <p:cNvSpPr/>
          <p:nvPr/>
        </p:nvSpPr>
        <p:spPr>
          <a:xfrm>
            <a:off x="716869" y="2978563"/>
            <a:ext cx="1521284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Encoding 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lowchart: Document 20">
                <a:extLst>
                  <a:ext uri="{FF2B5EF4-FFF2-40B4-BE49-F238E27FC236}">
                    <a16:creationId xmlns:a16="http://schemas.microsoft.com/office/drawing/2014/main" id="{ACF85CF7-E52A-4E0B-A01B-094C993E124D}"/>
                  </a:ext>
                </a:extLst>
              </p:cNvPr>
              <p:cNvSpPr/>
              <p:nvPr/>
            </p:nvSpPr>
            <p:spPr>
              <a:xfrm>
                <a:off x="4684803" y="2078903"/>
                <a:ext cx="1269432" cy="680246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SFA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Flowchart: Document 20">
                <a:extLst>
                  <a:ext uri="{FF2B5EF4-FFF2-40B4-BE49-F238E27FC236}">
                    <a16:creationId xmlns:a16="http://schemas.microsoft.com/office/drawing/2014/main" id="{ACF85CF7-E52A-4E0B-A01B-094C993E1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03" y="2078903"/>
                <a:ext cx="1269432" cy="680246"/>
              </a:xfrm>
              <a:prstGeom prst="flowChartDocument">
                <a:avLst/>
              </a:prstGeom>
              <a:blipFill>
                <a:blip r:embed="rId4"/>
                <a:stretch>
                  <a:fillRect l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0E2C8B2-DAF6-4EB0-8A66-A8144B5CB235}"/>
              </a:ext>
            </a:extLst>
          </p:cNvPr>
          <p:cNvSpPr/>
          <p:nvPr/>
        </p:nvSpPr>
        <p:spPr>
          <a:xfrm>
            <a:off x="2621415" y="2192364"/>
            <a:ext cx="1466804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Quotient 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ocument 33">
                <a:extLst>
                  <a:ext uri="{FF2B5EF4-FFF2-40B4-BE49-F238E27FC236}">
                    <a16:creationId xmlns:a16="http://schemas.microsoft.com/office/drawing/2014/main" id="{7DC3DED9-805D-4AB2-BAA2-A7F8E3D80DEF}"/>
                  </a:ext>
                </a:extLst>
              </p:cNvPr>
              <p:cNvSpPr/>
              <p:nvPr/>
            </p:nvSpPr>
            <p:spPr>
              <a:xfrm>
                <a:off x="881671" y="5274662"/>
                <a:ext cx="1191680" cy="583200"/>
              </a:xfrm>
              <a:prstGeom prst="flowChartDocument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SFA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Flowchart: Document 33">
                <a:extLst>
                  <a:ext uri="{FF2B5EF4-FFF2-40B4-BE49-F238E27FC236}">
                    <a16:creationId xmlns:a16="http://schemas.microsoft.com/office/drawing/2014/main" id="{7DC3DED9-805D-4AB2-BAA2-A7F8E3D80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71" y="5274662"/>
                <a:ext cx="1191680" cy="583200"/>
              </a:xfrm>
              <a:prstGeom prst="flowChartDocument">
                <a:avLst/>
              </a:prstGeom>
              <a:blipFill>
                <a:blip r:embed="rId5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E118B77-CB7B-46CB-97E5-BA5D56799ACC}"/>
              </a:ext>
            </a:extLst>
          </p:cNvPr>
          <p:cNvSpPr/>
          <p:nvPr/>
        </p:nvSpPr>
        <p:spPr>
          <a:xfrm>
            <a:off x="723173" y="4549824"/>
            <a:ext cx="1514980" cy="461665"/>
          </a:xfrm>
          <a:prstGeom prst="flowChart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Minimize ²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2C084-98D2-4CB6-B200-92B5AF58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E3AD3-3B49-488C-AE6E-5D403E93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4CA2-213A-4559-ACA4-1A3EBAFA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656B-7B97-4D7C-B04C-AFBDB7509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74" y="1825625"/>
                <a:ext cx="7886700" cy="4351338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inputs represent transitions as tuples of    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current register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new register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SFA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accepts valid transductions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656B-7B97-4D7C-B04C-AFBDB7509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74" y="1825625"/>
                <a:ext cx="7886700" cy="4351338"/>
              </a:xfrm>
              <a:blipFill>
                <a:blip r:embed="rId3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B16E471-BEEB-4922-8F57-E4D6081941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598213"/>
                  </p:ext>
                </p:extLst>
              </p:nvPr>
            </p:nvGraphicFramePr>
            <p:xfrm>
              <a:off x="673867" y="3781628"/>
              <a:ext cx="7796266" cy="2104747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512712">
                      <a:extLst>
                        <a:ext uri="{9D8B030D-6E8A-4147-A177-3AD203B41FA5}">
                          <a16:colId xmlns:a16="http://schemas.microsoft.com/office/drawing/2014/main" val="3730935640"/>
                        </a:ext>
                      </a:extLst>
                    </a:gridCol>
                    <a:gridCol w="1451948">
                      <a:extLst>
                        <a:ext uri="{9D8B030D-6E8A-4147-A177-3AD203B41FA5}">
                          <a16:colId xmlns:a16="http://schemas.microsoft.com/office/drawing/2014/main" val="3210582529"/>
                        </a:ext>
                      </a:extLst>
                    </a:gridCol>
                    <a:gridCol w="1595068">
                      <a:extLst>
                        <a:ext uri="{9D8B030D-6E8A-4147-A177-3AD203B41FA5}">
                          <a16:colId xmlns:a16="http://schemas.microsoft.com/office/drawing/2014/main" val="3829110162"/>
                        </a:ext>
                      </a:extLst>
                    </a:gridCol>
                    <a:gridCol w="3236538">
                      <a:extLst>
                        <a:ext uri="{9D8B030D-6E8A-4147-A177-3AD203B41FA5}">
                          <a16:colId xmlns:a16="http://schemas.microsoft.com/office/drawing/2014/main" val="2744871309"/>
                        </a:ext>
                      </a:extLst>
                    </a:gridCol>
                  </a:tblGrid>
                  <a:tr h="415372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BEDCD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SFA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b="0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BEDCD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813437"/>
                      </a:ext>
                    </a:extLst>
                  </a:tr>
                  <a:tr h="409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Input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𝛪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Input type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𝛪</m:t>
                                    </m:r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𝛰</m:t>
                                        </m:r>
                                      </m:e>
                                    </m:d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𝛰</m:t>
                                    </m:r>
                                  </m:e>
                                </m:d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7122010"/>
                      </a:ext>
                    </a:extLst>
                  </a:tr>
                  <a:tr h="409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Output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𝛰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1888647"/>
                      </a:ext>
                    </a:extLst>
                  </a:tr>
                  <a:tr h="409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Register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616563"/>
                      </a:ext>
                    </a:extLst>
                  </a:tr>
                  <a:tr h="41850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Control states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States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519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B16E471-BEEB-4922-8F57-E4D6081941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598213"/>
                  </p:ext>
                </p:extLst>
              </p:nvPr>
            </p:nvGraphicFramePr>
            <p:xfrm>
              <a:off x="673867" y="3781628"/>
              <a:ext cx="7796266" cy="2104747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512712">
                      <a:extLst>
                        <a:ext uri="{9D8B030D-6E8A-4147-A177-3AD203B41FA5}">
                          <a16:colId xmlns:a16="http://schemas.microsoft.com/office/drawing/2014/main" val="3730935640"/>
                        </a:ext>
                      </a:extLst>
                    </a:gridCol>
                    <a:gridCol w="1451948">
                      <a:extLst>
                        <a:ext uri="{9D8B030D-6E8A-4147-A177-3AD203B41FA5}">
                          <a16:colId xmlns:a16="http://schemas.microsoft.com/office/drawing/2014/main" val="3210582529"/>
                        </a:ext>
                      </a:extLst>
                    </a:gridCol>
                    <a:gridCol w="1595068">
                      <a:extLst>
                        <a:ext uri="{9D8B030D-6E8A-4147-A177-3AD203B41FA5}">
                          <a16:colId xmlns:a16="http://schemas.microsoft.com/office/drawing/2014/main" val="3829110162"/>
                        </a:ext>
                      </a:extLst>
                    </a:gridCol>
                    <a:gridCol w="3236538">
                      <a:extLst>
                        <a:ext uri="{9D8B030D-6E8A-4147-A177-3AD203B41FA5}">
                          <a16:colId xmlns:a16="http://schemas.microsoft.com/office/drawing/2014/main" val="2744871309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rgbClr val="BEDCD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1333" r="-163039" b="-37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BEDCD8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1412" t="-1333" r="-126" b="-37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813437"/>
                      </a:ext>
                    </a:extLst>
                  </a:tr>
                  <a:tr h="409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Input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3766" t="-111765" r="-332218" b="-314706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Input type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1055" t="-37624" r="-188" b="-39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122010"/>
                      </a:ext>
                    </a:extLst>
                  </a:tr>
                  <a:tr h="409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Output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3766" t="-214925" r="-332218" b="-2194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1888647"/>
                      </a:ext>
                    </a:extLst>
                  </a:tr>
                  <a:tr h="40968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Register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3766" t="-314925" r="-332218" b="-11940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616563"/>
                      </a:ext>
                    </a:extLst>
                  </a:tr>
                  <a:tr h="41850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Control states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3766" t="-402899" r="-332218" b="-15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States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1055" t="-402899" r="-188" b="-15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199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A3068-CE4F-4A8C-B90B-B3F90B3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CAV 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B24A-2B72-43AE-8688-E22BD763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25A8-85B2-4F90-86ED-08DB38ED1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A5DA"/>
      </a:accent1>
      <a:accent2>
        <a:srgbClr val="FAA43A"/>
      </a:accent2>
      <a:accent3>
        <a:srgbClr val="4D4D4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aditional Complementaries">
      <a:majorFont>
        <a:latin typeface="Georgia Pro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24047</TotalTime>
  <Words>1263</Words>
  <Application>Microsoft Office PowerPoint</Application>
  <PresentationFormat>On-screen Show (4:3)</PresentationFormat>
  <Paragraphs>355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Georgia Pro Light</vt:lpstr>
      <vt:lpstr>Wingdings</vt:lpstr>
      <vt:lpstr>Office Theme</vt:lpstr>
      <vt:lpstr>Minimization of Symbolic Transducers</vt:lpstr>
      <vt:lpstr>Motivation</vt:lpstr>
      <vt:lpstr>A Fusion Engine</vt:lpstr>
      <vt:lpstr>Symbolic Finite Automata</vt:lpstr>
      <vt:lpstr>Symbolic (Finite) Transducers</vt:lpstr>
      <vt:lpstr>Running Example:  </vt:lpstr>
      <vt:lpstr>PowerPoint Presentation</vt:lpstr>
      <vt:lpstr>Control State Reduction</vt:lpstr>
      <vt:lpstr>The Encoding</vt:lpstr>
      <vt:lpstr>The Encoding in Practice</vt:lpstr>
      <vt:lpstr>Control State Reduction</vt:lpstr>
      <vt:lpstr>Late Yields Block Reduction</vt:lpstr>
      <vt:lpstr>Quasi-Determinization</vt:lpstr>
      <vt:lpstr>Control State Reduction</vt:lpstr>
      <vt:lpstr>Quasi-Determinization of SFTs</vt:lpstr>
      <vt:lpstr>Quasi-Determinization in Practice</vt:lpstr>
      <vt:lpstr>Efficacy of CSR for Fusions of STs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Minimization of Symbolic Transducers</dc:title>
  <dc:creator>Olli Saarikivi</dc:creator>
  <cp:lastModifiedBy>Olli Saarikivi</cp:lastModifiedBy>
  <cp:revision>241</cp:revision>
  <dcterms:created xsi:type="dcterms:W3CDTF">2017-06-01T08:32:36Z</dcterms:created>
  <dcterms:modified xsi:type="dcterms:W3CDTF">2017-07-31T11:56:30Z</dcterms:modified>
</cp:coreProperties>
</file>