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4" r:id="rId4"/>
    <p:sldId id="261" r:id="rId5"/>
    <p:sldId id="266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0277" autoAdjust="0"/>
  </p:normalViewPr>
  <p:slideViewPr>
    <p:cSldViewPr snapToGrid="0">
      <p:cViewPr varScale="1">
        <p:scale>
          <a:sx n="83" d="100"/>
          <a:sy n="83" d="100"/>
        </p:scale>
        <p:origin x="12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959F5-280D-4364-874F-0D000B3ABF1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91EF4-2DA4-4A95-A56C-72ED30844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3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EF4-2DA4-4A95-A56C-72ED308440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08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EF4-2DA4-4A95-A56C-72ED308440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1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EF4-2DA4-4A95-A56C-72ED308440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4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EF4-2DA4-4A95-A56C-72ED308440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1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EF4-2DA4-4A95-A56C-72ED308440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40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1EF4-2DA4-4A95-A56C-72ED308440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0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734C-E05A-43BA-AFE2-564BBF739207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0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3316-7297-4F59-BA74-778619E97E7A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69A4-3ED4-4ED9-9B23-7A15183A280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1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2627-A680-4599-976D-241A90FD5916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931B-95B4-42D3-91A0-B1688CC1EF3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A30F-501E-44E5-8BBE-915FEE69F9CE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5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A770-4203-46B1-BD99-0AE40107F834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9D95-794D-4CCC-9DE9-66121EF4FEF4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7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2E4C-04FB-46C8-8933-E6BAFD506D49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7DB0-BC62-4CE2-AF01-EB9BD6107A69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5870-BB82-4988-A7C8-190F0C8CE0F0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9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FFD0-663C-4808-A638-4F409A786023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AB51-AE24-4409-8B30-DF744A26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8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20" Type="http://schemas.openxmlformats.org/officeDocument/2006/relationships/image" Target="../media/image142.png"/><Relationship Id="rId16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47.png"/><Relationship Id="rId17" Type="http://schemas.openxmlformats.org/officeDocument/2006/relationships/image" Target="../media/image14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44.png"/><Relationship Id="rId19" Type="http://schemas.openxmlformats.org/officeDocument/2006/relationships/image" Target="../media/image148.png"/><Relationship Id="rId14" Type="http://schemas.openxmlformats.org/officeDocument/2006/relationships/image" Target="../media/image1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0" Type="http://schemas.openxmlformats.org/officeDocument/2006/relationships/image" Target="../media/image106.png"/><Relationship Id="rId85" Type="http://schemas.openxmlformats.org/officeDocument/2006/relationships/image" Target="../media/image111.png"/><Relationship Id="rId93" Type="http://schemas.openxmlformats.org/officeDocument/2006/relationships/image" Target="../media/image119.png"/><Relationship Id="rId98" Type="http://schemas.openxmlformats.org/officeDocument/2006/relationships/image" Target="../media/image124.png"/><Relationship Id="rId84" Type="http://schemas.openxmlformats.org/officeDocument/2006/relationships/image" Target="../media/image110.png"/><Relationship Id="rId89" Type="http://schemas.openxmlformats.org/officeDocument/2006/relationships/image" Target="../media/image115.png"/><Relationship Id="rId97" Type="http://schemas.openxmlformats.org/officeDocument/2006/relationships/image" Target="../media/image123.png"/><Relationship Id="rId104" Type="http://schemas.openxmlformats.org/officeDocument/2006/relationships/image" Target="../media/image130.png"/><Relationship Id="rId108" Type="http://schemas.openxmlformats.org/officeDocument/2006/relationships/image" Target="../media/image141.png"/><Relationship Id="rId92" Type="http://schemas.openxmlformats.org/officeDocument/2006/relationships/image" Target="../media/image118.png"/><Relationship Id="rId103" Type="http://schemas.openxmlformats.org/officeDocument/2006/relationships/image" Target="../media/image129.png"/><Relationship Id="rId2" Type="http://schemas.openxmlformats.org/officeDocument/2006/relationships/slideLayout" Target="../slideLayouts/slideLayout6.xml"/><Relationship Id="rId83" Type="http://schemas.openxmlformats.org/officeDocument/2006/relationships/image" Target="../media/image109.png"/><Relationship Id="rId88" Type="http://schemas.openxmlformats.org/officeDocument/2006/relationships/image" Target="../media/image114.png"/><Relationship Id="rId91" Type="http://schemas.openxmlformats.org/officeDocument/2006/relationships/image" Target="../media/image117.png"/><Relationship Id="rId96" Type="http://schemas.openxmlformats.org/officeDocument/2006/relationships/image" Target="../media/image122.png"/><Relationship Id="rId107" Type="http://schemas.openxmlformats.org/officeDocument/2006/relationships/image" Target="../media/image133.png"/><Relationship Id="rId1" Type="http://schemas.openxmlformats.org/officeDocument/2006/relationships/tags" Target="../tags/tag2.xml"/><Relationship Id="rId79" Type="http://schemas.openxmlformats.org/officeDocument/2006/relationships/image" Target="../media/image105.png"/><Relationship Id="rId87" Type="http://schemas.openxmlformats.org/officeDocument/2006/relationships/image" Target="../media/image113.png"/><Relationship Id="rId102" Type="http://schemas.openxmlformats.org/officeDocument/2006/relationships/image" Target="../media/image128.png"/><Relationship Id="rId82" Type="http://schemas.openxmlformats.org/officeDocument/2006/relationships/image" Target="../media/image108.png"/><Relationship Id="rId90" Type="http://schemas.openxmlformats.org/officeDocument/2006/relationships/image" Target="../media/image116.png"/><Relationship Id="rId95" Type="http://schemas.openxmlformats.org/officeDocument/2006/relationships/image" Target="../media/image121.png"/><Relationship Id="rId106" Type="http://schemas.openxmlformats.org/officeDocument/2006/relationships/image" Target="../media/image132.png"/><Relationship Id="rId78" Type="http://schemas.openxmlformats.org/officeDocument/2006/relationships/image" Target="../media/image104.png"/><Relationship Id="rId81" Type="http://schemas.openxmlformats.org/officeDocument/2006/relationships/image" Target="../media/image107.png"/><Relationship Id="rId94" Type="http://schemas.openxmlformats.org/officeDocument/2006/relationships/image" Target="../media/image120.png"/><Relationship Id="rId99" Type="http://schemas.openxmlformats.org/officeDocument/2006/relationships/image" Target="../media/image125.png"/><Relationship Id="rId101" Type="http://schemas.openxmlformats.org/officeDocument/2006/relationships/image" Target="../media/image127.png"/><Relationship Id="rId100" Type="http://schemas.openxmlformats.org/officeDocument/2006/relationships/image" Target="../media/image126.png"/><Relationship Id="rId105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Translating C# to Branching Symbolic Transducers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57" y="3602038"/>
            <a:ext cx="3731301" cy="2022908"/>
          </a:xfrm>
        </p:spPr>
        <p:txBody>
          <a:bodyPr>
            <a:normAutofit/>
          </a:bodyPr>
          <a:lstStyle/>
          <a:p>
            <a:r>
              <a:rPr lang="en-US" dirty="0"/>
              <a:t>Olli Saarikivi</a:t>
            </a:r>
          </a:p>
          <a:p>
            <a:r>
              <a:rPr lang="en-US" sz="1800" dirty="0"/>
              <a:t>Aalto University and</a:t>
            </a:r>
          </a:p>
          <a:p>
            <a:r>
              <a:rPr lang="en-US" sz="1800" dirty="0"/>
              <a:t>Helsinki </a:t>
            </a:r>
            <a:r>
              <a:rPr lang="en-US" sz="1800" dirty="0" err="1"/>
              <a:t>Insitute</a:t>
            </a:r>
            <a:r>
              <a:rPr lang="en-US" sz="1800" dirty="0"/>
              <a:t> for Information Technology HIIT</a:t>
            </a:r>
          </a:p>
          <a:p>
            <a:r>
              <a:rPr lang="en-US" sz="1800" dirty="0"/>
              <a:t>Helsinki, Finland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1" y="3602038"/>
            <a:ext cx="302315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Margus Veanes</a:t>
            </a:r>
          </a:p>
          <a:p>
            <a:r>
              <a:rPr lang="en-US" sz="1800" dirty="0"/>
              <a:t>Microsoft Research</a:t>
            </a:r>
          </a:p>
          <a:p>
            <a:r>
              <a:rPr lang="en-US" sz="1800" dirty="0"/>
              <a:t>Redmond, USA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en-US" sz="14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International Conference on Logic for Programming, Artificial Intelligence and Reasoning (LPAR 2017), Maun, Botswana.</a:t>
            </a:r>
          </a:p>
        </p:txBody>
      </p:sp>
    </p:spTree>
    <p:extLst>
      <p:ext uri="{BB962C8B-B14F-4D97-AF65-F5344CB8AC3E}">
        <p14:creationId xmlns:p14="http://schemas.microsoft.com/office/powerpoint/2010/main" val="400335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96"/>
    </mc:Choice>
    <mc:Fallback xmlns="">
      <p:transition spd="slow" advTm="166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628650" y="2797059"/>
            <a:ext cx="7959978" cy="380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Translates C# to BSTs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Fuses pipelines of BSTs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Applies reductions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Generates efficient code</a:t>
            </a:r>
          </a:p>
          <a:p>
            <a:r>
              <a:rPr lang="en-US" dirty="0"/>
              <a:t>Related papers</a:t>
            </a:r>
          </a:p>
          <a:p>
            <a:pPr marL="457200" lvl="1" indent="0">
              <a:buNone/>
            </a:pPr>
            <a:r>
              <a:rPr lang="en-US" dirty="0"/>
              <a:t>Olli Saarikivi, Margus Veanes, Todd Mytkowicz, Madan Musuvathi: </a:t>
            </a:r>
            <a:r>
              <a:rPr lang="en-US" i="1" dirty="0"/>
              <a:t>Fusing </a:t>
            </a:r>
            <a:r>
              <a:rPr lang="en-US" i="1" dirty="0" err="1"/>
              <a:t>Effectful</a:t>
            </a:r>
            <a:r>
              <a:rPr lang="en-US" i="1" dirty="0"/>
              <a:t> Comprehensions</a:t>
            </a:r>
            <a:r>
              <a:rPr lang="en-US" dirty="0"/>
              <a:t>. PLDI 2017.</a:t>
            </a:r>
          </a:p>
          <a:p>
            <a:pPr marL="457200" lvl="1" indent="0">
              <a:buNone/>
            </a:pPr>
            <a:r>
              <a:rPr lang="en-US" dirty="0"/>
              <a:t>Olli Saarikivi, Margus Veanes: </a:t>
            </a:r>
            <a:r>
              <a:rPr lang="en-US" i="1" dirty="0"/>
              <a:t>Minimization of Symbolic Transducers</a:t>
            </a:r>
            <a:r>
              <a:rPr lang="en-US" dirty="0"/>
              <a:t>. CAV 2017.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949" y="656915"/>
            <a:ext cx="5211026" cy="2968639"/>
          </a:xfrm>
          <a:prstGeom prst="rect">
            <a:avLst/>
          </a:prstGeom>
        </p:spPr>
      </p:pic>
      <p:sp>
        <p:nvSpPr>
          <p:cNvPr id="70" name="Content Placeholder 4"/>
          <p:cNvSpPr txBox="1">
            <a:spLocks/>
          </p:cNvSpPr>
          <p:nvPr/>
        </p:nvSpPr>
        <p:spPr>
          <a:xfrm>
            <a:off x="628650" y="1978024"/>
            <a:ext cx="4229451" cy="1718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Frontend in tool for pipelines of transducers: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Olli Saarikivi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Margus Veanes: Translating C# to Branching Symbolic Transducers. LPAR 2017.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121"/>
    </mc:Choice>
    <mc:Fallback xmlns="">
      <p:transition spd="slow" advTm="1651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to BST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48430"/>
            <a:ext cx="7567291" cy="4400905"/>
          </a:xfrm>
        </p:spPr>
        <p:txBody>
          <a:bodyPr>
            <a:normAutofit/>
          </a:bodyPr>
          <a:lstStyle/>
          <a:p>
            <a:r>
              <a:rPr lang="en-US" dirty="0"/>
              <a:t>Users implement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Transducer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Produce output with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Can only use local and instance variables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Can only call pure instance methods</a:t>
            </a:r>
          </a:p>
          <a:p>
            <a:r>
              <a:rPr lang="en-US" dirty="0">
                <a:solidFill>
                  <a:srgbClr val="000000"/>
                </a:solidFill>
              </a:rPr>
              <a:t>Supports looping control flow for compact specification of BSTs</a:t>
            </a:r>
          </a:p>
          <a:p>
            <a:r>
              <a:rPr lang="en-US" dirty="0">
                <a:solidFill>
                  <a:srgbClr val="000000"/>
                </a:solidFill>
              </a:rPr>
              <a:t>Types supported: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7946" y="384564"/>
            <a:ext cx="6096000" cy="13849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Transducer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Update(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datum);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Finish()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Olli Saarikivi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Margus Veanes: Translating C# to Branching Symbolic Transducers. LPAR 2017.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8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9051" y="365126"/>
            <a:ext cx="4778355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FixSurrogates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Transducer&lt;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IsHigh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c) =&gt;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'\xD800'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&lt;= c &amp; c &lt;=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xDBFF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IsLow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c) =&gt;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'\xDC00'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&lt;= c &amp; c &lt;=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xDFFF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wasHigh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previous;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Update(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wasHigh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IsHigh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(c))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xFFFD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previous = c;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IsLow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(c))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previous;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xFFFD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previous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wasHigh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IsHigh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(c))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previous = c;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wasHigh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IsLow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(c))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xFFFD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previous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Finish()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wasHigh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xFFFD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58" y="-17248"/>
            <a:ext cx="4666062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FixSurrogates</a:t>
            </a:r>
            <a:r>
              <a:rPr lang="en-US" sz="4000" dirty="0"/>
              <a:t> to BST</a:t>
            </a:r>
          </a:p>
        </p:txBody>
      </p:sp>
      <p:cxnSp>
        <p:nvCxnSpPr>
          <p:cNvPr id="35" name="Connector: Elbow 34"/>
          <p:cNvCxnSpPr>
            <a:cxnSpLocks/>
          </p:cNvCxnSpPr>
          <p:nvPr/>
        </p:nvCxnSpPr>
        <p:spPr>
          <a:xfrm>
            <a:off x="4985166" y="1512814"/>
            <a:ext cx="304800" cy="166540"/>
          </a:xfrm>
          <a:prstGeom prst="bentConnector3">
            <a:avLst>
              <a:gd name="adj1" fmla="val 515"/>
            </a:avLst>
          </a:prstGeom>
          <a:ln w="25400">
            <a:solidFill>
              <a:schemeClr val="tx1"/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cxnSpLocks/>
          </p:cNvCxnSpPr>
          <p:nvPr/>
        </p:nvCxnSpPr>
        <p:spPr>
          <a:xfrm>
            <a:off x="5289967" y="1679355"/>
            <a:ext cx="304800" cy="166540"/>
          </a:xfrm>
          <a:prstGeom prst="bentConnector3">
            <a:avLst>
              <a:gd name="adj1" fmla="val 515"/>
            </a:avLst>
          </a:prstGeom>
          <a:ln w="25400">
            <a:solidFill>
              <a:schemeClr val="accent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/>
          <p:cNvCxnSpPr>
            <a:cxnSpLocks/>
          </p:cNvCxnSpPr>
          <p:nvPr/>
        </p:nvCxnSpPr>
        <p:spPr>
          <a:xfrm>
            <a:off x="5594767" y="1845895"/>
            <a:ext cx="304800" cy="166540"/>
          </a:xfrm>
          <a:prstGeom prst="bentConnector3">
            <a:avLst>
              <a:gd name="adj1" fmla="val 515"/>
            </a:avLst>
          </a:prstGeom>
          <a:ln w="25400">
            <a:solidFill>
              <a:schemeClr val="accent1"/>
            </a:solidFill>
            <a:headEnd type="oval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</p:cNvCxnSpPr>
          <p:nvPr/>
        </p:nvCxnSpPr>
        <p:spPr>
          <a:xfrm>
            <a:off x="5899568" y="2012436"/>
            <a:ext cx="0" cy="166540"/>
          </a:xfrm>
          <a:prstGeom prst="line">
            <a:avLst/>
          </a:prstGeom>
          <a:ln w="25400"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/>
          <p:cNvCxnSpPr>
            <a:cxnSpLocks/>
          </p:cNvCxnSpPr>
          <p:nvPr/>
        </p:nvCxnSpPr>
        <p:spPr>
          <a:xfrm rot="16200000" flipH="1">
            <a:off x="5414090" y="2026577"/>
            <a:ext cx="666161" cy="304800"/>
          </a:xfrm>
          <a:prstGeom prst="bentConnector3">
            <a:avLst>
              <a:gd name="adj1" fmla="val 100000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/>
          <p:cNvCxnSpPr>
            <a:cxnSpLocks/>
          </p:cNvCxnSpPr>
          <p:nvPr/>
        </p:nvCxnSpPr>
        <p:spPr>
          <a:xfrm>
            <a:off x="5899566" y="2512055"/>
            <a:ext cx="304800" cy="166540"/>
          </a:xfrm>
          <a:prstGeom prst="bentConnector3">
            <a:avLst>
              <a:gd name="adj1" fmla="val 515"/>
            </a:avLst>
          </a:prstGeom>
          <a:ln w="25400">
            <a:solidFill>
              <a:schemeClr val="accent1"/>
            </a:solidFill>
            <a:headEnd type="oval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</p:cNvCxnSpPr>
          <p:nvPr/>
        </p:nvCxnSpPr>
        <p:spPr>
          <a:xfrm>
            <a:off x="5899566" y="3354183"/>
            <a:ext cx="0" cy="166540"/>
          </a:xfrm>
          <a:prstGeom prst="line">
            <a:avLst/>
          </a:prstGeom>
          <a:ln w="25400"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5899566" y="3187643"/>
            <a:ext cx="0" cy="166540"/>
          </a:xfrm>
          <a:prstGeom prst="line">
            <a:avLst/>
          </a:prstGeom>
          <a:ln w="25400"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</p:cNvCxnSpPr>
          <p:nvPr/>
        </p:nvCxnSpPr>
        <p:spPr>
          <a:xfrm>
            <a:off x="5899566" y="2512055"/>
            <a:ext cx="0" cy="675588"/>
          </a:xfrm>
          <a:prstGeom prst="line">
            <a:avLst/>
          </a:prstGeom>
          <a:ln w="25400"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/>
          <p:cNvCxnSpPr>
            <a:cxnSpLocks/>
          </p:cNvCxnSpPr>
          <p:nvPr/>
        </p:nvCxnSpPr>
        <p:spPr>
          <a:xfrm rot="16200000" flipH="1">
            <a:off x="5798811" y="2612812"/>
            <a:ext cx="506311" cy="304799"/>
          </a:xfrm>
          <a:prstGeom prst="bentConnector3">
            <a:avLst>
              <a:gd name="adj1" fmla="val 99650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cxnSpLocks/>
          </p:cNvCxnSpPr>
          <p:nvPr/>
        </p:nvCxnSpPr>
        <p:spPr>
          <a:xfrm>
            <a:off x="5899565" y="3354183"/>
            <a:ext cx="0" cy="166540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/>
          </p:cNvCxnSpPr>
          <p:nvPr/>
        </p:nvCxnSpPr>
        <p:spPr>
          <a:xfrm>
            <a:off x="5899565" y="3187643"/>
            <a:ext cx="0" cy="166540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/>
          </p:cNvCxnSpPr>
          <p:nvPr/>
        </p:nvCxnSpPr>
        <p:spPr>
          <a:xfrm>
            <a:off x="5899565" y="3018365"/>
            <a:ext cx="0" cy="169278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/>
          <p:cNvCxnSpPr>
            <a:cxnSpLocks/>
          </p:cNvCxnSpPr>
          <p:nvPr/>
        </p:nvCxnSpPr>
        <p:spPr>
          <a:xfrm rot="16200000" flipH="1">
            <a:off x="4270303" y="2699021"/>
            <a:ext cx="2344133" cy="304802"/>
          </a:xfrm>
          <a:prstGeom prst="bentConnector3">
            <a:avLst>
              <a:gd name="adj1" fmla="val 100000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/>
          <p:cNvCxnSpPr>
            <a:cxnSpLocks/>
          </p:cNvCxnSpPr>
          <p:nvPr/>
        </p:nvCxnSpPr>
        <p:spPr>
          <a:xfrm>
            <a:off x="5594765" y="4023486"/>
            <a:ext cx="304800" cy="166540"/>
          </a:xfrm>
          <a:prstGeom prst="bentConnector3">
            <a:avLst>
              <a:gd name="adj1" fmla="val 515"/>
            </a:avLst>
          </a:prstGeom>
          <a:ln w="25400">
            <a:solidFill>
              <a:schemeClr val="accent1"/>
            </a:solidFill>
            <a:headEnd type="oval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cxnSpLocks/>
          </p:cNvCxnSpPr>
          <p:nvPr/>
        </p:nvCxnSpPr>
        <p:spPr>
          <a:xfrm>
            <a:off x="5899565" y="4190026"/>
            <a:ext cx="0" cy="166540"/>
          </a:xfrm>
          <a:prstGeom prst="line">
            <a:avLst/>
          </a:prstGeom>
          <a:ln w="25400"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/>
          <p:cNvCxnSpPr>
            <a:cxnSpLocks/>
          </p:cNvCxnSpPr>
          <p:nvPr/>
        </p:nvCxnSpPr>
        <p:spPr>
          <a:xfrm rot="16200000" flipH="1">
            <a:off x="5414089" y="4204169"/>
            <a:ext cx="666161" cy="304800"/>
          </a:xfrm>
          <a:prstGeom prst="bentConnector3">
            <a:avLst>
              <a:gd name="adj1" fmla="val 100000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/>
          <p:cNvCxnSpPr>
            <a:cxnSpLocks/>
          </p:cNvCxnSpPr>
          <p:nvPr/>
        </p:nvCxnSpPr>
        <p:spPr>
          <a:xfrm>
            <a:off x="5899565" y="4689647"/>
            <a:ext cx="304800" cy="166540"/>
          </a:xfrm>
          <a:prstGeom prst="bentConnector3">
            <a:avLst>
              <a:gd name="adj1" fmla="val 515"/>
            </a:avLst>
          </a:prstGeom>
          <a:ln w="25400">
            <a:solidFill>
              <a:schemeClr val="accent1"/>
            </a:solidFill>
            <a:headEnd type="oval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cxnSpLocks/>
          </p:cNvCxnSpPr>
          <p:nvPr/>
        </p:nvCxnSpPr>
        <p:spPr>
          <a:xfrm>
            <a:off x="5899565" y="4689647"/>
            <a:ext cx="0" cy="675588"/>
          </a:xfrm>
          <a:prstGeom prst="line">
            <a:avLst/>
          </a:prstGeom>
          <a:ln w="25400"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/>
          <p:cNvCxnSpPr>
            <a:cxnSpLocks/>
          </p:cNvCxnSpPr>
          <p:nvPr/>
        </p:nvCxnSpPr>
        <p:spPr>
          <a:xfrm rot="16200000" flipH="1">
            <a:off x="5798810" y="4790404"/>
            <a:ext cx="506311" cy="304799"/>
          </a:xfrm>
          <a:prstGeom prst="bentConnector3">
            <a:avLst>
              <a:gd name="adj1" fmla="val 99650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cxnSpLocks/>
          </p:cNvCxnSpPr>
          <p:nvPr/>
        </p:nvCxnSpPr>
        <p:spPr>
          <a:xfrm>
            <a:off x="5899564" y="5195957"/>
            <a:ext cx="0" cy="169278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1314822" y="3512452"/>
            <a:ext cx="414337" cy="414337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Diamond 119"/>
              <p:cNvSpPr/>
              <p:nvPr/>
            </p:nvSpPr>
            <p:spPr>
              <a:xfrm>
                <a:off x="3224113" y="2710482"/>
                <a:ext cx="1553020" cy="74820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𝐼𝑠𝐻𝑖𝑔h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Diamond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113" y="2710482"/>
                <a:ext cx="1553020" cy="748204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Curved 123"/>
          <p:cNvCxnSpPr>
            <a:cxnSpLocks/>
            <a:stCxn id="120" idx="1"/>
            <a:endCxn id="118" idx="7"/>
          </p:cNvCxnSpPr>
          <p:nvPr/>
        </p:nvCxnSpPr>
        <p:spPr>
          <a:xfrm rot="10800000" flipV="1">
            <a:off x="1668481" y="3084584"/>
            <a:ext cx="1555632" cy="488546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Diamond 126"/>
              <p:cNvSpPr/>
              <p:nvPr/>
            </p:nvSpPr>
            <p:spPr>
              <a:xfrm>
                <a:off x="3220550" y="1682418"/>
                <a:ext cx="1553020" cy="74820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𝐼𝑠𝐿𝑜𝑤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Diamond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50" y="1682418"/>
                <a:ext cx="1553020" cy="748204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Diamond 132"/>
              <p:cNvSpPr/>
              <p:nvPr/>
            </p:nvSpPr>
            <p:spPr>
              <a:xfrm>
                <a:off x="2041509" y="3449566"/>
                <a:ext cx="1115294" cy="537319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Diamond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509" y="3449566"/>
                <a:ext cx="1115294" cy="537319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or: Curved 135"/>
          <p:cNvCxnSpPr>
            <a:cxnSpLocks/>
            <a:stCxn id="133" idx="0"/>
            <a:endCxn id="120" idx="2"/>
          </p:cNvCxnSpPr>
          <p:nvPr/>
        </p:nvCxnSpPr>
        <p:spPr>
          <a:xfrm rot="16200000" flipH="1">
            <a:off x="3295329" y="2753393"/>
            <a:ext cx="9120" cy="1401467"/>
          </a:xfrm>
          <a:prstGeom prst="curvedConnector5">
            <a:avLst>
              <a:gd name="adj1" fmla="val -2506579"/>
              <a:gd name="adj2" fmla="val 42192"/>
              <a:gd name="adj3" fmla="val 2606579"/>
            </a:avLst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Diamond 154"/>
              <p:cNvSpPr/>
              <p:nvPr/>
            </p:nvSpPr>
            <p:spPr>
              <a:xfrm>
                <a:off x="3220550" y="4117233"/>
                <a:ext cx="1553020" cy="74820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𝐼𝑠𝐻𝑖𝑔h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Diamond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50" y="4117233"/>
                <a:ext cx="1553020" cy="748204"/>
              </a:xfrm>
              <a:prstGeom prst="diamond">
                <a:avLst/>
              </a:prstGeom>
              <a:blipFill>
                <a:blip r:embed="rId7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or: Curved 155"/>
          <p:cNvCxnSpPr>
            <a:cxnSpLocks/>
            <a:stCxn id="133" idx="3"/>
            <a:endCxn id="155" idx="0"/>
          </p:cNvCxnSpPr>
          <p:nvPr/>
        </p:nvCxnSpPr>
        <p:spPr>
          <a:xfrm>
            <a:off x="3156803" y="3718226"/>
            <a:ext cx="840257" cy="399007"/>
          </a:xfrm>
          <a:prstGeom prst="curvedConnector2">
            <a:avLst/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Diamond 168"/>
              <p:cNvSpPr/>
              <p:nvPr/>
            </p:nvSpPr>
            <p:spPr>
              <a:xfrm>
                <a:off x="3220511" y="5137868"/>
                <a:ext cx="1553020" cy="74820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𝐼𝑠𝐿𝑜𝑤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Diamond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11" y="5137868"/>
                <a:ext cx="1553020" cy="748204"/>
              </a:xfrm>
              <a:prstGeom prst="diamond">
                <a:avLst/>
              </a:prstGeom>
              <a:blipFill>
                <a:blip r:embed="rId8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nector: Curved 172"/>
          <p:cNvCxnSpPr>
            <a:cxnSpLocks/>
            <a:stCxn id="127" idx="1"/>
            <a:endCxn id="118" idx="0"/>
          </p:cNvCxnSpPr>
          <p:nvPr/>
        </p:nvCxnSpPr>
        <p:spPr>
          <a:xfrm rot="10800000" flipV="1">
            <a:off x="1521992" y="2056520"/>
            <a:ext cx="1698559" cy="1455932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Curved 176"/>
          <p:cNvCxnSpPr>
            <a:cxnSpLocks/>
            <a:stCxn id="127" idx="0"/>
            <a:endCxn id="38" idx="3"/>
          </p:cNvCxnSpPr>
          <p:nvPr/>
        </p:nvCxnSpPr>
        <p:spPr>
          <a:xfrm rot="16200000" flipH="1" flipV="1">
            <a:off x="2432231" y="326722"/>
            <a:ext cx="209134" cy="2920525"/>
          </a:xfrm>
          <a:prstGeom prst="curvedConnector3">
            <a:avLst>
              <a:gd name="adj1" fmla="val -111461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Curved 255"/>
          <p:cNvCxnSpPr>
            <a:cxnSpLocks/>
            <a:stCxn id="169" idx="2"/>
            <a:endCxn id="118" idx="3"/>
          </p:cNvCxnSpPr>
          <p:nvPr/>
        </p:nvCxnSpPr>
        <p:spPr>
          <a:xfrm rot="5400000" flipH="1">
            <a:off x="1676280" y="3565332"/>
            <a:ext cx="2019961" cy="2621521"/>
          </a:xfrm>
          <a:prstGeom prst="curvedConnector3">
            <a:avLst>
              <a:gd name="adj1" fmla="val -20610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Curved 261"/>
          <p:cNvCxnSpPr>
            <a:cxnSpLocks/>
            <a:stCxn id="169" idx="1"/>
            <a:endCxn id="118" idx="4"/>
          </p:cNvCxnSpPr>
          <p:nvPr/>
        </p:nvCxnSpPr>
        <p:spPr>
          <a:xfrm rot="10800000">
            <a:off x="1521991" y="3926790"/>
            <a:ext cx="1698520" cy="1585181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: Curved 265"/>
          <p:cNvCxnSpPr>
            <a:cxnSpLocks/>
            <a:stCxn id="155" idx="1"/>
            <a:endCxn id="118" idx="5"/>
          </p:cNvCxnSpPr>
          <p:nvPr/>
        </p:nvCxnSpPr>
        <p:spPr>
          <a:xfrm rot="10800000">
            <a:off x="1668482" y="3866111"/>
            <a:ext cx="1552069" cy="625224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120" idx="0"/>
            <a:endCxn id="127" idx="2"/>
          </p:cNvCxnSpPr>
          <p:nvPr/>
        </p:nvCxnSpPr>
        <p:spPr>
          <a:xfrm flipH="1" flipV="1">
            <a:off x="3997061" y="2430622"/>
            <a:ext cx="3563" cy="27986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cxnSpLocks/>
            <a:endCxn id="169" idx="0"/>
          </p:cNvCxnSpPr>
          <p:nvPr/>
        </p:nvCxnSpPr>
        <p:spPr>
          <a:xfrm flipH="1">
            <a:off x="3997021" y="4865438"/>
            <a:ext cx="40" cy="27243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cxnSpLocks/>
            <a:endCxn id="118" idx="2"/>
          </p:cNvCxnSpPr>
          <p:nvPr/>
        </p:nvCxnSpPr>
        <p:spPr>
          <a:xfrm>
            <a:off x="240363" y="3719620"/>
            <a:ext cx="10744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cxnSpLocks/>
            <a:stCxn id="118" idx="6"/>
            <a:endCxn id="133" idx="1"/>
          </p:cNvCxnSpPr>
          <p:nvPr/>
        </p:nvCxnSpPr>
        <p:spPr>
          <a:xfrm flipV="1">
            <a:off x="1729159" y="3718226"/>
            <a:ext cx="312350" cy="1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155995" y="3350286"/>
                <a:ext cx="1198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5" y="3350286"/>
                <a:ext cx="119802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TextBox 389"/>
              <p:cNvSpPr txBox="1"/>
              <p:nvPr/>
            </p:nvSpPr>
            <p:spPr>
              <a:xfrm>
                <a:off x="1828762" y="2646189"/>
                <a:ext cx="165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/>
                        <m:t>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];(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0" name="TextBox 3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62" y="2646189"/>
                <a:ext cx="1658403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1399393" y="1099629"/>
                <a:ext cx="1881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/>
                        <m:t>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];(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393" y="1099629"/>
                <a:ext cx="1881797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>
                <a:off x="1172770" y="1673596"/>
                <a:ext cx="2206630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];(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70" y="1673596"/>
                <a:ext cx="2206630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/>
              <p:cNvSpPr txBox="1"/>
              <p:nvPr/>
            </p:nvSpPr>
            <p:spPr>
              <a:xfrm>
                <a:off x="2128109" y="4529361"/>
                <a:ext cx="1341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[];(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109" y="4529361"/>
                <a:ext cx="1341586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1992645" y="5612226"/>
                <a:ext cx="1673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/>
                        <m:t>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];(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645" y="5612226"/>
                <a:ext cx="1673535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TextBox 405"/>
              <p:cNvSpPr txBox="1"/>
              <p:nvPr/>
            </p:nvSpPr>
            <p:spPr>
              <a:xfrm>
                <a:off x="2023850" y="6313974"/>
                <a:ext cx="1550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];(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6" name="TextBox 4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850" y="6313974"/>
                <a:ext cx="1550104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Diamond 426"/>
              <p:cNvSpPr/>
              <p:nvPr/>
            </p:nvSpPr>
            <p:spPr>
              <a:xfrm>
                <a:off x="211059" y="4214003"/>
                <a:ext cx="1115294" cy="537319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7" name="Diamond 4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59" y="4214003"/>
                <a:ext cx="1115294" cy="537319"/>
              </a:xfrm>
              <a:prstGeom prst="diamond">
                <a:avLst/>
              </a:prstGeom>
              <a:blipFill>
                <a:blip r:embed="rId16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9" name="Connector: Curved 428"/>
          <p:cNvCxnSpPr>
            <a:cxnSpLocks/>
            <a:endCxn id="427" idx="0"/>
          </p:cNvCxnSpPr>
          <p:nvPr/>
        </p:nvCxnSpPr>
        <p:spPr>
          <a:xfrm rot="10800000" flipV="1">
            <a:off x="768707" y="3813740"/>
            <a:ext cx="567777" cy="400262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nector: Curved 433"/>
          <p:cNvCxnSpPr>
            <a:cxnSpLocks/>
            <a:stCxn id="427" idx="1"/>
            <a:endCxn id="447" idx="2"/>
          </p:cNvCxnSpPr>
          <p:nvPr/>
        </p:nvCxnSpPr>
        <p:spPr>
          <a:xfrm rot="10800000" flipH="1" flipV="1">
            <a:off x="211059" y="4482662"/>
            <a:ext cx="1006022" cy="1196874"/>
          </a:xfrm>
          <a:prstGeom prst="curvedConnector3">
            <a:avLst>
              <a:gd name="adj1" fmla="val 89"/>
            </a:avLst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nector: Curved 436"/>
          <p:cNvCxnSpPr>
            <a:cxnSpLocks/>
            <a:stCxn id="427" idx="2"/>
            <a:endCxn id="448" idx="2"/>
          </p:cNvCxnSpPr>
          <p:nvPr/>
        </p:nvCxnSpPr>
        <p:spPr>
          <a:xfrm rot="16200000" flipH="1">
            <a:off x="870661" y="4649366"/>
            <a:ext cx="243691" cy="447600"/>
          </a:xfrm>
          <a:prstGeom prst="curvedConnector2">
            <a:avLst/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Oval 446"/>
          <p:cNvSpPr/>
          <p:nvPr/>
        </p:nvSpPr>
        <p:spPr>
          <a:xfrm>
            <a:off x="1217081" y="5612226"/>
            <a:ext cx="134620" cy="134620"/>
          </a:xfrm>
          <a:prstGeom prst="ellipse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/>
          <p:nvPr/>
        </p:nvSpPr>
        <p:spPr>
          <a:xfrm>
            <a:off x="1216306" y="4927702"/>
            <a:ext cx="134620" cy="134620"/>
          </a:xfrm>
          <a:prstGeom prst="ellipse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TextBox 453"/>
              <p:cNvSpPr txBox="1"/>
              <p:nvPr/>
            </p:nvSpPr>
            <p:spPr>
              <a:xfrm>
                <a:off x="618594" y="5671251"/>
                <a:ext cx="622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/>
                        <m:t>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4" name="TextBox 4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94" y="5671251"/>
                <a:ext cx="622285" cy="369332"/>
              </a:xfrm>
              <a:prstGeom prst="rect">
                <a:avLst/>
              </a:prstGeom>
              <a:blipFill>
                <a:blip r:embed="rId1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TextBox 454"/>
              <p:cNvSpPr txBox="1"/>
              <p:nvPr/>
            </p:nvSpPr>
            <p:spPr>
              <a:xfrm>
                <a:off x="726746" y="496379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5" name="TextBox 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6" y="4963799"/>
                <a:ext cx="397866" cy="369332"/>
              </a:xfrm>
              <a:prstGeom prst="rect">
                <a:avLst/>
              </a:prstGeom>
              <a:blipFill>
                <a:blip r:embed="rId1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1" name="Connector: Elbow 460"/>
          <p:cNvCxnSpPr>
            <a:cxnSpLocks/>
          </p:cNvCxnSpPr>
          <p:nvPr/>
        </p:nvCxnSpPr>
        <p:spPr>
          <a:xfrm rot="16200000" flipH="1">
            <a:off x="4980537" y="6045074"/>
            <a:ext cx="161658" cy="152403"/>
          </a:xfrm>
          <a:prstGeom prst="bentConnector3">
            <a:avLst>
              <a:gd name="adj1" fmla="val 101200"/>
            </a:avLst>
          </a:prstGeom>
          <a:ln w="25400" cap="rnd">
            <a:solidFill>
              <a:schemeClr val="tx1"/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ctor: Elbow 461"/>
          <p:cNvCxnSpPr>
            <a:cxnSpLocks/>
          </p:cNvCxnSpPr>
          <p:nvPr/>
        </p:nvCxnSpPr>
        <p:spPr>
          <a:xfrm>
            <a:off x="5289968" y="6208354"/>
            <a:ext cx="1120837" cy="133252"/>
          </a:xfrm>
          <a:prstGeom prst="bentConnector3">
            <a:avLst>
              <a:gd name="adj1" fmla="val 31"/>
            </a:avLst>
          </a:prstGeom>
          <a:ln w="25400">
            <a:solidFill>
              <a:schemeClr val="accent1"/>
            </a:solidFill>
            <a:headEnd type="oval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nector: Elbow 485"/>
          <p:cNvCxnSpPr>
            <a:cxnSpLocks/>
          </p:cNvCxnSpPr>
          <p:nvPr/>
        </p:nvCxnSpPr>
        <p:spPr>
          <a:xfrm rot="10800000" flipV="1">
            <a:off x="4984733" y="6341608"/>
            <a:ext cx="1420327" cy="27041"/>
          </a:xfrm>
          <a:prstGeom prst="bentConnector3">
            <a:avLst>
              <a:gd name="adj1" fmla="val 78582"/>
            </a:avLst>
          </a:prstGeom>
          <a:ln w="25400">
            <a:solidFill>
              <a:schemeClr val="accent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or: Elbow 469"/>
          <p:cNvCxnSpPr>
            <a:cxnSpLocks/>
          </p:cNvCxnSpPr>
          <p:nvPr/>
        </p:nvCxnSpPr>
        <p:spPr>
          <a:xfrm rot="5400000">
            <a:off x="3600895" y="3559901"/>
            <a:ext cx="3682940" cy="914398"/>
          </a:xfrm>
          <a:prstGeom prst="bentConnector3">
            <a:avLst>
              <a:gd name="adj1" fmla="val 23"/>
            </a:avLst>
          </a:prstGeom>
          <a:ln w="25400">
            <a:solidFill>
              <a:schemeClr val="accent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nector: Elbow 472"/>
          <p:cNvCxnSpPr>
            <a:cxnSpLocks/>
          </p:cNvCxnSpPr>
          <p:nvPr/>
        </p:nvCxnSpPr>
        <p:spPr>
          <a:xfrm rot="5400000">
            <a:off x="4274619" y="4232261"/>
            <a:ext cx="2335485" cy="914397"/>
          </a:xfrm>
          <a:prstGeom prst="bentConnector3">
            <a:avLst>
              <a:gd name="adj1" fmla="val 47"/>
            </a:avLst>
          </a:prstGeom>
          <a:ln w="25400">
            <a:solidFill>
              <a:schemeClr val="accent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nector: Elbow 477"/>
          <p:cNvCxnSpPr>
            <a:cxnSpLocks/>
          </p:cNvCxnSpPr>
          <p:nvPr/>
        </p:nvCxnSpPr>
        <p:spPr>
          <a:xfrm rot="5400000">
            <a:off x="4689751" y="4650132"/>
            <a:ext cx="1506716" cy="912901"/>
          </a:xfrm>
          <a:prstGeom prst="bentConnector3">
            <a:avLst>
              <a:gd name="adj1" fmla="val 298"/>
            </a:avLst>
          </a:prstGeom>
          <a:ln w="25400">
            <a:solidFill>
              <a:schemeClr val="accent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nector: Elbow 480"/>
          <p:cNvCxnSpPr>
            <a:cxnSpLocks/>
          </p:cNvCxnSpPr>
          <p:nvPr/>
        </p:nvCxnSpPr>
        <p:spPr>
          <a:xfrm rot="10800000" flipV="1">
            <a:off x="4986658" y="5360708"/>
            <a:ext cx="912900" cy="494349"/>
          </a:xfrm>
          <a:prstGeom prst="bentConnector3">
            <a:avLst>
              <a:gd name="adj1" fmla="val 100082"/>
            </a:avLst>
          </a:prstGeom>
          <a:ln w="25400">
            <a:solidFill>
              <a:schemeClr val="accent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ctor: Elbow 483"/>
          <p:cNvCxnSpPr>
            <a:cxnSpLocks/>
          </p:cNvCxnSpPr>
          <p:nvPr/>
        </p:nvCxnSpPr>
        <p:spPr>
          <a:xfrm rot="5400000">
            <a:off x="4274618" y="4232260"/>
            <a:ext cx="2335485" cy="914397"/>
          </a:xfrm>
          <a:prstGeom prst="bentConnector3">
            <a:avLst>
              <a:gd name="adj1" fmla="val 47"/>
            </a:avLst>
          </a:prstGeom>
          <a:ln w="25400">
            <a:solidFill>
              <a:schemeClr val="accent2"/>
            </a:solidFill>
            <a:prstDash val="sysDot"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Connector: Elbow 484"/>
          <p:cNvCxnSpPr>
            <a:cxnSpLocks/>
          </p:cNvCxnSpPr>
          <p:nvPr/>
        </p:nvCxnSpPr>
        <p:spPr>
          <a:xfrm rot="10800000" flipV="1">
            <a:off x="4984732" y="5360708"/>
            <a:ext cx="912900" cy="494349"/>
          </a:xfrm>
          <a:prstGeom prst="bentConnector3">
            <a:avLst>
              <a:gd name="adj1" fmla="val 100082"/>
            </a:avLst>
          </a:prstGeom>
          <a:ln w="25400">
            <a:solidFill>
              <a:schemeClr val="accent2"/>
            </a:solidFill>
            <a:prstDash val="sysDot"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or: Elbow 465"/>
          <p:cNvCxnSpPr>
            <a:cxnSpLocks/>
          </p:cNvCxnSpPr>
          <p:nvPr/>
        </p:nvCxnSpPr>
        <p:spPr>
          <a:xfrm rot="10800000" flipV="1">
            <a:off x="4937181" y="6206986"/>
            <a:ext cx="265267" cy="161663"/>
          </a:xfrm>
          <a:prstGeom prst="bentConnector3">
            <a:avLst>
              <a:gd name="adj1" fmla="val 99032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 rot="17718464">
            <a:off x="1076535" y="1677915"/>
            <a:ext cx="0" cy="427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Curved 101"/>
          <p:cNvCxnSpPr>
            <a:cxnSpLocks/>
            <a:stCxn id="38" idx="1"/>
            <a:endCxn id="118" idx="1"/>
          </p:cNvCxnSpPr>
          <p:nvPr/>
        </p:nvCxnSpPr>
        <p:spPr>
          <a:xfrm rot="16200000" flipH="1">
            <a:off x="385229" y="2582858"/>
            <a:ext cx="1681577" cy="29896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Olli Saarikivi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Margus Veanes: Translating C# to Branching Symbolic Transducers. LPAR 2017.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61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721"/>
    </mc:Choice>
    <mc:Fallback xmlns="">
      <p:transition spd="slow" advTm="2757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2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2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2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7" grpId="0" animBg="1"/>
      <p:bldP spid="133" grpId="0" animBg="1"/>
      <p:bldP spid="155" grpId="0" animBg="1"/>
      <p:bldP spid="169" grpId="0" animBg="1"/>
      <p:bldP spid="390" grpId="0"/>
      <p:bldP spid="392" grpId="0"/>
      <p:bldP spid="391" grpId="0"/>
      <p:bldP spid="393" grpId="0"/>
      <p:bldP spid="394" grpId="0"/>
      <p:bldP spid="406" grpId="0"/>
      <p:bldP spid="427" grpId="0" animBg="1"/>
      <p:bldP spid="447" grpId="0" animBg="1"/>
      <p:bldP spid="448" grpId="0" animBg="1"/>
      <p:bldP spid="454" grpId="0"/>
      <p:bldP spid="4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Loopy code</a:t>
            </a:r>
          </a:p>
        </p:txBody>
      </p:sp>
      <p:sp>
        <p:nvSpPr>
          <p:cNvPr id="4" name="Diamond 3"/>
          <p:cNvSpPr/>
          <p:nvPr/>
        </p:nvSpPr>
        <p:spPr>
          <a:xfrm>
            <a:off x="6482759" y="1383015"/>
            <a:ext cx="2220352" cy="1069708"/>
          </a:xfrm>
          <a:prstGeom prst="diamond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4906" y="1789889"/>
            <a:ext cx="70671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7794" y="323081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Transducer&lt;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Update(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digits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divisor = 1000000000;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(divisor &gt; 1 &amp;&amp; divisor &gt; c)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divisor /=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--digits;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digits;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)((c / divisor) % 10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divisor /=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7385767" y="683476"/>
            <a:ext cx="414337" cy="414337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625714" y="1733203"/>
                <a:ext cx="1934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1000000000&gt;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714" y="1733203"/>
                <a:ext cx="19344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/>
          <p:cNvSpPr/>
          <p:nvPr/>
        </p:nvSpPr>
        <p:spPr>
          <a:xfrm>
            <a:off x="6966967" y="3392461"/>
            <a:ext cx="1246232" cy="600402"/>
          </a:xfrm>
          <a:prstGeom prst="diamond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35826" y="3507996"/>
                <a:ext cx="908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826" y="3507996"/>
                <a:ext cx="90851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35232" y="2737926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232" y="2737926"/>
                <a:ext cx="3097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  <a:stCxn id="7" idx="4"/>
            <a:endCxn id="4" idx="0"/>
          </p:cNvCxnSpPr>
          <p:nvPr/>
        </p:nvCxnSpPr>
        <p:spPr>
          <a:xfrm>
            <a:off x="7592935" y="1097813"/>
            <a:ext cx="0" cy="2852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cxnSpLocks/>
            <a:stCxn id="4" idx="2"/>
            <a:endCxn id="11" idx="0"/>
          </p:cNvCxnSpPr>
          <p:nvPr/>
        </p:nvCxnSpPr>
        <p:spPr>
          <a:xfrm rot="5400000">
            <a:off x="7448909" y="2593899"/>
            <a:ext cx="285203" cy="285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olid"/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cxnSpLocks/>
            <a:stCxn id="11" idx="2"/>
            <a:endCxn id="9" idx="0"/>
          </p:cNvCxnSpPr>
          <p:nvPr/>
        </p:nvCxnSpPr>
        <p:spPr>
          <a:xfrm rot="16200000" flipH="1">
            <a:off x="7447482" y="3249859"/>
            <a:ext cx="285203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/>
          <p:cNvCxnSpPr>
            <a:cxnSpLocks/>
            <a:stCxn id="4" idx="1"/>
            <a:endCxn id="7" idx="3"/>
          </p:cNvCxnSpPr>
          <p:nvPr/>
        </p:nvCxnSpPr>
        <p:spPr>
          <a:xfrm rot="10800000" flipH="1">
            <a:off x="6482759" y="1037136"/>
            <a:ext cx="963685" cy="880735"/>
          </a:xfrm>
          <a:prstGeom prst="curvedConnector4">
            <a:avLst>
              <a:gd name="adj1" fmla="val -23721"/>
              <a:gd name="adj2" fmla="val 76919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cxnSpLocks/>
            <a:stCxn id="9" idx="1"/>
            <a:endCxn id="7" idx="2"/>
          </p:cNvCxnSpPr>
          <p:nvPr/>
        </p:nvCxnSpPr>
        <p:spPr>
          <a:xfrm rot="10800000" flipH="1">
            <a:off x="6966967" y="890644"/>
            <a:ext cx="418799" cy="2802018"/>
          </a:xfrm>
          <a:prstGeom prst="curvedConnector3">
            <a:avLst>
              <a:gd name="adj1" fmla="val -502379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/>
          <p:cNvCxnSpPr>
            <a:cxnSpLocks/>
            <a:stCxn id="7" idx="6"/>
            <a:endCxn id="18" idx="2"/>
          </p:cNvCxnSpPr>
          <p:nvPr/>
        </p:nvCxnSpPr>
        <p:spPr>
          <a:xfrm>
            <a:off x="7800104" y="890645"/>
            <a:ext cx="386946" cy="798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187050" y="831315"/>
            <a:ext cx="134620" cy="134620"/>
          </a:xfrm>
          <a:prstGeom prst="ellipse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27713" y="1982302"/>
                <a:ext cx="1696297" cy="59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1000000000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];()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713" y="1982302"/>
                <a:ext cx="1696297" cy="593176"/>
              </a:xfrm>
              <a:prstGeom prst="rect">
                <a:avLst/>
              </a:prstGeom>
              <a:blipFill>
                <a:blip r:embed="rId17"/>
                <a:stretch>
                  <a:fillRect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Curved 19"/>
          <p:cNvCxnSpPr>
            <a:cxnSpLocks/>
            <a:stCxn id="9" idx="2"/>
            <a:endCxn id="7" idx="7"/>
          </p:cNvCxnSpPr>
          <p:nvPr/>
        </p:nvCxnSpPr>
        <p:spPr>
          <a:xfrm rot="5400000" flipH="1" flipV="1">
            <a:off x="6040399" y="2293837"/>
            <a:ext cx="3248709" cy="149343"/>
          </a:xfrm>
          <a:prstGeom prst="curvedConnector5">
            <a:avLst>
              <a:gd name="adj1" fmla="val -7037"/>
              <a:gd name="adj2" fmla="val 893354"/>
              <a:gd name="adj3" fmla="val 107037"/>
            </a:avLst>
          </a:prstGeom>
          <a:ln w="25400">
            <a:solidFill>
              <a:schemeClr val="accent1"/>
            </a:solidFill>
            <a:prstDash val="solid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66118" y="2817197"/>
                <a:ext cx="216328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];()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18" y="2817197"/>
                <a:ext cx="2163285" cy="461217"/>
              </a:xfrm>
              <a:prstGeom prst="rect">
                <a:avLst/>
              </a:prstGeom>
              <a:blipFill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500471" y="4267396"/>
                <a:ext cx="1425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</a:rPr>
                        <m:t>];()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471" y="4267396"/>
                <a:ext cx="1425455" cy="338554"/>
              </a:xfrm>
              <a:prstGeom prst="rect">
                <a:avLst/>
              </a:prstGeom>
              <a:blipFill>
                <a:blip r:embed="rId1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cxnSpLocks/>
            <a:endCxn id="7" idx="0"/>
          </p:cNvCxnSpPr>
          <p:nvPr/>
        </p:nvCxnSpPr>
        <p:spPr>
          <a:xfrm>
            <a:off x="7592936" y="424614"/>
            <a:ext cx="0" cy="258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Olli Saarikivi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Margus Veanes: Translating C# to Branching Symbolic Transducers. LPAR 2017.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9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exploration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Exposes control state for algorithms that exploit it</a:t>
            </a:r>
          </a:p>
          <a:p>
            <a:pPr marL="457200" lvl="1" indent="0">
              <a:buNone/>
            </a:pPr>
            <a:r>
              <a:rPr lang="en-US" b="1" dirty="0"/>
              <a:t>Reachability Based Branch Elimination</a:t>
            </a:r>
            <a:r>
              <a:rPr lang="en-US" dirty="0"/>
              <a:t> in Olli Saarikivi, Margus Veanes, Todd Mytkowicz, Madan Musuvathi: </a:t>
            </a:r>
            <a:r>
              <a:rPr lang="en-US" i="1" dirty="0"/>
              <a:t>Fusing </a:t>
            </a:r>
            <a:r>
              <a:rPr lang="en-US" i="1" dirty="0" err="1"/>
              <a:t>Effectful</a:t>
            </a:r>
            <a:r>
              <a:rPr lang="en-US" i="1" dirty="0"/>
              <a:t> Comprehensions</a:t>
            </a:r>
            <a:r>
              <a:rPr lang="en-US" dirty="0"/>
              <a:t>. PLDI 2017.</a:t>
            </a:r>
          </a:p>
          <a:p>
            <a:pPr marL="457200" lvl="1" indent="0">
              <a:buNone/>
            </a:pPr>
            <a:r>
              <a:rPr lang="en-US" b="1" dirty="0"/>
              <a:t>FST Minimization / ST Control State Reduction</a:t>
            </a:r>
            <a:r>
              <a:rPr lang="en-US" dirty="0"/>
              <a:t> in</a:t>
            </a:r>
            <a:r>
              <a:rPr lang="en-US" b="1" dirty="0"/>
              <a:t> </a:t>
            </a:r>
            <a:r>
              <a:rPr lang="en-US" dirty="0"/>
              <a:t>Olli Saarikivi, Margus Veanes: </a:t>
            </a:r>
            <a:r>
              <a:rPr lang="en-US" i="1" dirty="0"/>
              <a:t>Minimization of Symbolic Transducers</a:t>
            </a:r>
            <a:r>
              <a:rPr lang="en-US" dirty="0"/>
              <a:t>. CAV 2017.</a:t>
            </a:r>
          </a:p>
          <a:p>
            <a:r>
              <a:rPr lang="en-US" dirty="0"/>
              <a:t>Improves generated code</a:t>
            </a:r>
          </a:p>
          <a:p>
            <a:r>
              <a:rPr lang="en-US" dirty="0"/>
              <a:t>Could be used on other types that often represent “control state”, e.g.,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Olli Saarikivi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Margus Veanes: Translating C# to Branching Symbolic Transducers. LPAR 2017.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5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5633" y="19895"/>
            <a:ext cx="7886700" cy="1325563"/>
          </a:xfrm>
        </p:spPr>
        <p:txBody>
          <a:bodyPr/>
          <a:lstStyle/>
          <a:p>
            <a:r>
              <a:rPr lang="en-US" dirty="0"/>
              <a:t>Explore Boolean in </a:t>
            </a:r>
            <a:r>
              <a:rPr lang="en-US" dirty="0" err="1"/>
              <a:t>FixSurrogates</a:t>
            </a:r>
            <a:endParaRPr lang="en-US" dirty="0"/>
          </a:p>
        </p:txBody>
      </p:sp>
      <p:sp>
        <p:nvSpPr>
          <p:cNvPr id="225" name="Oval 224"/>
          <p:cNvSpPr/>
          <p:nvPr/>
        </p:nvSpPr>
        <p:spPr>
          <a:xfrm>
            <a:off x="5223369" y="4040443"/>
            <a:ext cx="414337" cy="414337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Diamond 225"/>
              <p:cNvSpPr/>
              <p:nvPr/>
            </p:nvSpPr>
            <p:spPr>
              <a:xfrm>
                <a:off x="7302324" y="3233871"/>
                <a:ext cx="1553020" cy="74820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𝐼𝑠𝐻𝑖𝑔h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6" name="Diamond 2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324" y="3233871"/>
                <a:ext cx="1553020" cy="748204"/>
              </a:xfrm>
              <a:prstGeom prst="diamond">
                <a:avLst/>
              </a:prstGeom>
              <a:blipFill>
                <a:blip r:embed="rId78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Connector: Curved 226"/>
          <p:cNvCxnSpPr>
            <a:cxnSpLocks/>
            <a:stCxn id="226" idx="1"/>
            <a:endCxn id="225" idx="7"/>
          </p:cNvCxnSpPr>
          <p:nvPr/>
        </p:nvCxnSpPr>
        <p:spPr>
          <a:xfrm rot="10800000" flipV="1">
            <a:off x="5577028" y="3607973"/>
            <a:ext cx="1725296" cy="493148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Diamond 227"/>
              <p:cNvSpPr/>
              <p:nvPr/>
            </p:nvSpPr>
            <p:spPr>
              <a:xfrm>
                <a:off x="7298761" y="2205807"/>
                <a:ext cx="1553020" cy="74820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𝐼𝑠𝐿𝑜𝑤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8" name="Diamond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761" y="2205807"/>
                <a:ext cx="1553020" cy="748204"/>
              </a:xfrm>
              <a:prstGeom prst="diamond">
                <a:avLst/>
              </a:prstGeom>
              <a:blipFill>
                <a:blip r:embed="rId79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Diamond 228"/>
              <p:cNvSpPr/>
              <p:nvPr/>
            </p:nvSpPr>
            <p:spPr>
              <a:xfrm>
                <a:off x="6113784" y="3978952"/>
                <a:ext cx="1115294" cy="537319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9" name="Diamond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84" y="3978952"/>
                <a:ext cx="1115294" cy="537319"/>
              </a:xfrm>
              <a:prstGeom prst="diamond">
                <a:avLst/>
              </a:prstGeom>
              <a:blipFill>
                <a:blip r:embed="rId80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Connector: Curved 229"/>
          <p:cNvCxnSpPr>
            <a:cxnSpLocks/>
            <a:stCxn id="229" idx="0"/>
            <a:endCxn id="226" idx="2"/>
          </p:cNvCxnSpPr>
          <p:nvPr/>
        </p:nvCxnSpPr>
        <p:spPr>
          <a:xfrm rot="16200000" flipH="1">
            <a:off x="7373570" y="3276812"/>
            <a:ext cx="3123" cy="1407403"/>
          </a:xfrm>
          <a:prstGeom prst="curvedConnector5">
            <a:avLst>
              <a:gd name="adj1" fmla="val -7319885"/>
              <a:gd name="adj2" fmla="val 42225"/>
              <a:gd name="adj3" fmla="val 7419885"/>
            </a:avLst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Diamond 230"/>
              <p:cNvSpPr/>
              <p:nvPr/>
            </p:nvSpPr>
            <p:spPr>
              <a:xfrm>
                <a:off x="7298761" y="4640622"/>
                <a:ext cx="1553020" cy="74820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𝐼𝑠𝐻𝑖𝑔h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1" name="Diamond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761" y="4640622"/>
                <a:ext cx="1553020" cy="748204"/>
              </a:xfrm>
              <a:prstGeom prst="diamond">
                <a:avLst/>
              </a:prstGeom>
              <a:blipFill>
                <a:blip r:embed="rId81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Connector: Curved 231"/>
          <p:cNvCxnSpPr>
            <a:cxnSpLocks/>
            <a:stCxn id="229" idx="3"/>
            <a:endCxn id="231" idx="0"/>
          </p:cNvCxnSpPr>
          <p:nvPr/>
        </p:nvCxnSpPr>
        <p:spPr>
          <a:xfrm>
            <a:off x="7229078" y="4247612"/>
            <a:ext cx="846193" cy="393010"/>
          </a:xfrm>
          <a:prstGeom prst="curvedConnector2">
            <a:avLst/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Diamond 232"/>
              <p:cNvSpPr/>
              <p:nvPr/>
            </p:nvSpPr>
            <p:spPr>
              <a:xfrm>
                <a:off x="7298722" y="5661257"/>
                <a:ext cx="1553020" cy="74820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𝐼𝑠𝐿𝑜𝑤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3" name="Diamond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722" y="5661257"/>
                <a:ext cx="1553020" cy="748204"/>
              </a:xfrm>
              <a:prstGeom prst="diamond">
                <a:avLst/>
              </a:prstGeom>
              <a:blipFill>
                <a:blip r:embed="rId8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Connector: Curved 233"/>
          <p:cNvCxnSpPr>
            <a:cxnSpLocks/>
            <a:stCxn id="228" idx="1"/>
            <a:endCxn id="225" idx="0"/>
          </p:cNvCxnSpPr>
          <p:nvPr/>
        </p:nvCxnSpPr>
        <p:spPr>
          <a:xfrm rot="10800000" flipV="1">
            <a:off x="5430539" y="2579909"/>
            <a:ext cx="1868223" cy="1460534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Curved 234"/>
          <p:cNvCxnSpPr>
            <a:cxnSpLocks/>
            <a:stCxn id="228" idx="0"/>
            <a:endCxn id="225" idx="1"/>
          </p:cNvCxnSpPr>
          <p:nvPr/>
        </p:nvCxnSpPr>
        <p:spPr>
          <a:xfrm rot="16200000" flipH="1" flipV="1">
            <a:off x="5732002" y="1757852"/>
            <a:ext cx="1895314" cy="2791224"/>
          </a:xfrm>
          <a:prstGeom prst="curvedConnector3">
            <a:avLst>
              <a:gd name="adj1" fmla="val -36036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Curved 235"/>
          <p:cNvCxnSpPr>
            <a:cxnSpLocks/>
            <a:stCxn id="233" idx="2"/>
            <a:endCxn id="225" idx="3"/>
          </p:cNvCxnSpPr>
          <p:nvPr/>
        </p:nvCxnSpPr>
        <p:spPr>
          <a:xfrm rot="5400000" flipH="1">
            <a:off x="5671960" y="4006190"/>
            <a:ext cx="2015359" cy="2791185"/>
          </a:xfrm>
          <a:prstGeom prst="curvedConnector3">
            <a:avLst>
              <a:gd name="adj1" fmla="val -11343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Curved 236"/>
          <p:cNvCxnSpPr>
            <a:cxnSpLocks/>
            <a:stCxn id="233" idx="1"/>
            <a:endCxn id="225" idx="4"/>
          </p:cNvCxnSpPr>
          <p:nvPr/>
        </p:nvCxnSpPr>
        <p:spPr>
          <a:xfrm rot="10800000">
            <a:off x="5430538" y="4454781"/>
            <a:ext cx="1868184" cy="1580579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Curved 237"/>
          <p:cNvCxnSpPr>
            <a:cxnSpLocks/>
            <a:stCxn id="231" idx="1"/>
            <a:endCxn id="225" idx="5"/>
          </p:cNvCxnSpPr>
          <p:nvPr/>
        </p:nvCxnSpPr>
        <p:spPr>
          <a:xfrm rot="10800000">
            <a:off x="5577029" y="4394102"/>
            <a:ext cx="1721733" cy="620622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26" idx="0"/>
            <a:endCxn id="228" idx="2"/>
          </p:cNvCxnSpPr>
          <p:nvPr/>
        </p:nvCxnSpPr>
        <p:spPr>
          <a:xfrm flipH="1" flipV="1">
            <a:off x="8075272" y="2954011"/>
            <a:ext cx="3563" cy="27986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cxnSpLocks/>
            <a:endCxn id="233" idx="0"/>
          </p:cNvCxnSpPr>
          <p:nvPr/>
        </p:nvCxnSpPr>
        <p:spPr>
          <a:xfrm flipH="1">
            <a:off x="8075232" y="5388827"/>
            <a:ext cx="40" cy="27243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cxnSpLocks/>
            <a:endCxn id="225" idx="2"/>
          </p:cNvCxnSpPr>
          <p:nvPr/>
        </p:nvCxnSpPr>
        <p:spPr>
          <a:xfrm>
            <a:off x="4148910" y="4247611"/>
            <a:ext cx="10744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cxnSpLocks/>
            <a:stCxn id="225" idx="6"/>
            <a:endCxn id="229" idx="1"/>
          </p:cNvCxnSpPr>
          <p:nvPr/>
        </p:nvCxnSpPr>
        <p:spPr>
          <a:xfrm>
            <a:off x="5637706" y="4247612"/>
            <a:ext cx="4760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/>
              <p:cNvSpPr txBox="1"/>
              <p:nvPr/>
            </p:nvSpPr>
            <p:spPr>
              <a:xfrm>
                <a:off x="4064542" y="3878277"/>
                <a:ext cx="10825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3" name="TextBox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542" y="3878277"/>
                <a:ext cx="1082540" cy="338554"/>
              </a:xfrm>
              <a:prstGeom prst="rect">
                <a:avLst/>
              </a:prstGeom>
              <a:blipFill>
                <a:blip r:embed="rId8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/>
              <p:cNvSpPr txBox="1"/>
              <p:nvPr/>
            </p:nvSpPr>
            <p:spPr>
              <a:xfrm>
                <a:off x="5875745" y="3199671"/>
                <a:ext cx="14941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/>
                        <m:t>�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];(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4" name="TextBox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745" y="3199671"/>
                <a:ext cx="1494127" cy="338554"/>
              </a:xfrm>
              <a:prstGeom prst="rect">
                <a:avLst/>
              </a:prstGeom>
              <a:blipFill>
                <a:blip r:embed="rId8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/>
              <p:cNvSpPr txBox="1"/>
              <p:nvPr/>
            </p:nvSpPr>
            <p:spPr>
              <a:xfrm>
                <a:off x="5655356" y="2188646"/>
                <a:ext cx="19819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];(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5" name="TextBox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356" y="2188646"/>
                <a:ext cx="1981953" cy="338554"/>
              </a:xfrm>
              <a:prstGeom prst="rect">
                <a:avLst/>
              </a:prstGeom>
              <a:blipFill>
                <a:blip r:embed="rId8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5825814" y="1146233"/>
                <a:ext cx="16912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/>
                        <m:t>�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];(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814" y="1146233"/>
                <a:ext cx="1691232" cy="338554"/>
              </a:xfrm>
              <a:prstGeom prst="rect">
                <a:avLst/>
              </a:prstGeom>
              <a:blipFill>
                <a:blip r:embed="rId10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6200397" y="4533432"/>
                <a:ext cx="1214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[];(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97" y="4533432"/>
                <a:ext cx="1214627" cy="338554"/>
              </a:xfrm>
              <a:prstGeom prst="rect">
                <a:avLst/>
              </a:prstGeom>
              <a:blipFill>
                <a:blip r:embed="rId8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6113120" y="5380868"/>
                <a:ext cx="1506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/>
                        <m:t>�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];(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),0)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120" y="5380868"/>
                <a:ext cx="1506823" cy="338554"/>
              </a:xfrm>
              <a:prstGeom prst="rect">
                <a:avLst/>
              </a:prstGeom>
              <a:blipFill>
                <a:blip r:embed="rId8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6218761" y="6190937"/>
                <a:ext cx="13978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];(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),0)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761" y="6190937"/>
                <a:ext cx="1397819" cy="338554"/>
              </a:xfrm>
              <a:prstGeom prst="rect">
                <a:avLst/>
              </a:prstGeom>
              <a:blipFill>
                <a:blip r:embed="rId8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Diamond 249"/>
              <p:cNvSpPr/>
              <p:nvPr/>
            </p:nvSpPr>
            <p:spPr>
              <a:xfrm>
                <a:off x="4119606" y="4741994"/>
                <a:ext cx="1115294" cy="537319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0" name="Diamond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06" y="4741994"/>
                <a:ext cx="1115294" cy="537319"/>
              </a:xfrm>
              <a:prstGeom prst="diamond">
                <a:avLst/>
              </a:prstGeom>
              <a:blipFill>
                <a:blip r:embed="rId90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Connector: Curved 250"/>
          <p:cNvCxnSpPr>
            <a:cxnSpLocks/>
            <a:endCxn id="250" idx="0"/>
          </p:cNvCxnSpPr>
          <p:nvPr/>
        </p:nvCxnSpPr>
        <p:spPr>
          <a:xfrm rot="10800000" flipV="1">
            <a:off x="4677255" y="4341731"/>
            <a:ext cx="567777" cy="400262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Curved 251"/>
          <p:cNvCxnSpPr>
            <a:cxnSpLocks/>
            <a:stCxn id="250" idx="1"/>
            <a:endCxn id="254" idx="2"/>
          </p:cNvCxnSpPr>
          <p:nvPr/>
        </p:nvCxnSpPr>
        <p:spPr>
          <a:xfrm rot="10800000" flipH="1" flipV="1">
            <a:off x="4119606" y="5010653"/>
            <a:ext cx="1006022" cy="1196874"/>
          </a:xfrm>
          <a:prstGeom prst="curvedConnector3">
            <a:avLst>
              <a:gd name="adj1" fmla="val 89"/>
            </a:avLst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Curved 252"/>
          <p:cNvCxnSpPr>
            <a:cxnSpLocks/>
            <a:stCxn id="250" idx="2"/>
            <a:endCxn id="255" idx="2"/>
          </p:cNvCxnSpPr>
          <p:nvPr/>
        </p:nvCxnSpPr>
        <p:spPr>
          <a:xfrm rot="16200000" flipH="1">
            <a:off x="4779209" y="5177357"/>
            <a:ext cx="243691" cy="447600"/>
          </a:xfrm>
          <a:prstGeom prst="curvedConnector2">
            <a:avLst/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/>
          <p:cNvSpPr/>
          <p:nvPr/>
        </p:nvSpPr>
        <p:spPr>
          <a:xfrm>
            <a:off x="5125628" y="6140217"/>
            <a:ext cx="134620" cy="134620"/>
          </a:xfrm>
          <a:prstGeom prst="ellipse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5" name="Oval 254"/>
          <p:cNvSpPr/>
          <p:nvPr/>
        </p:nvSpPr>
        <p:spPr>
          <a:xfrm>
            <a:off x="5124853" y="5455693"/>
            <a:ext cx="134620" cy="134620"/>
          </a:xfrm>
          <a:prstGeom prst="ellipse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4527142" y="6199242"/>
                <a:ext cx="5741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/>
                        <m:t>�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42" y="6199242"/>
                <a:ext cx="574195" cy="338554"/>
              </a:xfrm>
              <a:prstGeom prst="rect">
                <a:avLst/>
              </a:prstGeom>
              <a:blipFill>
                <a:blip r:embed="rId9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4635293" y="5491790"/>
                <a:ext cx="3754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93" y="5491790"/>
                <a:ext cx="375424" cy="338554"/>
              </a:xfrm>
              <a:prstGeom prst="rect">
                <a:avLst/>
              </a:prstGeom>
              <a:blipFill>
                <a:blip r:embed="rId9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Oval 257"/>
              <p:cNvSpPr/>
              <p:nvPr/>
            </p:nvSpPr>
            <p:spPr>
              <a:xfrm>
                <a:off x="528862" y="3101663"/>
                <a:ext cx="854549" cy="370501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8" name="Oval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2" y="3101663"/>
                <a:ext cx="854549" cy="370501"/>
              </a:xfrm>
              <a:prstGeom prst="ellipse">
                <a:avLst/>
              </a:prstGeom>
              <a:blipFill>
                <a:blip r:embed="rId93"/>
                <a:stretch>
                  <a:fillRect b="-15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Straight Arrow Connector 258"/>
          <p:cNvCxnSpPr>
            <a:cxnSpLocks/>
            <a:endCxn id="258" idx="2"/>
          </p:cNvCxnSpPr>
          <p:nvPr/>
        </p:nvCxnSpPr>
        <p:spPr>
          <a:xfrm>
            <a:off x="219081" y="3285241"/>
            <a:ext cx="309781" cy="16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/>
              <p:cNvSpPr txBox="1"/>
              <p:nvPr/>
            </p:nvSpPr>
            <p:spPr>
              <a:xfrm>
                <a:off x="169390" y="295408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0" y="2954086"/>
                <a:ext cx="344966" cy="338554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Diamond 264"/>
              <p:cNvSpPr/>
              <p:nvPr/>
            </p:nvSpPr>
            <p:spPr>
              <a:xfrm>
                <a:off x="1714600" y="3471076"/>
                <a:ext cx="1553020" cy="74820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𝐼𝑠𝐻𝑖𝑔h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5" name="Diamond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600" y="3471076"/>
                <a:ext cx="1553020" cy="748204"/>
              </a:xfrm>
              <a:prstGeom prst="diamond">
                <a:avLst/>
              </a:prstGeom>
              <a:blipFill>
                <a:blip r:embed="rId95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Connector: Curved 265"/>
          <p:cNvCxnSpPr>
            <a:cxnSpLocks/>
            <a:stCxn id="258" idx="5"/>
            <a:endCxn id="265" idx="1"/>
          </p:cNvCxnSpPr>
          <p:nvPr/>
        </p:nvCxnSpPr>
        <p:spPr>
          <a:xfrm rot="16200000" flipH="1">
            <a:off x="1272795" y="3403374"/>
            <a:ext cx="427274" cy="456335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: Curved 271"/>
          <p:cNvCxnSpPr>
            <a:cxnSpLocks/>
            <a:stCxn id="265" idx="3"/>
            <a:endCxn id="280" idx="3"/>
          </p:cNvCxnSpPr>
          <p:nvPr/>
        </p:nvCxnSpPr>
        <p:spPr>
          <a:xfrm flipV="1">
            <a:off x="3267620" y="3416818"/>
            <a:ext cx="551418" cy="428361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3255422" y="3809332"/>
                <a:ext cx="5652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[];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22" y="3809332"/>
                <a:ext cx="565218" cy="338554"/>
              </a:xfrm>
              <a:prstGeom prst="rect">
                <a:avLst/>
              </a:prstGeom>
              <a:blipFill>
                <a:blip r:embed="rId9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Oval 279"/>
              <p:cNvSpPr/>
              <p:nvPr/>
            </p:nvSpPr>
            <p:spPr>
              <a:xfrm>
                <a:off x="3693893" y="3100576"/>
                <a:ext cx="854549" cy="370501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0" name="Oval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893" y="3100576"/>
                <a:ext cx="854549" cy="370501"/>
              </a:xfrm>
              <a:prstGeom prst="ellipse">
                <a:avLst/>
              </a:prstGeom>
              <a:blipFill>
                <a:blip r:embed="rId97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Diamond 284"/>
              <p:cNvSpPr/>
              <p:nvPr/>
            </p:nvSpPr>
            <p:spPr>
              <a:xfrm>
                <a:off x="1714599" y="4496955"/>
                <a:ext cx="1553020" cy="74820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𝐼𝑠𝐿𝑜𝑤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5" name="Diamond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99" y="4496955"/>
                <a:ext cx="1553020" cy="748204"/>
              </a:xfrm>
              <a:prstGeom prst="diamond">
                <a:avLst/>
              </a:prstGeom>
              <a:blipFill>
                <a:blip r:embed="rId98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Straight Arrow Connector 285"/>
          <p:cNvCxnSpPr>
            <a:cxnSpLocks/>
            <a:stCxn id="265" idx="2"/>
            <a:endCxn id="285" idx="0"/>
          </p:cNvCxnSpPr>
          <p:nvPr/>
        </p:nvCxnSpPr>
        <p:spPr>
          <a:xfrm flipH="1">
            <a:off x="2491110" y="4219281"/>
            <a:ext cx="1" cy="277675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Curved 294"/>
          <p:cNvCxnSpPr>
            <a:cxnSpLocks/>
            <a:stCxn id="285" idx="1"/>
            <a:endCxn id="258" idx="4"/>
          </p:cNvCxnSpPr>
          <p:nvPr/>
        </p:nvCxnSpPr>
        <p:spPr>
          <a:xfrm rot="10800000">
            <a:off x="956137" y="3472163"/>
            <a:ext cx="758462" cy="1398894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/>
              <p:cNvSpPr txBox="1"/>
              <p:nvPr/>
            </p:nvSpPr>
            <p:spPr>
              <a:xfrm>
                <a:off x="1201271" y="4258613"/>
                <a:ext cx="7766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/>
                        <m:t>�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];0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1" name="TextBox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71" y="4258613"/>
                <a:ext cx="776687" cy="338554"/>
              </a:xfrm>
              <a:prstGeom prst="rect">
                <a:avLst/>
              </a:prstGeom>
              <a:blipFill>
                <a:blip r:embed="rId9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/>
              <p:cNvSpPr txBox="1"/>
              <p:nvPr/>
            </p:nvSpPr>
            <p:spPr>
              <a:xfrm>
                <a:off x="1351360" y="5081583"/>
                <a:ext cx="6676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];0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360" y="5081583"/>
                <a:ext cx="667682" cy="338554"/>
              </a:xfrm>
              <a:prstGeom prst="rect">
                <a:avLst/>
              </a:prstGeom>
              <a:blipFill>
                <a:blip r:embed="rId10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Diamond 309"/>
              <p:cNvSpPr/>
              <p:nvPr/>
            </p:nvSpPr>
            <p:spPr>
              <a:xfrm>
                <a:off x="1706344" y="2386466"/>
                <a:ext cx="1553020" cy="74820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𝐼𝑠𝐻𝑖𝑔h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0" name="Diamond 3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344" y="2386466"/>
                <a:ext cx="1553020" cy="748204"/>
              </a:xfrm>
              <a:prstGeom prst="diamond">
                <a:avLst/>
              </a:prstGeom>
              <a:blipFill>
                <a:blip r:embed="rId101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Diamond 310"/>
              <p:cNvSpPr/>
              <p:nvPr/>
            </p:nvSpPr>
            <p:spPr>
              <a:xfrm>
                <a:off x="1705435" y="1358402"/>
                <a:ext cx="1553020" cy="748204"/>
              </a:xfrm>
              <a:prstGeom prst="diamond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𝐼𝑠𝐿𝑜𝑤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1" name="Diamond 3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35" y="1358402"/>
                <a:ext cx="1553020" cy="748204"/>
              </a:xfrm>
              <a:prstGeom prst="diamond">
                <a:avLst/>
              </a:prstGeom>
              <a:blipFill>
                <a:blip r:embed="rId10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Straight Arrow Connector 311"/>
          <p:cNvCxnSpPr>
            <a:cxnSpLocks/>
            <a:stCxn id="310" idx="0"/>
            <a:endCxn id="311" idx="2"/>
          </p:cNvCxnSpPr>
          <p:nvPr/>
        </p:nvCxnSpPr>
        <p:spPr>
          <a:xfrm flipH="1" flipV="1">
            <a:off x="2481946" y="2106606"/>
            <a:ext cx="909" cy="27986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: Curved 313"/>
          <p:cNvCxnSpPr>
            <a:cxnSpLocks/>
            <a:stCxn id="280" idx="1"/>
            <a:endCxn id="310" idx="3"/>
          </p:cNvCxnSpPr>
          <p:nvPr/>
        </p:nvCxnSpPr>
        <p:spPr>
          <a:xfrm rot="16200000" flipV="1">
            <a:off x="3342068" y="2677864"/>
            <a:ext cx="394266" cy="55967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or: Curved 323"/>
          <p:cNvCxnSpPr>
            <a:cxnSpLocks/>
            <a:stCxn id="310" idx="2"/>
            <a:endCxn id="280" idx="2"/>
          </p:cNvCxnSpPr>
          <p:nvPr/>
        </p:nvCxnSpPr>
        <p:spPr>
          <a:xfrm rot="16200000" flipH="1">
            <a:off x="3012795" y="2604729"/>
            <a:ext cx="151156" cy="1211038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Curved 330"/>
          <p:cNvCxnSpPr>
            <a:cxnSpLocks/>
            <a:stCxn id="285" idx="2"/>
          </p:cNvCxnSpPr>
          <p:nvPr/>
        </p:nvCxnSpPr>
        <p:spPr>
          <a:xfrm rot="5400000" flipH="1">
            <a:off x="659002" y="3413052"/>
            <a:ext cx="1827250" cy="1836964"/>
          </a:xfrm>
          <a:prstGeom prst="curvedConnector4">
            <a:avLst>
              <a:gd name="adj1" fmla="val -12511"/>
              <a:gd name="adj2" fmla="val 101324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/>
              <p:cNvSpPr txBox="1"/>
              <p:nvPr/>
            </p:nvSpPr>
            <p:spPr>
              <a:xfrm>
                <a:off x="2785867" y="2884508"/>
                <a:ext cx="7639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/>
                        <m:t>�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];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867" y="2884508"/>
                <a:ext cx="763992" cy="338554"/>
              </a:xfrm>
              <a:prstGeom prst="rect">
                <a:avLst/>
              </a:prstGeom>
              <a:blipFill>
                <a:blip r:embed="rId10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Connector: Curved 327"/>
          <p:cNvCxnSpPr>
            <a:cxnSpLocks/>
            <a:stCxn id="311" idx="1"/>
            <a:endCxn id="258" idx="0"/>
          </p:cNvCxnSpPr>
          <p:nvPr/>
        </p:nvCxnSpPr>
        <p:spPr>
          <a:xfrm rot="10800000" flipV="1">
            <a:off x="956137" y="1732504"/>
            <a:ext cx="749298" cy="1369158"/>
          </a:xfrm>
          <a:prstGeom prst="curvedConnector2">
            <a:avLst/>
          </a:prstGeom>
          <a:ln w="25400">
            <a:solidFill>
              <a:schemeClr val="accent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or: Curved 331"/>
          <p:cNvCxnSpPr>
            <a:cxnSpLocks/>
            <a:stCxn id="311" idx="0"/>
            <a:endCxn id="258" idx="1"/>
          </p:cNvCxnSpPr>
          <p:nvPr/>
        </p:nvCxnSpPr>
        <p:spPr>
          <a:xfrm rot="16200000" flipH="1" flipV="1">
            <a:off x="669217" y="1343193"/>
            <a:ext cx="1797519" cy="1827937"/>
          </a:xfrm>
          <a:prstGeom prst="curvedConnector3">
            <a:avLst>
              <a:gd name="adj1" fmla="val -13703"/>
            </a:avLst>
          </a:prstGeom>
          <a:ln w="25400">
            <a:solidFill>
              <a:schemeClr val="accent2"/>
            </a:solidFill>
            <a:prstDash val="sysDot"/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1183435" y="1972337"/>
                <a:ext cx="8571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];0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435" y="1972337"/>
                <a:ext cx="857158" cy="338554"/>
              </a:xfrm>
              <a:prstGeom prst="rect">
                <a:avLst/>
              </a:prstGeom>
              <a:blipFill>
                <a:blip r:embed="rId10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1201271" y="1199362"/>
                <a:ext cx="9536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/>
                        <m:t>�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];0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71" y="1199362"/>
                <a:ext cx="953659" cy="338554"/>
              </a:xfrm>
              <a:prstGeom prst="rect">
                <a:avLst/>
              </a:prstGeom>
              <a:blipFill>
                <a:blip r:embed="rId10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9" name="Connector: Curved 358"/>
          <p:cNvCxnSpPr>
            <a:cxnSpLocks/>
            <a:stCxn id="280" idx="0"/>
            <a:endCxn id="363" idx="4"/>
          </p:cNvCxnSpPr>
          <p:nvPr/>
        </p:nvCxnSpPr>
        <p:spPr>
          <a:xfrm rot="16200000" flipV="1">
            <a:off x="3892645" y="2872052"/>
            <a:ext cx="452783" cy="426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Oval 362"/>
          <p:cNvSpPr/>
          <p:nvPr/>
        </p:nvSpPr>
        <p:spPr>
          <a:xfrm>
            <a:off x="4049593" y="2513172"/>
            <a:ext cx="134620" cy="134620"/>
          </a:xfrm>
          <a:prstGeom prst="ellipse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4065543" y="2687720"/>
                <a:ext cx="5741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/>
                        <m:t>�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543" y="2687720"/>
                <a:ext cx="574195" cy="338554"/>
              </a:xfrm>
              <a:prstGeom prst="rect">
                <a:avLst/>
              </a:prstGeom>
              <a:blipFill>
                <a:blip r:embed="rId10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7" name="Connector: Curved 366"/>
          <p:cNvCxnSpPr>
            <a:cxnSpLocks/>
            <a:stCxn id="258" idx="6"/>
            <a:endCxn id="371" idx="2"/>
          </p:cNvCxnSpPr>
          <p:nvPr/>
        </p:nvCxnSpPr>
        <p:spPr>
          <a:xfrm>
            <a:off x="1383412" y="3286914"/>
            <a:ext cx="509745" cy="26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Oval 370"/>
          <p:cNvSpPr/>
          <p:nvPr/>
        </p:nvSpPr>
        <p:spPr>
          <a:xfrm>
            <a:off x="1893156" y="3219870"/>
            <a:ext cx="134620" cy="134620"/>
          </a:xfrm>
          <a:prstGeom prst="ellipse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1422045" y="2915909"/>
                <a:ext cx="3754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45" y="2915909"/>
                <a:ext cx="375424" cy="338554"/>
              </a:xfrm>
              <a:prstGeom prst="rect">
                <a:avLst/>
              </a:prstGeom>
              <a:blipFill>
                <a:blip r:embed="rId10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TextBox 15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Olli Saarikivi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Margus Veanes: Translating C# to Branching Symbolic Transducers. LPAR 2017.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AB51-AE24-4409-8B30-DF744A26B8DC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1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960"/>
    </mc:Choice>
    <mc:Fallback xmlns="">
      <p:transition spd="slow" advTm="1259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" dur="2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6" dur="2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2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62" dur="2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5" dur="2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82" dur="2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96" dur="2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9" dur="2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13" dur="2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36" dur="2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0" dur="2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3" dur="2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56" dur="2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9" dur="2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2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76" dur="2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2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90" dur="2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3" dur="2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207" dur="2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48" dur="2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60" grpId="0"/>
      <p:bldP spid="265" grpId="0" animBg="1"/>
      <p:bldP spid="277" grpId="0"/>
      <p:bldP spid="280" grpId="0" animBg="1"/>
      <p:bldP spid="285" grpId="0" animBg="1"/>
      <p:bldP spid="301" grpId="0"/>
      <p:bldP spid="302" grpId="0"/>
      <p:bldP spid="310" grpId="0" animBg="1"/>
      <p:bldP spid="311" grpId="0" animBg="1"/>
      <p:bldP spid="327" grpId="0"/>
      <p:bldP spid="335" grpId="0"/>
      <p:bldP spid="336" grpId="0"/>
      <p:bldP spid="363" grpId="0" animBg="1"/>
      <p:bldP spid="366" grpId="0"/>
      <p:bldP spid="371" grpId="0" animBg="1"/>
      <p:bldP spid="3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|38.9|30.3|63.9|27.7|13|17.4|4.4|1.7|2|1.8|7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32.6|40.1|2.1|4.6|5.1|17|1.6|1.8|1.5|1.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22102</TotalTime>
  <Words>962</Words>
  <Application>Microsoft Office PowerPoint</Application>
  <PresentationFormat>On-screen Show (4:3)</PresentationFormat>
  <Paragraphs>165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Office Theme</vt:lpstr>
      <vt:lpstr>Translating C# to Branching Symbolic Transducers</vt:lpstr>
      <vt:lpstr>Introduction</vt:lpstr>
      <vt:lpstr>C# to BST</vt:lpstr>
      <vt:lpstr>FixSurrogates to BST</vt:lpstr>
      <vt:lpstr>Loopy code</vt:lpstr>
      <vt:lpstr>Boolean exploration</vt:lpstr>
      <vt:lpstr>Explore Boolean in FixSurrogates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C # to Branching Symbolic Transducers</dc:title>
  <dc:creator>Olli Saarikivi</dc:creator>
  <cp:lastModifiedBy>Olli Saarikivi</cp:lastModifiedBy>
  <cp:revision>105</cp:revision>
  <dcterms:created xsi:type="dcterms:W3CDTF">2017-04-19T06:13:27Z</dcterms:created>
  <dcterms:modified xsi:type="dcterms:W3CDTF">2017-07-31T12:15:11Z</dcterms:modified>
</cp:coreProperties>
</file>