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sldIdLst>
    <p:sldId id="276" r:id="rId2"/>
    <p:sldId id="275" r:id="rId3"/>
    <p:sldId id="277" r:id="rId4"/>
    <p:sldId id="278" r:id="rId5"/>
    <p:sldId id="256" r:id="rId6"/>
    <p:sldId id="258" r:id="rId7"/>
    <p:sldId id="259" r:id="rId8"/>
    <p:sldId id="260" r:id="rId9"/>
    <p:sldId id="263" r:id="rId10"/>
    <p:sldId id="265" r:id="rId11"/>
    <p:sldId id="266" r:id="rId12"/>
    <p:sldId id="267" r:id="rId13"/>
    <p:sldId id="268" r:id="rId14"/>
    <p:sldId id="270" r:id="rId15"/>
    <p:sldId id="272" r:id="rId16"/>
    <p:sldId id="279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CC936-0F4A-4639-B4EF-F1A8A80FAE8D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2DC82-D786-4FF0-A211-2C3D8F4F84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151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FFF959B-7BC5-4260-9470-724E7073F702}" type="datetime1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4F8FE0-F328-4C16-AABF-4043F361FDDD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31305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F4E9-DD79-4ADB-8753-3F11785C41E0}" type="datetime1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8FE0-F328-4C16-AABF-4043F361FD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15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75CC-72C7-4AB2-A859-8801E5F3DDB4}" type="datetime1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8FE0-F328-4C16-AABF-4043F361FD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30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4E29-D400-41A6-8340-52730836723B}" type="datetime1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60416" y="6340175"/>
            <a:ext cx="1596292" cy="404614"/>
          </a:xfrm>
        </p:spPr>
        <p:txBody>
          <a:bodyPr/>
          <a:lstStyle>
            <a:lvl1pPr>
              <a:defRPr sz="2800"/>
            </a:lvl1pPr>
          </a:lstStyle>
          <a:p>
            <a:fld id="{9D4F8FE0-F328-4C16-AABF-4043F361FDD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91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43CB9F-64AB-4698-AF40-C2C80EACA995}" type="datetime1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4F8FE0-F328-4C16-AABF-4043F361FDD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42201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A9F9-939C-4777-BF20-BF494DF47DF2}" type="datetime1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8FE0-F328-4C16-AABF-4043F361FD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34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BA66-84F2-4891-A2F5-2B971E0206A0}" type="datetime1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8FE0-F328-4C16-AABF-4043F361FD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21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C10D-1DBC-47FE-A057-6D1D25D24B94}" type="datetime1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8FE0-F328-4C16-AABF-4043F361FD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95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8039-3146-4B92-82E8-F07D8B352DA7}" type="datetime1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8FE0-F328-4C16-AABF-4043F361FD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89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CAE533-D2F5-4833-B16C-6056C20CFB5C}" type="datetime1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4F8FE0-F328-4C16-AABF-4043F361FDD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488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8A2C77-BE53-4F98-9E41-38A588F839DD}" type="datetime1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4F8FE0-F328-4C16-AABF-4043F361FDD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581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61683A4-E88E-42B5-B5C9-33CE58AE4FA2}" type="datetime1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D4F8FE0-F328-4C16-AABF-4043F361FDD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84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5FA7F-FB86-4F4D-B1AB-5514EB7D4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複習 </a:t>
            </a:r>
            <a:r>
              <a:rPr lang="en-US" altLang="zh-TW" dirty="0"/>
              <a:t>html</a:t>
            </a:r>
            <a:r>
              <a:rPr lang="zh-TW" altLang="en-US" dirty="0"/>
              <a:t> </a:t>
            </a:r>
            <a:r>
              <a:rPr lang="en-US" altLang="zh-TW" dirty="0" err="1"/>
              <a:t>css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78C732-89AF-45D3-A610-ECDF4115D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16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Bootstrap</a:t>
            </a:r>
            <a:r>
              <a:rPr lang="zh-TW" altLang="en-US" dirty="0"/>
              <a:t>格線系統</a:t>
            </a:r>
          </a:p>
        </p:txBody>
      </p:sp>
      <p:pic>
        <p:nvPicPr>
          <p:cNvPr id="1028" name="Picture 4" descr="https://miro.medium.com/max/2156/1*zT1k3_p7siz-pI1gcHtQ7A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9178" y="2286000"/>
            <a:ext cx="6726043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8FE0-F328-4C16-AABF-4043F361FDD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553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Bootstrap</a:t>
            </a:r>
            <a:r>
              <a:rPr lang="zh-TW" altLang="en-US" dirty="0"/>
              <a:t>格線系統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sz="3200" dirty="0"/>
              <a:t> </a:t>
            </a:r>
            <a:r>
              <a:rPr lang="zh-TW" altLang="zh-TW" sz="3200" dirty="0"/>
              <a:t>容器</a:t>
            </a:r>
            <a:r>
              <a:rPr lang="zh-TW" altLang="en-US" sz="3200" dirty="0"/>
              <a:t> </a:t>
            </a:r>
            <a:r>
              <a:rPr lang="en-US" altLang="zh-TW" sz="3200" dirty="0"/>
              <a:t>(Container)</a:t>
            </a:r>
          </a:p>
          <a:p>
            <a:pPr lvl="1" fontAlgn="ctr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sz="3200" i="0" dirty="0"/>
              <a:t> </a:t>
            </a:r>
            <a:r>
              <a:rPr lang="zh-TW" altLang="zh-TW" sz="3200" i="0" dirty="0"/>
              <a:t>水平群組</a:t>
            </a:r>
            <a:r>
              <a:rPr lang="en-US" altLang="zh-TW" sz="3200" i="0" dirty="0"/>
              <a:t> (row)</a:t>
            </a:r>
            <a:endParaRPr lang="zh-TW" altLang="zh-TW" sz="3200" i="0" dirty="0"/>
          </a:p>
          <a:p>
            <a:pPr lvl="2" fontAlgn="ctr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sz="3200" dirty="0"/>
              <a:t>  </a:t>
            </a:r>
            <a:r>
              <a:rPr lang="zh-TW" altLang="zh-TW" sz="3200" dirty="0"/>
              <a:t>欄</a:t>
            </a:r>
            <a:r>
              <a:rPr lang="zh-TW" altLang="en-US" sz="3200" dirty="0"/>
              <a:t> </a:t>
            </a:r>
            <a:r>
              <a:rPr lang="en-US" altLang="zh-TW" sz="3200" dirty="0"/>
              <a:t>(column)</a:t>
            </a:r>
            <a:endParaRPr lang="zh-TW" altLang="zh-TW" sz="3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333" y="2592264"/>
            <a:ext cx="5551686" cy="2560027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8FE0-F328-4C16-AABF-4043F361FDD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131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Bootstrap</a:t>
            </a:r>
            <a:r>
              <a:rPr lang="zh-TW" altLang="en-US" dirty="0"/>
              <a:t>格線系統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ctr">
              <a:lnSpc>
                <a:spcPct val="100000"/>
              </a:lnSpc>
              <a:buNone/>
            </a:pPr>
            <a:r>
              <a:rPr lang="zh-TW" altLang="en-US" sz="3200" b="1" dirty="0"/>
              <a:t> </a:t>
            </a:r>
            <a:r>
              <a:rPr lang="zh-TW" altLang="zh-TW" sz="3200" b="1" dirty="0"/>
              <a:t>容器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(</a:t>
            </a:r>
            <a:r>
              <a:rPr lang="en-US" altLang="zh-TW" sz="3600" b="1" dirty="0"/>
              <a:t>Container</a:t>
            </a:r>
            <a:r>
              <a:rPr lang="en-US" altLang="zh-TW" sz="3200" b="1" dirty="0"/>
              <a:t>)</a:t>
            </a:r>
          </a:p>
          <a:p>
            <a:pPr marL="0" indent="0" fontAlgn="ctr">
              <a:lnSpc>
                <a:spcPct val="100000"/>
              </a:lnSpc>
              <a:buNone/>
            </a:pPr>
            <a:r>
              <a:rPr lang="zh-TW" altLang="en-US" dirty="0"/>
              <a:t> </a:t>
            </a:r>
            <a:r>
              <a:rPr lang="zh-TW" altLang="zh-TW" dirty="0"/>
              <a:t>將</a:t>
            </a:r>
            <a:r>
              <a:rPr lang="en-US" altLang="zh-TW" dirty="0"/>
              <a:t>row</a:t>
            </a:r>
            <a:r>
              <a:rPr lang="zh-TW" altLang="zh-TW" dirty="0"/>
              <a:t>放置於</a:t>
            </a:r>
            <a:r>
              <a:rPr lang="zh-TW" altLang="en-US" dirty="0"/>
              <a:t> </a:t>
            </a:r>
            <a:r>
              <a:rPr lang="en-US" altLang="zh-TW" dirty="0"/>
              <a:t>.container</a:t>
            </a:r>
            <a:r>
              <a:rPr lang="zh-TW" altLang="en-US" dirty="0"/>
              <a:t> </a:t>
            </a:r>
            <a:r>
              <a:rPr lang="zh-TW" altLang="zh-TW" dirty="0"/>
              <a:t>或</a:t>
            </a:r>
            <a:r>
              <a:rPr lang="zh-TW" altLang="en-US" dirty="0"/>
              <a:t> </a:t>
            </a:r>
            <a:r>
              <a:rPr lang="en-US" altLang="zh-TW" dirty="0"/>
              <a:t>.container-fluid</a:t>
            </a:r>
            <a:endParaRPr lang="en-US" altLang="zh-TW" sz="3200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8FE0-F328-4C16-AABF-4043F361FDD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567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Bootstrap</a:t>
            </a:r>
            <a:r>
              <a:rPr lang="zh-TW" altLang="en-US" dirty="0"/>
              <a:t>格線系統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>
              <a:lnSpc>
                <a:spcPct val="100000"/>
              </a:lnSpc>
            </a:pPr>
            <a:r>
              <a:rPr lang="zh-TW" altLang="en-US" sz="3200" b="1" dirty="0"/>
              <a:t>水平群組 </a:t>
            </a:r>
            <a:r>
              <a:rPr lang="en-US" altLang="zh-TW" sz="3200" b="1" dirty="0"/>
              <a:t>(row)</a:t>
            </a:r>
          </a:p>
          <a:p>
            <a:pPr marL="0" indent="0" fontAlgn="ctr">
              <a:lnSpc>
                <a:spcPct val="100000"/>
              </a:lnSpc>
              <a:buNone/>
            </a:pPr>
            <a:r>
              <a:rPr lang="zh-TW" altLang="en-US" sz="3200" dirty="0"/>
              <a:t>　</a:t>
            </a:r>
            <a:r>
              <a:rPr lang="en-US" altLang="zh-TW" sz="3200" dirty="0"/>
              <a:t>class="row“</a:t>
            </a:r>
          </a:p>
          <a:p>
            <a:pPr fontAlgn="ctr">
              <a:lnSpc>
                <a:spcPct val="100000"/>
              </a:lnSpc>
            </a:pPr>
            <a:endParaRPr lang="en-US" altLang="zh-TW" sz="3200" b="1" dirty="0"/>
          </a:p>
          <a:p>
            <a:pPr fontAlgn="ctr">
              <a:lnSpc>
                <a:spcPct val="100000"/>
              </a:lnSpc>
            </a:pPr>
            <a:r>
              <a:rPr lang="zh-TW" altLang="zh-TW" sz="3200" b="1" dirty="0"/>
              <a:t>欄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(column)</a:t>
            </a:r>
          </a:p>
          <a:p>
            <a:pPr marL="0" indent="0" fontAlgn="ctr">
              <a:lnSpc>
                <a:spcPct val="100000"/>
              </a:lnSpc>
              <a:buNone/>
            </a:pPr>
            <a:r>
              <a:rPr lang="zh-TW" altLang="en-US" sz="3200" dirty="0"/>
              <a:t>　</a:t>
            </a:r>
            <a:r>
              <a:rPr lang="en-US" altLang="zh-TW" sz="3200" dirty="0"/>
              <a:t>class="col"</a:t>
            </a:r>
          </a:p>
          <a:p>
            <a:pPr marL="0" indent="0" fontAlgn="ctr">
              <a:lnSpc>
                <a:spcPct val="100000"/>
              </a:lnSpc>
              <a:buNone/>
            </a:pPr>
            <a:r>
              <a:rPr lang="zh-TW" altLang="en-US" sz="3200" dirty="0"/>
              <a:t>　</a:t>
            </a:r>
            <a:r>
              <a:rPr lang="en-US" altLang="zh-TW" sz="3200" dirty="0"/>
              <a:t>class="col+</a:t>
            </a:r>
            <a:r>
              <a:rPr lang="zh-TW" altLang="en-US" sz="3200" dirty="0"/>
              <a:t>數字</a:t>
            </a:r>
            <a:r>
              <a:rPr lang="en-US" altLang="zh-TW" sz="3200" dirty="0"/>
              <a:t>"</a:t>
            </a:r>
            <a:endParaRPr lang="en-US" altLang="zh-TW" sz="3200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8FE0-F328-4C16-AABF-4043F361FDD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16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Bootstrap</a:t>
            </a:r>
            <a:r>
              <a:rPr lang="zh-TW" altLang="en-US" dirty="0"/>
              <a:t> 斷點代碼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280056"/>
              </p:ext>
            </p:extLst>
          </p:nvPr>
        </p:nvGraphicFramePr>
        <p:xfrm>
          <a:off x="1371600" y="1960685"/>
          <a:ext cx="10137531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177">
                  <a:extLst>
                    <a:ext uri="{9D8B030D-6E8A-4147-A177-3AD203B41FA5}">
                      <a16:colId xmlns:a16="http://schemas.microsoft.com/office/drawing/2014/main" val="3134022771"/>
                    </a:ext>
                  </a:extLst>
                </a:gridCol>
                <a:gridCol w="3379177">
                  <a:extLst>
                    <a:ext uri="{9D8B030D-6E8A-4147-A177-3AD203B41FA5}">
                      <a16:colId xmlns:a16="http://schemas.microsoft.com/office/drawing/2014/main" val="3025149526"/>
                    </a:ext>
                  </a:extLst>
                </a:gridCol>
                <a:gridCol w="3379177">
                  <a:extLst>
                    <a:ext uri="{9D8B030D-6E8A-4147-A177-3AD203B41FA5}">
                      <a16:colId xmlns:a16="http://schemas.microsoft.com/office/drawing/2014/main" val="2650677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語法</a:t>
                      </a:r>
                    </a:p>
                  </a:txBody>
                  <a:tcPr marL="83488" marR="834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語法對應裝置</a:t>
                      </a:r>
                    </a:p>
                  </a:txBody>
                  <a:tcPr marL="83488" marR="83488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說明</a:t>
                      </a:r>
                    </a:p>
                  </a:txBody>
                  <a:tcPr marL="83488" marR="83488" anchor="ctr"/>
                </a:tc>
                <a:extLst>
                  <a:ext uri="{0D108BD9-81ED-4DB2-BD59-A6C34878D82A}">
                    <a16:rowId xmlns:a16="http://schemas.microsoft.com/office/drawing/2014/main" val="32345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.col-數字</a:t>
                      </a:r>
                      <a:endParaRPr lang="zh-TW" altLang="en-US" sz="2000" dirty="0"/>
                    </a:p>
                  </a:txBody>
                  <a:tcPr marL="83488" marR="834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 small device</a:t>
                      </a:r>
                      <a:endParaRPr lang="zh-TW" altLang="en-US" sz="2000" dirty="0"/>
                    </a:p>
                  </a:txBody>
                  <a:tcPr marL="83488" marR="83488" anchor="ctr"/>
                </a:tc>
                <a:tc>
                  <a:txBody>
                    <a:bodyPr/>
                    <a:lstStyle/>
                    <a:p>
                      <a:r>
                        <a:rPr lang="zh-TW" altLang="zh-TW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即&lt; 576px時設定，適合</a:t>
                      </a:r>
                      <a:r>
                        <a:rPr lang="zh-TW" altLang="zh-TW" sz="20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手機</a:t>
                      </a:r>
                      <a:r>
                        <a:rPr lang="zh-TW" altLang="zh-TW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或超小型設備，此為</a:t>
                      </a:r>
                      <a:r>
                        <a:rPr lang="zh-TW" altLang="zh-TW" sz="20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預設值</a:t>
                      </a:r>
                      <a:endParaRPr lang="zh-TW" alt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83488" marR="83488" anchor="ctr"/>
                </a:tc>
                <a:extLst>
                  <a:ext uri="{0D108BD9-81ED-4DB2-BD59-A6C34878D82A}">
                    <a16:rowId xmlns:a16="http://schemas.microsoft.com/office/drawing/2014/main" val="192213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.col-sm-數字</a:t>
                      </a:r>
                      <a:endParaRPr lang="zh-TW" altLang="en-US" sz="2000" dirty="0"/>
                    </a:p>
                  </a:txBody>
                  <a:tcPr marL="83488" marR="834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 device</a:t>
                      </a:r>
                      <a:endParaRPr lang="zh-TW" altLang="en-US" sz="2000" dirty="0"/>
                    </a:p>
                  </a:txBody>
                  <a:tcPr marL="83488" marR="83488" anchor="ctr"/>
                </a:tc>
                <a:tc>
                  <a:txBody>
                    <a:bodyPr/>
                    <a:lstStyle/>
                    <a:p>
                      <a:r>
                        <a:rPr lang="zh-TW" altLang="zh-TW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即 ≥</a:t>
                      </a:r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576px 時</a:t>
                      </a:r>
                      <a:r>
                        <a:rPr lang="zh-TW" altLang="zh-TW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設定，適合</a:t>
                      </a:r>
                      <a:r>
                        <a:rPr lang="zh-TW" altLang="zh-TW" sz="20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平板電腦</a:t>
                      </a:r>
                      <a:endParaRPr lang="zh-TW" alt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83488" marR="83488" anchor="ctr"/>
                </a:tc>
                <a:extLst>
                  <a:ext uri="{0D108BD9-81ED-4DB2-BD59-A6C34878D82A}">
                    <a16:rowId xmlns:a16="http://schemas.microsoft.com/office/drawing/2014/main" val="257268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.col-md-數字</a:t>
                      </a:r>
                      <a:endParaRPr lang="zh-TW" altLang="en-US" sz="2000" dirty="0"/>
                    </a:p>
                  </a:txBody>
                  <a:tcPr marL="83488" marR="834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 device</a:t>
                      </a:r>
                      <a:endParaRPr lang="zh-TW" altLang="en-US" sz="2000" dirty="0"/>
                    </a:p>
                  </a:txBody>
                  <a:tcPr marL="83488" marR="83488" anchor="ctr"/>
                </a:tc>
                <a:tc>
                  <a:txBody>
                    <a:bodyPr/>
                    <a:lstStyle/>
                    <a:p>
                      <a:r>
                        <a:rPr lang="zh-TW" altLang="zh-TW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即 ≥</a:t>
                      </a:r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768px </a:t>
                      </a:r>
                      <a:r>
                        <a:rPr lang="zh-TW" altLang="zh-TW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時設定，適合</a:t>
                      </a:r>
                      <a:r>
                        <a:rPr lang="zh-TW" altLang="zh-TW" sz="20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桌上型電腦</a:t>
                      </a:r>
                      <a:endParaRPr lang="zh-TW" alt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83488" marR="83488" anchor="ctr"/>
                </a:tc>
                <a:extLst>
                  <a:ext uri="{0D108BD9-81ED-4DB2-BD59-A6C34878D82A}">
                    <a16:rowId xmlns:a16="http://schemas.microsoft.com/office/drawing/2014/main" val="298817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.col-lg-數字</a:t>
                      </a:r>
                      <a:endParaRPr lang="zh-TW" altLang="en-US" sz="2000" dirty="0"/>
                    </a:p>
                  </a:txBody>
                  <a:tcPr marL="83488" marR="834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 device</a:t>
                      </a:r>
                      <a:endParaRPr lang="zh-TW" altLang="en-US" sz="2000" dirty="0"/>
                    </a:p>
                  </a:txBody>
                  <a:tcPr marL="83488" marR="83488" anchor="ctr"/>
                </a:tc>
                <a:tc>
                  <a:txBody>
                    <a:bodyPr/>
                    <a:lstStyle/>
                    <a:p>
                      <a:r>
                        <a:rPr lang="zh-TW" altLang="zh-TW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即 ≥</a:t>
                      </a:r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992px </a:t>
                      </a:r>
                      <a:r>
                        <a:rPr lang="zh-TW" altLang="zh-TW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時設定，適合大型螢幕</a:t>
                      </a:r>
                      <a:endParaRPr lang="zh-TW" altLang="en-US" sz="2000" dirty="0"/>
                    </a:p>
                  </a:txBody>
                  <a:tcPr marL="83488" marR="83488" anchor="ctr"/>
                </a:tc>
                <a:extLst>
                  <a:ext uri="{0D108BD9-81ED-4DB2-BD59-A6C34878D82A}">
                    <a16:rowId xmlns:a16="http://schemas.microsoft.com/office/drawing/2014/main" val="14463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.col-xl-數字</a:t>
                      </a:r>
                      <a:endParaRPr lang="zh-TW" altLang="en-US" sz="2000" dirty="0"/>
                    </a:p>
                  </a:txBody>
                  <a:tcPr marL="83488" marR="834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xlarge device</a:t>
                      </a:r>
                      <a:endParaRPr lang="zh-TW" altLang="en-US" sz="2000" dirty="0"/>
                    </a:p>
                  </a:txBody>
                  <a:tcPr marL="83488" marR="83488" anchor="ctr"/>
                </a:tc>
                <a:tc>
                  <a:txBody>
                    <a:bodyPr/>
                    <a:lstStyle/>
                    <a:p>
                      <a:r>
                        <a:rPr lang="zh-TW" altLang="zh-TW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即 ≥</a:t>
                      </a:r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1200px </a:t>
                      </a:r>
                      <a:r>
                        <a:rPr lang="zh-TW" altLang="zh-TW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時設定</a:t>
                      </a:r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時</a:t>
                      </a:r>
                      <a:r>
                        <a:rPr lang="zh-TW" altLang="zh-TW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，適合超大型螢幕</a:t>
                      </a:r>
                      <a:endParaRPr lang="zh-TW" altLang="en-US" sz="2000" dirty="0"/>
                    </a:p>
                  </a:txBody>
                  <a:tcPr marL="83488" marR="83488" anchor="ctr"/>
                </a:tc>
                <a:extLst>
                  <a:ext uri="{0D108BD9-81ED-4DB2-BD59-A6C34878D82A}">
                    <a16:rowId xmlns:a16="http://schemas.microsoft.com/office/drawing/2014/main" val="171637750"/>
                  </a:ext>
                </a:extLst>
              </a:tr>
            </a:tbl>
          </a:graphicData>
        </a:graphic>
      </p:graphicFrame>
      <p:sp>
        <p:nvSpPr>
          <p:cNvPr id="3" name="L-圖案 2"/>
          <p:cNvSpPr/>
          <p:nvPr/>
        </p:nvSpPr>
        <p:spPr>
          <a:xfrm>
            <a:off x="1072662" y="1714500"/>
            <a:ext cx="45719" cy="45719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 descr="File:Yellow &lt;strong&gt;check&lt;/strong&gt;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30" y="4545916"/>
            <a:ext cx="401515" cy="401515"/>
          </a:xfrm>
          <a:prstGeom prst="rect">
            <a:avLst/>
          </a:prstGeom>
        </p:spPr>
      </p:pic>
      <p:pic>
        <p:nvPicPr>
          <p:cNvPr id="6" name="圖片 5" descr="File:Yellow &lt;strong&gt;check&lt;/strong&gt;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30" y="3158050"/>
            <a:ext cx="401515" cy="401515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8FE0-F328-4C16-AABF-4043F361FDD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858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Bootstrap</a:t>
            </a:r>
            <a:r>
              <a:rPr lang="zh-TW" altLang="en-US" dirty="0"/>
              <a:t> 斷點代碼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943100"/>
            <a:ext cx="9601200" cy="3581400"/>
          </a:xfrm>
        </p:spPr>
        <p:txBody>
          <a:bodyPr>
            <a:normAutofit/>
          </a:bodyPr>
          <a:lstStyle/>
          <a:p>
            <a:pPr fontAlgn="ctr"/>
            <a:r>
              <a:rPr lang="zh-TW" altLang="zh-TW" sz="3200" dirty="0"/>
              <a:t>手機</a:t>
            </a:r>
            <a:r>
              <a:rPr lang="en-US" altLang="zh-TW" sz="3200" dirty="0"/>
              <a:t>/</a:t>
            </a:r>
            <a:r>
              <a:rPr lang="zh-TW" altLang="zh-TW" sz="3200" dirty="0"/>
              <a:t>平板</a:t>
            </a:r>
          </a:p>
          <a:p>
            <a:pPr marL="0" indent="0">
              <a:buNone/>
            </a:pPr>
            <a:r>
              <a:rPr lang="en-US" altLang="zh-TW" sz="3200" dirty="0"/>
              <a:t>class="col-12 col-sm-4“</a:t>
            </a:r>
          </a:p>
          <a:p>
            <a:pPr marL="0" indent="0">
              <a:buNone/>
            </a:pPr>
            <a:endParaRPr lang="en-US" altLang="zh-TW" sz="3200" dirty="0"/>
          </a:p>
          <a:p>
            <a:pPr fontAlgn="ctr"/>
            <a:r>
              <a:rPr lang="zh-TW" altLang="zh-TW" sz="3200" dirty="0"/>
              <a:t>手機</a:t>
            </a:r>
            <a:r>
              <a:rPr lang="en-US" altLang="zh-TW" sz="3200" dirty="0"/>
              <a:t>/</a:t>
            </a:r>
            <a:r>
              <a:rPr lang="zh-TW" altLang="zh-TW" sz="3200" dirty="0"/>
              <a:t>大型螢幕</a:t>
            </a:r>
          </a:p>
          <a:p>
            <a:pPr marL="0" indent="0">
              <a:buNone/>
            </a:pPr>
            <a:r>
              <a:rPr lang="en-US" altLang="zh-TW" sz="3200" dirty="0"/>
              <a:t>class="col-6 col-lg-4"</a:t>
            </a:r>
          </a:p>
          <a:p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8FE0-F328-4C16-AABF-4043F361FDD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572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2C90C-7C21-41BD-8CB8-522EE0BD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時程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6CF993-FC5E-48AC-9FDD-F667BC654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3/30</a:t>
            </a:r>
            <a:r>
              <a:rPr lang="zh-TW" altLang="en-US" dirty="0"/>
              <a:t> 六七成完成度</a:t>
            </a:r>
            <a:endParaRPr lang="en-US" altLang="zh-TW" dirty="0"/>
          </a:p>
          <a:p>
            <a:r>
              <a:rPr lang="en-US" dirty="0"/>
              <a:t>4/6</a:t>
            </a:r>
            <a:r>
              <a:rPr lang="zh-TW" altLang="en-US" dirty="0"/>
              <a:t> 完成</a:t>
            </a:r>
            <a:endParaRPr lang="en-US" altLang="zh-TW" dirty="0"/>
          </a:p>
          <a:p>
            <a:r>
              <a:rPr lang="zh-TW" altLang="en-US" dirty="0"/>
              <a:t>開始整合、調整</a:t>
            </a:r>
            <a:endParaRPr lang="en-US" altLang="zh-TW" dirty="0"/>
          </a:p>
          <a:p>
            <a:r>
              <a:rPr lang="en-US" dirty="0"/>
              <a:t>4/20</a:t>
            </a:r>
            <a:r>
              <a:rPr lang="zh-TW" altLang="en-US" dirty="0"/>
              <a:t> 開會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76CC18-EAD7-4198-8592-4341D2F7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8FE0-F328-4C16-AABF-4043F361FDDD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63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3E6FB1-9C5F-4BE3-805C-7AEA473B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06AA4-7440-471E-A8A2-520B240A5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012" y="1913139"/>
            <a:ext cx="4949301" cy="3581400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0000CD"/>
                </a:solidFill>
                <a:latin typeface="Consolas" panose="020B0609020204030204" pitchFamily="49" charset="0"/>
              </a:rPr>
              <a:t>　　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HTML Tutorial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HTML Tutorial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0000CD"/>
                </a:solidFill>
                <a:latin typeface="Consolas" panose="020B0609020204030204" pitchFamily="49" charset="0"/>
              </a:rPr>
              <a:t>　　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zh-TW" altLang="en-US" dirty="0"/>
              <a:t>　　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is a heading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is a paragraph.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zh-TW" altLang="en-US" dirty="0"/>
              <a:t>　　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2B0902-C547-4B87-BDC0-FEE26545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8FE0-F328-4C16-AABF-4043F361FDDD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710743-DDAF-4CBE-87DD-8DD2095E96C3}"/>
              </a:ext>
            </a:extLst>
          </p:cNvPr>
          <p:cNvSpPr/>
          <p:nvPr/>
        </p:nvSpPr>
        <p:spPr>
          <a:xfrm>
            <a:off x="3222061" y="930138"/>
            <a:ext cx="5899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3A3A3A"/>
                </a:solidFill>
                <a:latin typeface="Verdana" panose="020B0604030504040204" pitchFamily="34" charset="0"/>
              </a:rPr>
              <a:t>The language for building web pages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8522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32672C-5603-4CC8-A2FA-08354C0D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478" y="685800"/>
            <a:ext cx="9601200" cy="1485900"/>
          </a:xfrm>
        </p:spPr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1BBA01-203C-486C-8E80-5C6A34081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2270" y="3093868"/>
            <a:ext cx="4647460" cy="35814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body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 background-color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lightblue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A52A2A"/>
                </a:solidFill>
                <a:latin typeface="Consolas" panose="020B0609020204030204" pitchFamily="49" charset="0"/>
              </a:rPr>
              <a:t>#para1 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>  text-align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0000CD"/>
                </a:solidFill>
                <a:latin typeface="Consolas" panose="020B0609020204030204" pitchFamily="49" charset="0"/>
              </a:rPr>
              <a:t> center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>  color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0000CD"/>
                </a:solidFill>
                <a:latin typeface="Consolas" panose="020B0609020204030204" pitchFamily="49" charset="0"/>
              </a:rPr>
              <a:t> red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.center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 text-align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7E638D-14CF-4F6D-BF38-DD10C637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8FE0-F328-4C16-AABF-4043F361FDDD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35A40B-27A6-47CF-A010-CC7DEBD1874D}"/>
              </a:ext>
            </a:extLst>
          </p:cNvPr>
          <p:cNvSpPr/>
          <p:nvPr/>
        </p:nvSpPr>
        <p:spPr>
          <a:xfrm>
            <a:off x="3048000" y="80590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The language for styling web pages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620767-7CEA-4A29-AF20-DE2123BE4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1347787"/>
            <a:ext cx="70294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3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C88E20-94A3-42CE-8760-BE81EC0E7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7893"/>
          </a:xfrm>
        </p:spPr>
        <p:txBody>
          <a:bodyPr/>
          <a:lstStyle/>
          <a:p>
            <a:r>
              <a:rPr lang="en-US" altLang="zh-TW" dirty="0"/>
              <a:t>JAVASCRIPT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EFBA20-4AEC-488D-99FD-D5F23FD86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741" y="2055181"/>
            <a:ext cx="8242917" cy="35814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onclick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()"&gt;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Click Me!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		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"demo"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x.style.fontSize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"25px"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x.style.color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"red"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96F9EF-71D1-4E0B-B9C3-9B7F131E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8FE0-F328-4C16-AABF-4043F361FDDD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03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響應式網頁設計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debuGEO</a:t>
            </a:r>
            <a:endParaRPr lang="zh-TW" altLang="en-US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370785" y="5782734"/>
            <a:ext cx="2827867" cy="93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dirty="0"/>
              <a:t>導讀人：張淨盈</a:t>
            </a:r>
            <a:endParaRPr lang="en-US" altLang="zh-TW" dirty="0"/>
          </a:p>
          <a:p>
            <a:pPr algn="l"/>
            <a:r>
              <a:rPr lang="en-US" altLang="zh-TW" dirty="0"/>
              <a:t>20210316</a:t>
            </a:r>
          </a:p>
        </p:txBody>
      </p:sp>
    </p:spTree>
    <p:extLst>
      <p:ext uri="{BB962C8B-B14F-4D97-AF65-F5344CB8AC3E}">
        <p14:creationId xmlns:p14="http://schemas.microsoft.com/office/powerpoint/2010/main" val="180075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什麼是響應式網頁？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altLang="zh-TW" dirty="0"/>
              <a:t>esponsive 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altLang="zh-TW" dirty="0"/>
              <a:t>eb 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altLang="zh-TW" dirty="0"/>
              <a:t>esign)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047998"/>
            <a:ext cx="10515600" cy="13716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3600" dirty="0"/>
              <a:t>只做一個版本的設計就能通吃所有大小的螢幕，</a:t>
            </a:r>
            <a:endParaRPr lang="en-US" altLang="zh-TW" sz="3600" dirty="0"/>
          </a:p>
          <a:p>
            <a:pPr marL="0" indent="0" algn="ctr">
              <a:buNone/>
            </a:pPr>
            <a:r>
              <a:rPr lang="zh-TW" altLang="zh-TW" sz="3600" dirty="0"/>
              <a:t>讓網頁適應</a:t>
            </a:r>
            <a:r>
              <a:rPr lang="zh-TW" altLang="zh-TW" sz="3600" u="sng" dirty="0"/>
              <a:t>不同大小的解析度</a:t>
            </a:r>
            <a:r>
              <a:rPr lang="zh-TW" altLang="zh-TW" sz="3600" dirty="0"/>
              <a:t>自動調整排版。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8FE0-F328-4C16-AABF-4043F361FDD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19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什麼是響應式網頁</a:t>
            </a:r>
            <a:r>
              <a:rPr lang="en-US" altLang="zh-TW" dirty="0"/>
              <a:t>(RWD)</a:t>
            </a:r>
            <a:r>
              <a:rPr lang="zh-TW" altLang="en-US" dirty="0"/>
              <a:t>？</a:t>
            </a:r>
          </a:p>
        </p:txBody>
      </p:sp>
      <p:sp>
        <p:nvSpPr>
          <p:cNvPr id="5" name="矩形 4"/>
          <p:cNvSpPr/>
          <p:nvPr/>
        </p:nvSpPr>
        <p:spPr>
          <a:xfrm>
            <a:off x="635001" y="2080154"/>
            <a:ext cx="2438400" cy="15917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b="1" dirty="0">
                <a:solidFill>
                  <a:schemeClr val="tx1"/>
                </a:solidFill>
              </a:rPr>
              <a:t>手刻</a:t>
            </a:r>
          </a:p>
        </p:txBody>
      </p:sp>
      <p:sp>
        <p:nvSpPr>
          <p:cNvPr id="6" name="矩形 5"/>
          <p:cNvSpPr/>
          <p:nvPr/>
        </p:nvSpPr>
        <p:spPr>
          <a:xfrm>
            <a:off x="635000" y="4281488"/>
            <a:ext cx="4995333" cy="15917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b="1" dirty="0">
                <a:solidFill>
                  <a:schemeClr val="tx1"/>
                </a:solidFill>
              </a:rPr>
              <a:t>套用現成模板</a:t>
            </a:r>
          </a:p>
        </p:txBody>
      </p:sp>
      <p:sp>
        <p:nvSpPr>
          <p:cNvPr id="7" name="矩形 6"/>
          <p:cNvSpPr/>
          <p:nvPr/>
        </p:nvSpPr>
        <p:spPr>
          <a:xfrm>
            <a:off x="2893187" y="2016895"/>
            <a:ext cx="4399218" cy="156966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685800" indent="-342900" fontAlgn="ctr">
              <a:lnSpc>
                <a:spcPct val="150000"/>
              </a:lnSpc>
              <a:buAutoNum type="arabicPeriod"/>
            </a:pPr>
            <a:r>
              <a:rPr lang="zh-TW" altLang="en-US" sz="3200" dirty="0"/>
              <a:t>引入 </a:t>
            </a:r>
            <a:r>
              <a:rPr lang="zh-TW" altLang="zh-TW" sz="3200" dirty="0"/>
              <a:t>Media Query</a:t>
            </a:r>
            <a:endParaRPr lang="en-US" altLang="zh-TW" sz="3200" dirty="0"/>
          </a:p>
          <a:p>
            <a:pPr marL="685800" indent="-342900" fontAlgn="ctr">
              <a:lnSpc>
                <a:spcPct val="150000"/>
              </a:lnSpc>
              <a:buFontTx/>
              <a:buAutoNum type="arabicPeriod"/>
            </a:pPr>
            <a:r>
              <a:rPr lang="zh-TW" altLang="en-US" sz="3200" dirty="0"/>
              <a:t>設定 </a:t>
            </a:r>
            <a:r>
              <a:rPr lang="zh-TW" altLang="zh-TW" sz="3200" dirty="0"/>
              <a:t>HTML Viewport</a:t>
            </a:r>
          </a:p>
        </p:txBody>
      </p:sp>
      <p:sp>
        <p:nvSpPr>
          <p:cNvPr id="8" name="矩形 7"/>
          <p:cNvSpPr/>
          <p:nvPr/>
        </p:nvSpPr>
        <p:spPr>
          <a:xfrm>
            <a:off x="5283200" y="4661855"/>
            <a:ext cx="57905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fontAlgn="ctr">
              <a:lnSpc>
                <a:spcPct val="150000"/>
              </a:lnSpc>
            </a:pPr>
            <a:r>
              <a:rPr lang="en-US" altLang="zh-TW" sz="3200" dirty="0"/>
              <a:t>Bootstrap, Foundation, Pure….</a:t>
            </a:r>
            <a:endParaRPr lang="zh-TW" altLang="zh-TW" sz="32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8FE0-F328-4C16-AABF-4043F361FDD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96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響應式網頁（手刻）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371600" y="1705708"/>
            <a:ext cx="9601200" cy="3581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/>
              <a:t>環境設定</a:t>
            </a:r>
            <a:endParaRPr lang="en-US" altLang="zh-TW" sz="2800" b="1" dirty="0"/>
          </a:p>
          <a:p>
            <a:pPr marL="800100" indent="-457200" font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800" dirty="0"/>
              <a:t>引入 </a:t>
            </a:r>
            <a:r>
              <a:rPr lang="zh-TW" altLang="zh-TW" sz="2800" dirty="0"/>
              <a:t>Media Query</a:t>
            </a:r>
            <a:endParaRPr lang="en-US" altLang="zh-TW" sz="2800" dirty="0"/>
          </a:p>
          <a:p>
            <a:pPr marL="800100" indent="-457200" font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800" dirty="0"/>
              <a:t>設定 </a:t>
            </a:r>
            <a:r>
              <a:rPr lang="zh-TW" altLang="zh-TW" sz="2800" dirty="0"/>
              <a:t>HTML Viewport</a:t>
            </a:r>
            <a:endParaRPr lang="en-US" altLang="zh-TW" sz="2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8FE0-F328-4C16-AABF-4043F361FDD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87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36700" y="1265236"/>
            <a:ext cx="9144000" cy="488937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3600" dirty="0"/>
              <a:t>客戶要求如下：</a:t>
            </a:r>
            <a:endParaRPr lang="en-US" altLang="zh-TW" sz="3600" dirty="0"/>
          </a:p>
          <a:p>
            <a:pPr algn="l">
              <a:lnSpc>
                <a:spcPct val="150000"/>
              </a:lnSpc>
            </a:pPr>
            <a:r>
              <a:rPr lang="en-US" altLang="zh-TW" sz="3600" dirty="0"/>
              <a:t>&lt; 576px</a:t>
            </a:r>
            <a:r>
              <a:rPr lang="zh-TW" altLang="en-US" sz="3600" dirty="0"/>
              <a:t> 時是寬度</a:t>
            </a:r>
            <a:r>
              <a:rPr lang="en-US" altLang="zh-TW" sz="3600" dirty="0"/>
              <a:t>400px</a:t>
            </a:r>
            <a:r>
              <a:rPr lang="zh-TW" altLang="en-US" sz="3600" dirty="0"/>
              <a:t>的紅色盒子，</a:t>
            </a:r>
            <a:endParaRPr lang="en-US" altLang="zh-TW" sz="3600" dirty="0"/>
          </a:p>
          <a:p>
            <a:pPr algn="l">
              <a:lnSpc>
                <a:spcPct val="150000"/>
              </a:lnSpc>
            </a:pPr>
            <a:r>
              <a:rPr lang="zh-TW" altLang="zh-TW" sz="3600" dirty="0"/>
              <a:t>≥</a:t>
            </a:r>
            <a:r>
              <a:rPr lang="en-US" altLang="zh-TW" sz="3600" dirty="0"/>
              <a:t> 576px</a:t>
            </a:r>
            <a:r>
              <a:rPr lang="zh-TW" altLang="en-US" sz="3600" dirty="0"/>
              <a:t> 時是寬度</a:t>
            </a:r>
            <a:r>
              <a:rPr lang="en-US" altLang="zh-TW" sz="3600" dirty="0"/>
              <a:t>600px</a:t>
            </a:r>
            <a:r>
              <a:rPr lang="zh-TW" altLang="en-US" sz="3600" dirty="0"/>
              <a:t>的綠色盒子，</a:t>
            </a:r>
            <a:endParaRPr lang="en-US" altLang="zh-TW" sz="3600" dirty="0"/>
          </a:p>
          <a:p>
            <a:pPr algn="l">
              <a:lnSpc>
                <a:spcPct val="150000"/>
              </a:lnSpc>
            </a:pPr>
            <a:r>
              <a:rPr lang="zh-TW" altLang="zh-TW" sz="3600" dirty="0"/>
              <a:t>≥</a:t>
            </a:r>
            <a:r>
              <a:rPr lang="en-US" altLang="zh-TW" sz="3600" dirty="0"/>
              <a:t> 768px</a:t>
            </a:r>
            <a:r>
              <a:rPr lang="zh-TW" altLang="en-US" sz="3600" dirty="0"/>
              <a:t> 時是寬度</a:t>
            </a:r>
            <a:r>
              <a:rPr lang="en-US" altLang="zh-TW" sz="3600" dirty="0"/>
              <a:t>800px</a:t>
            </a:r>
            <a:r>
              <a:rPr lang="zh-TW" altLang="en-US" sz="3600" dirty="0"/>
              <a:t>的黃色盒子，</a:t>
            </a:r>
            <a:endParaRPr lang="en-US" altLang="zh-TW" sz="3600" dirty="0"/>
          </a:p>
          <a:p>
            <a:pPr algn="l">
              <a:lnSpc>
                <a:spcPct val="150000"/>
              </a:lnSpc>
            </a:pPr>
            <a:r>
              <a:rPr lang="zh-TW" altLang="zh-TW" sz="3600" dirty="0"/>
              <a:t>≥</a:t>
            </a:r>
            <a:r>
              <a:rPr lang="en-US" altLang="zh-TW" sz="3600" dirty="0"/>
              <a:t> 992px</a:t>
            </a:r>
            <a:r>
              <a:rPr lang="zh-TW" altLang="en-US" sz="3600" dirty="0"/>
              <a:t> 時是寬度</a:t>
            </a:r>
            <a:r>
              <a:rPr lang="en-US" altLang="zh-TW" sz="3600" dirty="0"/>
              <a:t>1000px</a:t>
            </a:r>
            <a:r>
              <a:rPr lang="zh-TW" altLang="en-US" sz="3600" dirty="0"/>
              <a:t>的藍色盒子。</a:t>
            </a:r>
          </a:p>
        </p:txBody>
      </p:sp>
    </p:spTree>
    <p:extLst>
      <p:ext uri="{BB962C8B-B14F-4D97-AF65-F5344CB8AC3E}">
        <p14:creationId xmlns:p14="http://schemas.microsoft.com/office/powerpoint/2010/main" val="38961967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306</TotalTime>
  <Words>595</Words>
  <Application>Microsoft Office PowerPoint</Application>
  <PresentationFormat>寬螢幕</PresentationFormat>
  <Paragraphs>93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微軟正黑體</vt:lpstr>
      <vt:lpstr>新細明體</vt:lpstr>
      <vt:lpstr>Arial</vt:lpstr>
      <vt:lpstr>Calibri</vt:lpstr>
      <vt:lpstr>Consolas</vt:lpstr>
      <vt:lpstr>Franklin Gothic Book</vt:lpstr>
      <vt:lpstr>Verdana</vt:lpstr>
      <vt:lpstr>Wingdings</vt:lpstr>
      <vt:lpstr>Crop</vt:lpstr>
      <vt:lpstr>複習 html css</vt:lpstr>
      <vt:lpstr>HTML</vt:lpstr>
      <vt:lpstr>CSS</vt:lpstr>
      <vt:lpstr>JAVASCRIPT</vt:lpstr>
      <vt:lpstr>響應式網頁設計</vt:lpstr>
      <vt:lpstr>什麼是響應式網頁？ (Responsive Web Design)</vt:lpstr>
      <vt:lpstr>什麼是響應式網頁(RWD)？</vt:lpstr>
      <vt:lpstr>響應式網頁（手刻）</vt:lpstr>
      <vt:lpstr>PowerPoint 簡報</vt:lpstr>
      <vt:lpstr>Bootstrap格線系統</vt:lpstr>
      <vt:lpstr>Bootstrap格線系統</vt:lpstr>
      <vt:lpstr>Bootstrap格線系統</vt:lpstr>
      <vt:lpstr>Bootstrap格線系統</vt:lpstr>
      <vt:lpstr>Bootstrap 斷點代碼</vt:lpstr>
      <vt:lpstr>Bootstrap 斷點代碼</vt:lpstr>
      <vt:lpstr>時程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響應式網頁設計</dc:title>
  <dc:creator>User</dc:creator>
  <cp:lastModifiedBy>amonhaha</cp:lastModifiedBy>
  <cp:revision>43</cp:revision>
  <dcterms:created xsi:type="dcterms:W3CDTF">2021-03-15T05:27:09Z</dcterms:created>
  <dcterms:modified xsi:type="dcterms:W3CDTF">2021-03-23T11:15:24Z</dcterms:modified>
</cp:coreProperties>
</file>