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71" r:id="rId5"/>
    <p:sldId id="261" r:id="rId6"/>
    <p:sldId id="267" r:id="rId7"/>
    <p:sldId id="270" r:id="rId8"/>
    <p:sldId id="259" r:id="rId9"/>
    <p:sldId id="263" r:id="rId10"/>
    <p:sldId id="265" r:id="rId11"/>
    <p:sldId id="266" r:id="rId12"/>
    <p:sldId id="272" r:id="rId13"/>
    <p:sldId id="268" r:id="rId14"/>
    <p:sldId id="262" r:id="rId15"/>
    <p:sldId id="264" r:id="rId16"/>
    <p:sldId id="273" r:id="rId17"/>
    <p:sldId id="274" r:id="rId18"/>
    <p:sldId id="25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C4AB5-554D-46A2-A45F-6DBAD92000BC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3F51B-8959-44E1-9877-371EF31DB1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6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3F51B-8959-44E1-9877-371EF31DB1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2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允許的字母還包含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，簡單的說中文也可以用作變數名稱，例如：</a:t>
            </a:r>
          </a:p>
          <a:p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zh-TW" altLang="en-US" dirty="0" smtClean="0"/>
              <a:t> 顏色 </a:t>
            </a:r>
            <a:r>
              <a:rPr lang="en-US" altLang="zh-TW" dirty="0" smtClean="0"/>
              <a:t>=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藍色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TW" dirty="0" smtClean="0"/>
              <a:t>; alert(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);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但一般很少用中文或其他語言文字當作變數名稱。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3F51B-8959-44E1-9877-371EF31DB1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5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https://www.w3schools.com/js/js_reserved.asp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3F51B-8959-44E1-9877-371EF31DB1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9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67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85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8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3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57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0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2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5AD1-6A33-4F2A-BCB0-5E4BC650EC20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6DFE-0EA7-4723-A03F-D99E58D443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1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ntro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utput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JavaScript </a:t>
            </a:r>
            <a:r>
              <a:rPr lang="zh-TW" altLang="en-US" b="1" dirty="0" smtClean="0"/>
              <a:t>基礎教學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84022"/>
            <a:ext cx="9144000" cy="1373777"/>
          </a:xfrm>
        </p:spPr>
        <p:txBody>
          <a:bodyPr/>
          <a:lstStyle/>
          <a:p>
            <a:r>
              <a:rPr lang="en-US" altLang="zh-TW" dirty="0" smtClean="0"/>
              <a:t>03/23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67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JavaScript </a:t>
            </a:r>
            <a:r>
              <a:rPr lang="zh-TW" altLang="en-US" b="1" dirty="0"/>
              <a:t>識別字 </a:t>
            </a:r>
            <a:r>
              <a:rPr lang="en-US" altLang="zh-TW" b="1" dirty="0"/>
              <a:t>(Identifiers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你取的變數名稱，像是上面例子的 </a:t>
            </a:r>
            <a:r>
              <a:rPr lang="en-US" altLang="zh-TW" dirty="0"/>
              <a:t>x y z</a:t>
            </a:r>
            <a:r>
              <a:rPr lang="zh-TW" altLang="en-US" dirty="0" smtClean="0"/>
              <a:t>，稱</a:t>
            </a:r>
            <a:r>
              <a:rPr lang="zh-TW" altLang="en-US" dirty="0"/>
              <a:t>做識別字 </a:t>
            </a:r>
            <a:r>
              <a:rPr lang="en-US" altLang="zh-TW" dirty="0"/>
              <a:t>(identifier)</a:t>
            </a:r>
            <a:r>
              <a:rPr lang="zh-TW" altLang="en-US" dirty="0" smtClean="0"/>
              <a:t>，可以</a:t>
            </a:r>
            <a:r>
              <a:rPr lang="zh-TW" altLang="en-US" dirty="0"/>
              <a:t>用識別字來引用某個變數。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識別字必須是</a:t>
            </a:r>
            <a:r>
              <a:rPr lang="zh-TW" altLang="en-US" b="1" dirty="0"/>
              <a:t>唯一且不重複的</a:t>
            </a:r>
            <a:r>
              <a:rPr lang="zh-TW" altLang="en-US" dirty="0"/>
              <a:t>，不然後面定義的新同名變數會覆蓋掉前面定義的變數。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JavaScript </a:t>
            </a:r>
            <a:r>
              <a:rPr lang="zh-TW" altLang="en-US" dirty="0"/>
              <a:t>識別字的命名有一定規則和限制：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識別字只允許使用字母 </a:t>
            </a:r>
            <a:r>
              <a:rPr lang="en-US" altLang="zh-TW" dirty="0"/>
              <a:t>a-z </a:t>
            </a:r>
            <a:r>
              <a:rPr lang="en-US" altLang="zh-TW" dirty="0" err="1"/>
              <a:t>A-Z</a:t>
            </a:r>
            <a:r>
              <a:rPr lang="en-US" altLang="zh-TW" dirty="0"/>
              <a:t> (letters), </a:t>
            </a:r>
            <a:r>
              <a:rPr lang="zh-TW" altLang="en-US" dirty="0"/>
              <a:t>數字 </a:t>
            </a:r>
            <a:r>
              <a:rPr lang="en-US" altLang="zh-TW" dirty="0"/>
              <a:t>0-9 (digits), </a:t>
            </a:r>
            <a:r>
              <a:rPr lang="zh-TW" altLang="en-US" dirty="0"/>
              <a:t>底線 </a:t>
            </a:r>
            <a:r>
              <a:rPr lang="en-US" altLang="zh-TW" dirty="0"/>
              <a:t>_ (underscores) </a:t>
            </a:r>
            <a:r>
              <a:rPr lang="zh-TW" altLang="en-US" dirty="0"/>
              <a:t>和錢符號 </a:t>
            </a:r>
            <a:r>
              <a:rPr lang="en-US" altLang="zh-TW" dirty="0"/>
              <a:t>$ (dollar signs)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識別字的開頭只能是字母、底線或錢符號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FF0000"/>
                </a:solidFill>
              </a:rPr>
              <a:t>識別字是大小寫有別的 </a:t>
            </a:r>
            <a:r>
              <a:rPr lang="en-US" altLang="zh-TW" dirty="0"/>
              <a:t>(case sensitive)</a:t>
            </a:r>
            <a:r>
              <a:rPr lang="zh-TW" altLang="en-US" dirty="0"/>
              <a:t>，例如變數 </a:t>
            </a:r>
            <a:r>
              <a:rPr lang="en-US" altLang="zh-TW" dirty="0"/>
              <a:t>hello </a:t>
            </a:r>
            <a:r>
              <a:rPr lang="zh-TW" altLang="en-US" dirty="0"/>
              <a:t>不等於變數 </a:t>
            </a:r>
            <a:r>
              <a:rPr lang="en-US" altLang="zh-TW" dirty="0"/>
              <a:t>Hello</a:t>
            </a:r>
            <a:r>
              <a:rPr lang="zh-TW" altLang="en-US" dirty="0"/>
              <a:t>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TW" dirty="0"/>
              <a:t>JavaScript </a:t>
            </a:r>
            <a:r>
              <a:rPr lang="zh-TW" altLang="en-US" dirty="0"/>
              <a:t>的</a:t>
            </a:r>
            <a:r>
              <a:rPr lang="zh-TW" altLang="en-US" b="1" dirty="0"/>
              <a:t>保留字 </a:t>
            </a:r>
            <a:r>
              <a:rPr lang="en-US" altLang="zh-TW" b="1" dirty="0"/>
              <a:t>(reserved words)</a:t>
            </a:r>
            <a:r>
              <a:rPr lang="zh-TW" altLang="en-US" b="1" dirty="0"/>
              <a:t> 不能用作變數名稱</a:t>
            </a:r>
            <a:r>
              <a:rPr lang="zh-TW" altLang="en-US" dirty="0"/>
              <a:t>。</a:t>
            </a:r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96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JavaScript </a:t>
            </a:r>
            <a:r>
              <a:rPr lang="zh-TW" altLang="en-US" b="1" dirty="0" smtClean="0"/>
              <a:t>保留字 </a:t>
            </a:r>
            <a:r>
              <a:rPr lang="en-US" altLang="zh-TW" b="1" dirty="0" smtClean="0"/>
              <a:t>(Reserved Words)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305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JavaScript </a:t>
            </a:r>
            <a:r>
              <a:rPr lang="zh-TW" altLang="en-US" dirty="0"/>
              <a:t>保留字是保留來給特殊用途或特定語法使用的，所以不能用來當作變數名稱，</a:t>
            </a:r>
            <a:r>
              <a:rPr lang="en-US" altLang="zh-TW" dirty="0"/>
              <a:t>JavaScript </a:t>
            </a:r>
            <a:r>
              <a:rPr lang="zh-TW" altLang="en-US" dirty="0"/>
              <a:t>的保留字有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43672"/>
              </p:ext>
            </p:extLst>
          </p:nvPr>
        </p:nvGraphicFramePr>
        <p:xfrm>
          <a:off x="1428204" y="2743200"/>
          <a:ext cx="9126579" cy="3840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3797"/>
                <a:gridCol w="1303797"/>
                <a:gridCol w="1303797"/>
                <a:gridCol w="1104748"/>
                <a:gridCol w="1502846"/>
                <a:gridCol w="1303797"/>
                <a:gridCol w="1303797"/>
              </a:tblGrid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abstract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arguments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await*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in</a:t>
                      </a:r>
                    </a:p>
                  </a:txBody>
                  <a:tcPr marL="1524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break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catch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null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package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private</a:t>
                      </a:r>
                    </a:p>
                  </a:txBody>
                  <a:tcPr marL="762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char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class*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const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public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debugger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super*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instanceof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double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enum*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eval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throw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throws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protected</a:t>
                      </a:r>
                    </a:p>
                  </a:txBody>
                  <a:tcPr marL="762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export*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extends*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false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final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typeof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finally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for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function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volatile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int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goto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implements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import*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synchronized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this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native</a:t>
                      </a:r>
                    </a:p>
                  </a:txBody>
                  <a:tcPr marL="76200" marR="76200" marT="76200" marB="76200"/>
                </a:tc>
              </a:tr>
              <a:tr h="315598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interface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new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effectLst/>
                        </a:rPr>
                        <a:t>var</a:t>
                      </a:r>
                      <a:endParaRPr lang="en-US" altLang="zh-TW" b="1" dirty="0" smtClean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with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transient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true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effectLst/>
                        </a:rPr>
                        <a:t>void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2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Const</a:t>
            </a:r>
            <a:r>
              <a:rPr lang="zh-TW" altLang="en-US" b="1" dirty="0" smtClean="0"/>
              <a:t> 常數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const name1 = value1 [, name2 = value2 [, ... [, </a:t>
            </a:r>
            <a:r>
              <a:rPr lang="en-US" altLang="zh-TW" dirty="0" err="1"/>
              <a:t>nameN</a:t>
            </a:r>
            <a:r>
              <a:rPr lang="en-US" altLang="zh-TW" dirty="0"/>
              <a:t> = </a:t>
            </a:r>
            <a:r>
              <a:rPr lang="en-US" altLang="zh-TW" dirty="0" err="1"/>
              <a:t>valueN</a:t>
            </a:r>
            <a:r>
              <a:rPr lang="en-US" altLang="zh-TW" dirty="0" smtClean="0"/>
              <a:t>]]];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38348" y="2901134"/>
            <a:ext cx="10515600" cy="87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2901134"/>
            <a:ext cx="10515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err="1"/>
              <a:t>nameN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常數的名稱，可以是任何合法的 </a:t>
            </a:r>
            <a:r>
              <a:rPr lang="en-US" altLang="zh-TW" sz="2400" dirty="0"/>
              <a:t>identifier</a:t>
            </a:r>
            <a:r>
              <a:rPr lang="zh-TW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err="1"/>
              <a:t>valueN</a:t>
            </a:r>
            <a:endParaRPr lang="en-US" altLang="zh-TW" sz="2400" b="1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常數的值，可以是任何合法的 </a:t>
            </a:r>
            <a:r>
              <a:rPr lang="en-US" altLang="zh-TW" sz="2400" dirty="0"/>
              <a:t>expression, </a:t>
            </a:r>
            <a:r>
              <a:rPr lang="zh-TW" altLang="en-US" sz="2400" dirty="0"/>
              <a:t>包括 </a:t>
            </a:r>
            <a:r>
              <a:rPr lang="en-US" altLang="zh-TW" sz="2400" dirty="0"/>
              <a:t>function expression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rgbClr val="FF0000"/>
                </a:solidFill>
              </a:rPr>
              <a:t>常數不能重複指定值，也不能重複宣告。</a:t>
            </a:r>
          </a:p>
        </p:txBody>
      </p:sp>
    </p:spTree>
    <p:extLst>
      <p:ext uri="{BB962C8B-B14F-4D97-AF65-F5344CB8AC3E}">
        <p14:creationId xmlns:p14="http://schemas.microsoft.com/office/powerpoint/2010/main" val="360423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Const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690688"/>
            <a:ext cx="5191125" cy="1828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63" y="2452409"/>
            <a:ext cx="3393486" cy="38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3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運算子 </a:t>
            </a:r>
            <a:r>
              <a:rPr lang="en-US" altLang="zh-TW" b="1" dirty="0" smtClean="0"/>
              <a:t>(Operator)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3964"/>
          </a:xfrm>
        </p:spPr>
        <p:txBody>
          <a:bodyPr/>
          <a:lstStyle/>
          <a:p>
            <a:r>
              <a:rPr lang="en-US" altLang="zh-TW" dirty="0" smtClean="0"/>
              <a:t>JavaScript </a:t>
            </a:r>
            <a:r>
              <a:rPr lang="zh-TW" altLang="en-US" dirty="0"/>
              <a:t>有許多不同類型的運算子，來讓你可以做不同的操作。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6545"/>
              </p:ext>
            </p:extLst>
          </p:nvPr>
        </p:nvGraphicFramePr>
        <p:xfrm>
          <a:off x="569725" y="2721428"/>
          <a:ext cx="1105254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4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54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運算子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說明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符號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範例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effectLst/>
                        </a:rPr>
                        <a:t>相加／連接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用於將兩個數字相加，或是將兩個字串連接在一起。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effectLst/>
                        </a:rPr>
                        <a:t>+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6 + 9;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'Hello ' + 'world!';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effectLst/>
                        </a:rPr>
                        <a:t>減、乘、除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這些運算子就跟基礎數學計算中在做的事情相同。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effectLst/>
                        </a:rPr>
                        <a:t>-, *, /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effectLst/>
                        </a:rPr>
                        <a:t>9 - 3;</a:t>
                      </a:r>
                      <a:br>
                        <a:rPr lang="en-US" altLang="zh-TW" sz="2000" dirty="0">
                          <a:effectLst/>
                        </a:rPr>
                      </a:br>
                      <a:r>
                        <a:rPr lang="en-US" altLang="zh-TW" sz="2000" dirty="0">
                          <a:effectLst/>
                        </a:rPr>
                        <a:t>8 * 2; // </a:t>
                      </a:r>
                      <a:r>
                        <a:rPr lang="zh-TW" altLang="en-US" sz="2000" dirty="0">
                          <a:effectLst/>
                        </a:rPr>
                        <a:t>在 </a:t>
                      </a:r>
                      <a:r>
                        <a:rPr lang="en-US" sz="2000" dirty="0">
                          <a:effectLst/>
                        </a:rPr>
                        <a:t>JavaScript </a:t>
                      </a:r>
                      <a:r>
                        <a:rPr lang="zh-TW" altLang="en-US" sz="2000" dirty="0">
                          <a:effectLst/>
                        </a:rPr>
                        <a:t>中，相乘運算子</a:t>
                      </a:r>
                      <a:r>
                        <a:rPr lang="zh-TW" altLang="en-US" sz="2000" dirty="0" smtClean="0">
                          <a:effectLst/>
                        </a:rPr>
                        <a:t>是</a:t>
                      </a:r>
                      <a:r>
                        <a:rPr lang="en-US" altLang="zh-TW" sz="2000" dirty="0" smtClean="0">
                          <a:effectLst/>
                        </a:rPr>
                        <a:t>*</a:t>
                      </a:r>
                      <a:r>
                        <a:rPr lang="zh-TW" altLang="en-US" sz="2000" dirty="0">
                          <a:effectLst/>
                        </a:rPr>
                        <a:t/>
                      </a:r>
                      <a:br>
                        <a:rPr lang="zh-TW" altLang="en-US" sz="2000" dirty="0">
                          <a:effectLst/>
                        </a:rPr>
                      </a:br>
                      <a:r>
                        <a:rPr lang="en-US" altLang="zh-TW" sz="2000" dirty="0">
                          <a:effectLst/>
                        </a:rPr>
                        <a:t>9 / 3;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effectLst/>
                        </a:rPr>
                        <a:t>指定運算子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您已經見過她了：這可以將一個數值指定給一個變數。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effectLst/>
                        </a:rPr>
                        <a:t>=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var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name </a:t>
                      </a:r>
                      <a:r>
                        <a:rPr lang="en-US" sz="2000" dirty="0">
                          <a:effectLst/>
                        </a:rPr>
                        <a:t>= 'Bob';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9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運算子 </a:t>
            </a:r>
            <a:r>
              <a:rPr lang="en-US" altLang="zh-TW" b="1" dirty="0" smtClean="0"/>
              <a:t>(Operator)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21665"/>
              </p:ext>
            </p:extLst>
          </p:nvPr>
        </p:nvGraphicFramePr>
        <p:xfrm>
          <a:off x="653143" y="1620346"/>
          <a:ext cx="11146971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9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62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0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運算子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說明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符號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範例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effectLst/>
                        </a:rPr>
                        <a:t>等價運算子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測試兩個數值是否相等，並且回傳一個 </a:t>
                      </a:r>
                      <a:r>
                        <a:rPr lang="en-US" altLang="zh-TW" sz="2000" dirty="0">
                          <a:effectLst/>
                        </a:rPr>
                        <a:t>true/false </a:t>
                      </a:r>
                      <a:r>
                        <a:rPr lang="zh-TW" altLang="en-US" sz="2000" dirty="0">
                          <a:effectLst/>
                        </a:rPr>
                        <a:t>的結果。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effectLst/>
                        </a:rPr>
                        <a:t>==,</a:t>
                      </a:r>
                    </a:p>
                    <a:p>
                      <a:pPr algn="ctr"/>
                      <a:r>
                        <a:rPr lang="en-US" altLang="zh-TW" sz="2000" b="1" dirty="0" smtClean="0">
                          <a:effectLst/>
                        </a:rPr>
                        <a:t>===</a:t>
                      </a:r>
                      <a:endParaRPr lang="en-US" altLang="zh-TW" sz="2000" b="1" dirty="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effectLst/>
                        </a:rPr>
                        <a:t>var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number </a:t>
                      </a:r>
                      <a:r>
                        <a:rPr lang="en-US" sz="2000" dirty="0">
                          <a:effectLst/>
                        </a:rPr>
                        <a:t>= 3;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smtClean="0">
                          <a:effectLst/>
                        </a:rPr>
                        <a:t>number </a:t>
                      </a:r>
                      <a:r>
                        <a:rPr lang="en-US" sz="2000" dirty="0">
                          <a:effectLst/>
                        </a:rPr>
                        <a:t>=== 4;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effectLst/>
                        </a:rPr>
                        <a:t>否定、不相等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通常會跟相等運算子搭配使用，否定運算子在 </a:t>
                      </a:r>
                      <a:r>
                        <a:rPr lang="en-US" altLang="zh-TW" sz="2000" dirty="0">
                          <a:effectLst/>
                        </a:rPr>
                        <a:t>JavaScript </a:t>
                      </a:r>
                      <a:r>
                        <a:rPr lang="zh-TW" altLang="en-US" sz="2000" dirty="0">
                          <a:effectLst/>
                        </a:rPr>
                        <a:t>中代表邏輯非（</a:t>
                      </a:r>
                      <a:r>
                        <a:rPr lang="en-US" altLang="zh-TW" sz="2000" dirty="0">
                          <a:effectLst/>
                        </a:rPr>
                        <a:t>NOT</a:t>
                      </a:r>
                      <a:r>
                        <a:rPr lang="zh-TW" altLang="en-US" sz="2000" dirty="0">
                          <a:effectLst/>
                        </a:rPr>
                        <a:t>）</a:t>
                      </a:r>
                      <a:r>
                        <a:rPr lang="en-US" altLang="zh-TW" sz="2000" dirty="0">
                          <a:effectLst/>
                        </a:rPr>
                        <a:t>—</a:t>
                      </a:r>
                      <a:r>
                        <a:rPr lang="zh-TW" altLang="en-US" sz="2000" dirty="0">
                          <a:effectLst/>
                        </a:rPr>
                        <a:t>她可以將 </a:t>
                      </a:r>
                      <a:r>
                        <a:rPr lang="en-US" altLang="zh-TW" sz="2000" dirty="0">
                          <a:effectLst/>
                        </a:rPr>
                        <a:t>true </a:t>
                      </a:r>
                      <a:r>
                        <a:rPr lang="zh-TW" altLang="en-US" sz="2000" dirty="0">
                          <a:effectLst/>
                        </a:rPr>
                        <a:t>轉換為 </a:t>
                      </a:r>
                      <a:r>
                        <a:rPr lang="en-US" altLang="zh-TW" sz="2000" dirty="0">
                          <a:effectLst/>
                        </a:rPr>
                        <a:t>false ……</a:t>
                      </a:r>
                      <a:r>
                        <a:rPr lang="zh-TW" altLang="en-US" sz="2000" dirty="0">
                          <a:effectLst/>
                        </a:rPr>
                        <a:t>等。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effectLst/>
                        </a:rPr>
                        <a:t>!, !==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第一個敘述句回傳的是 </a:t>
                      </a:r>
                      <a:r>
                        <a:rPr lang="en-US" sz="2000" dirty="0">
                          <a:effectLst/>
                        </a:rPr>
                        <a:t>true，</a:t>
                      </a:r>
                      <a:r>
                        <a:rPr lang="zh-TW" altLang="en-US" sz="2000" dirty="0">
                          <a:effectLst/>
                        </a:rPr>
                        <a:t>但我們使否定運算子，使得對照組的敘述句回傳了 </a:t>
                      </a:r>
                      <a:r>
                        <a:rPr lang="en-US" sz="2000" dirty="0">
                          <a:effectLst/>
                        </a:rPr>
                        <a:t>false：</a:t>
                      </a:r>
                    </a:p>
                    <a:p>
                      <a:pPr algn="l"/>
                      <a:r>
                        <a:rPr lang="en-US" sz="2000" dirty="0" err="1">
                          <a:effectLst/>
                        </a:rPr>
                        <a:t>var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myVariable</a:t>
                      </a:r>
                      <a:r>
                        <a:rPr lang="en-US" sz="2000" dirty="0">
                          <a:effectLst/>
                        </a:rPr>
                        <a:t> = 3;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!(</a:t>
                      </a:r>
                      <a:r>
                        <a:rPr lang="en-US" sz="2000" dirty="0" err="1">
                          <a:effectLst/>
                        </a:rPr>
                        <a:t>myVariable</a:t>
                      </a:r>
                      <a:r>
                        <a:rPr lang="en-US" sz="2000" dirty="0">
                          <a:effectLst/>
                        </a:rPr>
                        <a:t> === 3);</a:t>
                      </a:r>
                    </a:p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在這裏，我們測試了「</a:t>
                      </a:r>
                      <a:r>
                        <a:rPr lang="en-US" sz="2000" dirty="0" err="1">
                          <a:effectLst/>
                        </a:rPr>
                        <a:t>myVariable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zh-TW" altLang="en-US" sz="2000" dirty="0">
                          <a:effectLst/>
                        </a:rPr>
                        <a:t>是否不等於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  <a:r>
                        <a:rPr lang="zh-TW" altLang="en-US" sz="2000" dirty="0">
                          <a:effectLst/>
                        </a:rPr>
                        <a:t>」的一個敘述。這個敘述回傳的是 </a:t>
                      </a:r>
                      <a:r>
                        <a:rPr lang="en-US" sz="2000" dirty="0">
                          <a:effectLst/>
                        </a:rPr>
                        <a:t>false，</a:t>
                      </a:r>
                      <a:r>
                        <a:rPr lang="zh-TW" altLang="en-US" sz="2000" dirty="0">
                          <a:effectLst/>
                        </a:rPr>
                        <a:t>因為她確實等於 </a:t>
                      </a:r>
                      <a:r>
                        <a:rPr lang="en-US" altLang="zh-TW" sz="2000" dirty="0">
                          <a:effectLst/>
                        </a:rPr>
                        <a:t>3</a:t>
                      </a:r>
                      <a:r>
                        <a:rPr lang="zh-TW" altLang="en-US" sz="2000" dirty="0">
                          <a:effectLst/>
                        </a:rPr>
                        <a:t>。</a:t>
                      </a:r>
                    </a:p>
                    <a:p>
                      <a:pPr algn="l"/>
                      <a:r>
                        <a:rPr lang="en-US" sz="2000" dirty="0" err="1">
                          <a:effectLst/>
                        </a:rPr>
                        <a:t>var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myVariable</a:t>
                      </a:r>
                      <a:r>
                        <a:rPr lang="en-US" sz="2000" dirty="0">
                          <a:effectLst/>
                        </a:rPr>
                        <a:t> = 3;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 err="1">
                          <a:effectLst/>
                        </a:rPr>
                        <a:t>myVariable</a:t>
                      </a:r>
                      <a:r>
                        <a:rPr lang="en-US" sz="2000" dirty="0">
                          <a:effectLst/>
                        </a:rPr>
                        <a:t> !== 3;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0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判斷式</a:t>
            </a:r>
            <a:r>
              <a:rPr lang="en-US" altLang="zh-TW" b="1" dirty="0" smtClean="0"/>
              <a:t>&gt;&gt;&gt;</a:t>
            </a:r>
            <a:r>
              <a:rPr lang="zh-TW" altLang="en-US" b="1" dirty="0" smtClean="0"/>
              <a:t>看程式碼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b="1" dirty="0" smtClean="0"/>
              <a:t>1.</a:t>
            </a:r>
            <a:r>
              <a:rPr lang="zh-TW" altLang="en-US" b="1" dirty="0" smtClean="0"/>
              <a:t> 判斷 </a:t>
            </a:r>
            <a:r>
              <a:rPr lang="en-US" altLang="zh-TW" b="1" dirty="0" smtClean="0"/>
              <a:t>true or false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smtClean="0"/>
              <a:t>if</a:t>
            </a:r>
            <a:r>
              <a:rPr lang="en-US" altLang="zh-TW" dirty="0"/>
              <a:t>(</a:t>
            </a:r>
            <a:r>
              <a:rPr lang="zh-TW" altLang="en-US" dirty="0"/>
              <a:t>判斷</a:t>
            </a:r>
            <a:r>
              <a:rPr lang="en-US" altLang="zh-TW" dirty="0"/>
              <a:t>){</a:t>
            </a:r>
            <a:endParaRPr lang="zh-TW" alt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dirty="0"/>
              <a:t>    若判斷的結果是正確的</a:t>
            </a:r>
            <a:r>
              <a:rPr lang="en-US" altLang="zh-TW" dirty="0"/>
              <a:t>(true)</a:t>
            </a:r>
            <a:r>
              <a:rPr lang="zh-TW" altLang="en-US" dirty="0"/>
              <a:t>，執行此大括號區塊中的程式碼。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dirty="0"/>
              <a:t>    反之，若結果是錯誤的</a:t>
            </a:r>
            <a:r>
              <a:rPr lang="en-US" altLang="zh-TW" dirty="0"/>
              <a:t>(false)</a:t>
            </a:r>
            <a:r>
              <a:rPr lang="zh-TW" altLang="en-US" dirty="0"/>
              <a:t>，忽略此區塊。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b="1" dirty="0" smtClean="0"/>
              <a:t>2.</a:t>
            </a:r>
            <a:r>
              <a:rPr lang="zh-TW" altLang="en-US" b="1" dirty="0" smtClean="0"/>
              <a:t> 判斷 </a:t>
            </a:r>
            <a:r>
              <a:rPr lang="en-US" altLang="zh-TW" b="1" dirty="0" smtClean="0"/>
              <a:t>true &amp; false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smtClean="0"/>
              <a:t>if(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){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smtClean="0"/>
              <a:t>    </a:t>
            </a:r>
            <a:r>
              <a:rPr lang="zh-TW" altLang="en-US" dirty="0"/>
              <a:t>若判斷的結果是正確的</a:t>
            </a:r>
            <a:r>
              <a:rPr lang="en-US" altLang="zh-TW" dirty="0"/>
              <a:t>(true)</a:t>
            </a:r>
            <a:r>
              <a:rPr lang="zh-TW" altLang="en-US" dirty="0"/>
              <a:t>，執行此大括號區塊中的程式碼。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}else{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    </a:t>
            </a:r>
            <a:r>
              <a:rPr lang="zh-TW" altLang="en-US" dirty="0"/>
              <a:t>若判斷是錯誤的</a:t>
            </a:r>
            <a:r>
              <a:rPr lang="en-US" altLang="zh-TW" dirty="0"/>
              <a:t>(false)</a:t>
            </a:r>
            <a:r>
              <a:rPr lang="zh-TW" altLang="en-US" dirty="0"/>
              <a:t>，執行</a:t>
            </a:r>
            <a:r>
              <a:rPr lang="en-US" altLang="zh-TW" dirty="0"/>
              <a:t>else</a:t>
            </a:r>
            <a:r>
              <a:rPr lang="zh-TW" altLang="en-US" dirty="0"/>
              <a:t>大括號</a:t>
            </a:r>
            <a:r>
              <a:rPr lang="zh-TW" altLang="en-US" dirty="0" smtClean="0"/>
              <a:t>區塊中的</a:t>
            </a:r>
            <a:r>
              <a:rPr lang="zh-TW" altLang="en-US" dirty="0"/>
              <a:t>程式碼。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pPr marL="0" indent="0">
              <a:lnSpc>
                <a:spcPct val="100000"/>
              </a:lnSpc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12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判斷式</a:t>
            </a:r>
            <a:r>
              <a:rPr lang="en-US" altLang="zh-TW" b="1" dirty="0" smtClean="0"/>
              <a:t>&gt;&gt;&gt;</a:t>
            </a:r>
            <a:r>
              <a:rPr lang="zh-TW" altLang="en-US" b="1" dirty="0" smtClean="0"/>
              <a:t>看程式碼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1382"/>
            <a:ext cx="10515600" cy="43655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b="1" dirty="0"/>
              <a:t>3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 加入其他判斷</a:t>
            </a:r>
            <a:endParaRPr lang="en-US" altLang="zh-TW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if(</a:t>
            </a:r>
            <a:r>
              <a:rPr lang="zh-TW" altLang="en-US" dirty="0"/>
              <a:t>判斷</a:t>
            </a:r>
            <a:r>
              <a:rPr lang="en-US" altLang="zh-TW" dirty="0"/>
              <a:t>1){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    </a:t>
            </a:r>
            <a:r>
              <a:rPr lang="zh-TW" altLang="en-US" dirty="0"/>
              <a:t>若判斷的結果是正確的</a:t>
            </a:r>
            <a:r>
              <a:rPr lang="en-US" altLang="zh-TW" dirty="0"/>
              <a:t>(true)</a:t>
            </a:r>
            <a:r>
              <a:rPr lang="zh-TW" altLang="en-US" dirty="0"/>
              <a:t>，執行此大括號區塊中的程式碼。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dirty="0"/>
              <a:t>    若第一次判斷錯誤</a:t>
            </a:r>
            <a:r>
              <a:rPr lang="en-US" altLang="zh-TW" dirty="0"/>
              <a:t>(false)</a:t>
            </a:r>
            <a:r>
              <a:rPr lang="zh-TW" altLang="en-US" dirty="0"/>
              <a:t>，繼續進行下方 </a:t>
            </a:r>
            <a:r>
              <a:rPr lang="en-US" altLang="zh-TW" dirty="0"/>
              <a:t>else if </a:t>
            </a:r>
            <a:r>
              <a:rPr lang="zh-TW" altLang="en-US" dirty="0"/>
              <a:t>的第二次判斷。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}else if(</a:t>
            </a:r>
            <a:r>
              <a:rPr lang="zh-TW" altLang="en-US" dirty="0"/>
              <a:t>判斷</a:t>
            </a:r>
            <a:r>
              <a:rPr lang="en-US" altLang="zh-TW" dirty="0"/>
              <a:t>2){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    </a:t>
            </a:r>
            <a:r>
              <a:rPr lang="zh-TW" altLang="en-US" dirty="0"/>
              <a:t>同上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}else{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    </a:t>
            </a:r>
            <a:r>
              <a:rPr lang="zh-TW" altLang="en-US" dirty="0"/>
              <a:t>若以上所有判斷都錯誤</a:t>
            </a:r>
            <a:r>
              <a:rPr lang="en-US" altLang="zh-TW" dirty="0"/>
              <a:t>(false)</a:t>
            </a:r>
            <a:r>
              <a:rPr lang="zh-TW" altLang="en-US" dirty="0"/>
              <a:t>，執行</a:t>
            </a:r>
            <a:r>
              <a:rPr lang="en-US" altLang="zh-TW" dirty="0"/>
              <a:t>else</a:t>
            </a:r>
            <a:r>
              <a:rPr lang="zh-TW" altLang="en-US" dirty="0"/>
              <a:t>區塊</a:t>
            </a:r>
            <a:r>
              <a:rPr lang="zh-TW" altLang="en-US" dirty="0" smtClean="0"/>
              <a:t>中的程式碼。</a:t>
            </a:r>
            <a:endParaRPr lang="zh-TW" alt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0" indent="0">
              <a:lnSpc>
                <a:spcPct val="100000"/>
              </a:lnSpc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55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大展身手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請設計一個網頁計算機，可以讓使用者進行四則運算，當輸入非數字時，要給提示說明</a:t>
            </a:r>
            <a:r>
              <a:rPr lang="zh-TW" altLang="en-US" dirty="0"/>
              <a:t>「</a:t>
            </a:r>
            <a:r>
              <a:rPr lang="zh-TW" altLang="en-US" dirty="0" smtClean="0"/>
              <a:t>輸入錯誤」。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提示：使用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, alert(), if(){else if(){else if(){…}else{}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3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認識</a:t>
            </a:r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TW" dirty="0" smtClean="0"/>
              <a:t>JavaScript </a:t>
            </a:r>
            <a:r>
              <a:rPr lang="zh-TW" altLang="en-US" dirty="0" smtClean="0"/>
              <a:t>是一個成熟的動態程式語言，應用於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文件（</a:t>
            </a:r>
            <a:r>
              <a:rPr lang="en-US" altLang="zh-TW" dirty="0" smtClean="0"/>
              <a:t>document</a:t>
            </a:r>
            <a:r>
              <a:rPr lang="zh-TW" altLang="en-US" dirty="0" smtClean="0"/>
              <a:t>）上時，就可以為網頁提供動態的互動功能。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zh-TW" altLang="en-US" dirty="0" smtClean="0"/>
              <a:t>描述網頁的行為，讓網頁可以跟使用者和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互動。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www.w3schools.com/js/js_intro.asp</a:t>
            </a:r>
            <a:endParaRPr lang="en-US" altLang="zh-TW" dirty="0" smtClean="0"/>
          </a:p>
          <a:p>
            <a:pPr algn="just"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5838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JavaScript </a:t>
            </a:r>
            <a:r>
              <a:rPr lang="zh-TW" altLang="en-US" b="1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TW" dirty="0"/>
              <a:t>JavaScript </a:t>
            </a:r>
            <a:r>
              <a:rPr lang="zh-TW" altLang="en-US" dirty="0"/>
              <a:t>是一門程式語言</a:t>
            </a:r>
            <a:r>
              <a:rPr lang="zh-TW" altLang="en-US" dirty="0" smtClean="0"/>
              <a:t>，就是</a:t>
            </a:r>
            <a:r>
              <a:rPr lang="zh-TW" altLang="en-US" dirty="0"/>
              <a:t>編寫一連串的指令 </a:t>
            </a:r>
            <a:r>
              <a:rPr lang="en-US" altLang="zh-TW" dirty="0"/>
              <a:t>(instructions)</a:t>
            </a:r>
            <a:r>
              <a:rPr lang="zh-TW" altLang="en-US" dirty="0"/>
              <a:t>，告訴瀏覽器要做什麼事情。</a:t>
            </a:r>
          </a:p>
          <a:p>
            <a:pPr algn="just">
              <a:lnSpc>
                <a:spcPct val="100000"/>
              </a:lnSpc>
            </a:pPr>
            <a:r>
              <a:rPr lang="zh-TW" altLang="en-US" dirty="0"/>
              <a:t>我們將 </a:t>
            </a:r>
            <a:r>
              <a:rPr lang="en-US" altLang="zh-TW" dirty="0"/>
              <a:t>JavaScript </a:t>
            </a:r>
            <a:r>
              <a:rPr lang="zh-TW" altLang="en-US" dirty="0"/>
              <a:t>程式指令，稱作語句 </a:t>
            </a:r>
            <a:r>
              <a:rPr lang="en-US" altLang="zh-TW" dirty="0"/>
              <a:t>(statement)</a:t>
            </a:r>
            <a:r>
              <a:rPr lang="zh-TW" altLang="en-US" dirty="0"/>
              <a:t>，一個程式會由許多語句組成，而瀏覽器會由上至下、由左到右依序執行這些語句。</a:t>
            </a:r>
          </a:p>
          <a:p>
            <a:pPr algn="just">
              <a:lnSpc>
                <a:spcPct val="100000"/>
              </a:lnSpc>
            </a:pPr>
            <a:r>
              <a:rPr lang="zh-TW" altLang="en-US" dirty="0"/>
              <a:t>語句定義了 </a:t>
            </a:r>
            <a:r>
              <a:rPr lang="en-US" altLang="zh-TW" dirty="0"/>
              <a:t>JavaScript </a:t>
            </a:r>
            <a:r>
              <a:rPr lang="zh-TW" altLang="en-US" dirty="0"/>
              <a:t>中的主要語法，語句通常使用一或多個關鍵字來描述你想做的事情。語句可以很簡單，例如執行一個函數 </a:t>
            </a:r>
            <a:r>
              <a:rPr lang="en-US" altLang="zh-TW" dirty="0"/>
              <a:t>(function)</a:t>
            </a:r>
            <a:r>
              <a:rPr lang="zh-TW" altLang="en-US" dirty="0"/>
              <a:t>；也可以比較複雜，例如一個邏輯判斷區塊 </a:t>
            </a:r>
            <a:r>
              <a:rPr lang="en-US" altLang="zh-TW" dirty="0"/>
              <a:t>(if else)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9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開始 </a:t>
            </a:r>
            <a:r>
              <a:rPr lang="en-US" altLang="zh-TW" b="1" dirty="0" err="1" smtClean="0"/>
              <a:t>Javascript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68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新增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檔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引入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 smtClean="0"/>
              <a:t>	&lt;</a:t>
            </a:r>
            <a:r>
              <a:rPr lang="en-US" altLang="zh-TW" dirty="0"/>
              <a:t>script </a:t>
            </a:r>
            <a:r>
              <a:rPr lang="en-US" altLang="zh-TW" dirty="0" err="1"/>
              <a:t>src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.</a:t>
            </a:r>
            <a:r>
              <a:rPr lang="en-US" altLang="zh-TW" dirty="0"/>
              <a:t>js"&gt;&lt;/script&gt;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25158"/>
          <a:stretch/>
        </p:blipFill>
        <p:spPr>
          <a:xfrm>
            <a:off x="1117418" y="3557406"/>
            <a:ext cx="10096500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7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分號 </a:t>
            </a:r>
            <a:r>
              <a:rPr lang="en-US" altLang="zh-TW" b="1" dirty="0" smtClean="0"/>
              <a:t>;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JavaScript </a:t>
            </a:r>
            <a:r>
              <a:rPr lang="zh-TW" altLang="en-US" dirty="0" smtClean="0"/>
              <a:t>的每一個語句以分號 </a:t>
            </a:r>
            <a:r>
              <a:rPr lang="en-US" altLang="zh-TW" dirty="0" smtClean="0"/>
              <a:t>; </a:t>
            </a:r>
            <a:r>
              <a:rPr lang="zh-TW" altLang="en-US" dirty="0" smtClean="0"/>
              <a:t>來做結束。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JavaScript </a:t>
            </a:r>
            <a:r>
              <a:rPr lang="zh-TW" altLang="en-US" dirty="0" smtClean="0"/>
              <a:t>的結尾分號 </a:t>
            </a:r>
            <a:r>
              <a:rPr lang="en-US" altLang="zh-TW" dirty="0" smtClean="0"/>
              <a:t>; </a:t>
            </a:r>
            <a:r>
              <a:rPr lang="zh-TW" altLang="en-US" dirty="0" smtClean="0"/>
              <a:t>是可以省略的 </a:t>
            </a:r>
            <a:r>
              <a:rPr lang="en-US" altLang="zh-TW" dirty="0" smtClean="0"/>
              <a:t>(optional)</a:t>
            </a:r>
            <a:r>
              <a:rPr lang="zh-TW" altLang="en-US" dirty="0" smtClean="0"/>
              <a:t>，但為了讓程式碼更清楚也避免拿掉後可能讓程式碼解析錯誤，一般最好還是習慣加上分號。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3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註解 </a:t>
            </a:r>
            <a:r>
              <a:rPr lang="en-US" altLang="zh-TW" b="1" dirty="0"/>
              <a:t>(Comment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38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註解顧名思義，是寫給開發人員自己看的註釋，註解語法是告訴瀏覽器忽略和不要執行這段語句。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JavaScript </a:t>
            </a:r>
            <a:r>
              <a:rPr lang="zh-TW" altLang="en-US" dirty="0" smtClean="0"/>
              <a:t>的註解有分單行註解 </a:t>
            </a:r>
            <a:r>
              <a:rPr lang="en-US" altLang="zh-TW" dirty="0" smtClean="0"/>
              <a:t>(</a:t>
            </a:r>
            <a:r>
              <a:rPr lang="zh-TW" altLang="en-US" dirty="0" smtClean="0"/>
              <a:t>雙斜線 </a:t>
            </a:r>
            <a:r>
              <a:rPr lang="en-US" altLang="zh-TW" dirty="0" smtClean="0"/>
              <a:t>//) </a:t>
            </a:r>
            <a:r>
              <a:rPr lang="zh-TW" altLang="en-US" dirty="0" smtClean="0"/>
              <a:t>和多行註解 </a:t>
            </a:r>
            <a:r>
              <a:rPr lang="en-US" altLang="zh-TW" dirty="0" smtClean="0"/>
              <a:t>(/*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"/*"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"*/" </a:t>
            </a:r>
            <a:r>
              <a:rPr lang="zh-TW" altLang="en-US" dirty="0" smtClean="0"/>
              <a:t>符號，被包住在中間的所有字都是註解 *</a:t>
            </a:r>
            <a:r>
              <a:rPr lang="en-US" altLang="zh-TW" dirty="0" smtClean="0"/>
              <a:t>/)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4869" y="3922916"/>
            <a:ext cx="5042262" cy="2595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i="1" dirty="0">
                <a:solidFill>
                  <a:schemeClr val="tx1"/>
                </a:solidFill>
              </a:rPr>
              <a:t>// </a:t>
            </a:r>
            <a:r>
              <a:rPr lang="zh-TW" altLang="en-US" sz="2000" i="1" dirty="0">
                <a:solidFill>
                  <a:schemeClr val="tx1"/>
                </a:solidFill>
              </a:rPr>
              <a:t>這是單行</a:t>
            </a:r>
            <a:r>
              <a:rPr lang="zh-TW" altLang="en-US" sz="2000" i="1" dirty="0" smtClean="0">
                <a:solidFill>
                  <a:schemeClr val="tx1"/>
                </a:solidFill>
              </a:rPr>
              <a:t>註解</a:t>
            </a:r>
            <a:endParaRPr lang="en-US" altLang="zh-TW" sz="2000" i="1" dirty="0" smtClean="0">
              <a:solidFill>
                <a:schemeClr val="tx1"/>
              </a:solidFill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</a:rPr>
              <a:t>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i="1" dirty="0" smtClean="0">
                <a:solidFill>
                  <a:schemeClr val="tx1"/>
                </a:solidFill>
              </a:rPr>
              <a:t>/* </a:t>
            </a:r>
          </a:p>
          <a:p>
            <a:r>
              <a:rPr lang="zh-TW" altLang="en-US" sz="2000" i="1" dirty="0" smtClean="0">
                <a:solidFill>
                  <a:schemeClr val="tx1"/>
                </a:solidFill>
              </a:rPr>
              <a:t>這</a:t>
            </a:r>
            <a:r>
              <a:rPr lang="zh-TW" altLang="en-US" sz="2000" i="1" dirty="0">
                <a:solidFill>
                  <a:schemeClr val="tx1"/>
                </a:solidFill>
              </a:rPr>
              <a:t>是</a:t>
            </a:r>
            <a:r>
              <a:rPr lang="en-US" altLang="zh-TW" sz="2000" i="1" dirty="0">
                <a:solidFill>
                  <a:schemeClr val="tx1"/>
                </a:solidFill>
              </a:rPr>
              <a:t>... </a:t>
            </a:r>
            <a:endParaRPr lang="en-US" altLang="zh-TW" sz="2000" i="1" dirty="0" smtClean="0">
              <a:solidFill>
                <a:schemeClr val="tx1"/>
              </a:solidFill>
            </a:endParaRPr>
          </a:p>
          <a:p>
            <a:r>
              <a:rPr lang="zh-TW" altLang="en-US" sz="2000" i="1" dirty="0" smtClean="0">
                <a:solidFill>
                  <a:schemeClr val="tx1"/>
                </a:solidFill>
              </a:rPr>
              <a:t>多 </a:t>
            </a:r>
            <a:endParaRPr lang="en-US" altLang="zh-TW" sz="2000" i="1" dirty="0" smtClean="0">
              <a:solidFill>
                <a:schemeClr val="tx1"/>
              </a:solidFill>
            </a:endParaRPr>
          </a:p>
          <a:p>
            <a:r>
              <a:rPr lang="zh-TW" altLang="en-US" sz="2000" i="1" dirty="0" smtClean="0">
                <a:solidFill>
                  <a:schemeClr val="tx1"/>
                </a:solidFill>
              </a:rPr>
              <a:t>行 </a:t>
            </a:r>
            <a:endParaRPr lang="en-US" altLang="zh-TW" sz="2000" i="1" dirty="0" smtClean="0">
              <a:solidFill>
                <a:schemeClr val="tx1"/>
              </a:solidFill>
            </a:endParaRPr>
          </a:p>
          <a:p>
            <a:r>
              <a:rPr lang="zh-TW" altLang="en-US" sz="2000" i="1" dirty="0" smtClean="0">
                <a:solidFill>
                  <a:schemeClr val="tx1"/>
                </a:solidFill>
              </a:rPr>
              <a:t>註解 </a:t>
            </a:r>
            <a:endParaRPr lang="en-US" altLang="zh-TW" sz="2000" i="1" dirty="0" smtClean="0">
              <a:solidFill>
                <a:schemeClr val="tx1"/>
              </a:solidFill>
            </a:endParaRPr>
          </a:p>
          <a:p>
            <a:r>
              <a:rPr lang="zh-TW" altLang="en-US" sz="2000" i="1" dirty="0" smtClean="0">
                <a:solidFill>
                  <a:schemeClr val="tx1"/>
                </a:solidFill>
              </a:rPr>
              <a:t>*</a:t>
            </a:r>
            <a:r>
              <a:rPr lang="en-US" altLang="zh-TW" sz="2000" i="1" dirty="0">
                <a:solidFill>
                  <a:schemeClr val="tx1"/>
                </a:solidFill>
              </a:rPr>
              <a:t>/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6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Input -&gt; 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Writing into an HTML element, using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innerHTML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Writing into the HTML output using </a:t>
            </a:r>
            <a:r>
              <a:rPr lang="en-US" altLang="zh-TW" b="1" dirty="0" err="1">
                <a:solidFill>
                  <a:srgbClr val="FF0000"/>
                </a:solidFill>
              </a:rPr>
              <a:t>document.write</a:t>
            </a:r>
            <a:r>
              <a:rPr lang="en-US" altLang="zh-TW" b="1" dirty="0" smtClean="0">
                <a:solidFill>
                  <a:srgbClr val="FF0000"/>
                </a:solidFill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Writing </a:t>
            </a:r>
            <a:r>
              <a:rPr lang="en-US" altLang="zh-TW" dirty="0"/>
              <a:t>into an alert box, using </a:t>
            </a:r>
            <a:r>
              <a:rPr lang="en-US" altLang="zh-TW" b="1" dirty="0" err="1">
                <a:solidFill>
                  <a:srgbClr val="FF0000"/>
                </a:solidFill>
              </a:rPr>
              <a:t>window.alert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Writing into the browser console, using </a:t>
            </a:r>
            <a:r>
              <a:rPr lang="en-US" altLang="zh-TW" b="1" dirty="0">
                <a:solidFill>
                  <a:srgbClr val="FF0000"/>
                </a:solidFill>
              </a:rPr>
              <a:t>console.log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www.w3schools.com/js/js_output.asp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65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變數（</a:t>
            </a:r>
            <a:r>
              <a:rPr lang="en-US" altLang="zh-TW" b="1" dirty="0" smtClean="0"/>
              <a:t>Variables</a:t>
            </a:r>
            <a:r>
              <a:rPr lang="zh-TW" altLang="en-US" b="1" dirty="0" smtClean="0"/>
              <a:t>）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3598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變數（</a:t>
            </a:r>
            <a:r>
              <a:rPr lang="en-US" altLang="zh-TW" dirty="0" smtClean="0"/>
              <a:t>Variables</a:t>
            </a:r>
            <a:r>
              <a:rPr lang="zh-TW" altLang="en-US" dirty="0" smtClean="0"/>
              <a:t>）是可以用來儲存數值的容器。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/>
              <a:t>你可以用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關鍵字</a:t>
            </a:r>
            <a:r>
              <a:rPr lang="zh-TW" altLang="en-US" dirty="0" smtClean="0"/>
              <a:t>來宣告一個變數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/>
              <a:t>用 </a:t>
            </a:r>
            <a:r>
              <a:rPr lang="en-US" altLang="zh-TW" dirty="0" smtClean="0"/>
              <a:t>= </a:t>
            </a:r>
            <a:r>
              <a:rPr lang="zh-TW" altLang="en-US" dirty="0" smtClean="0"/>
              <a:t>等號來設定一個值 </a:t>
            </a:r>
            <a:r>
              <a:rPr lang="en-US" altLang="zh-TW" dirty="0" smtClean="0"/>
              <a:t>(value) </a:t>
            </a:r>
            <a:r>
              <a:rPr lang="zh-TW" altLang="en-US" dirty="0" smtClean="0"/>
              <a:t>給變數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07" y="3503254"/>
            <a:ext cx="5837023" cy="3120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860956" y="4358959"/>
            <a:ext cx="3492843" cy="15487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a-DK" altLang="zh-TW" sz="2000" b="1" dirty="0">
                <a:solidFill>
                  <a:schemeClr val="tx1"/>
                </a:solidFill>
              </a:rPr>
              <a:t>var</a:t>
            </a:r>
            <a:r>
              <a:rPr lang="da-DK" altLang="zh-TW" sz="2000" dirty="0">
                <a:solidFill>
                  <a:schemeClr val="tx1"/>
                </a:solidFill>
              </a:rPr>
              <a:t> x = 1; </a:t>
            </a:r>
            <a:endParaRPr lang="da-DK" altLang="zh-TW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zh-TW" sz="2000" b="1" dirty="0" smtClean="0">
                <a:solidFill>
                  <a:schemeClr val="tx1"/>
                </a:solidFill>
              </a:rPr>
              <a:t>var</a:t>
            </a:r>
            <a:r>
              <a:rPr lang="da-DK" altLang="zh-TW" sz="2000" dirty="0" smtClean="0">
                <a:solidFill>
                  <a:schemeClr val="tx1"/>
                </a:solidFill>
              </a:rPr>
              <a:t> </a:t>
            </a:r>
            <a:r>
              <a:rPr lang="da-DK" altLang="zh-TW" sz="2000" dirty="0">
                <a:solidFill>
                  <a:schemeClr val="tx1"/>
                </a:solidFill>
              </a:rPr>
              <a:t>y = 2; </a:t>
            </a:r>
            <a:endParaRPr lang="da-DK" altLang="zh-TW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a-DK" altLang="zh-TW" sz="2000" b="1" dirty="0" smtClean="0">
                <a:solidFill>
                  <a:schemeClr val="tx1"/>
                </a:solidFill>
              </a:rPr>
              <a:t>var</a:t>
            </a:r>
            <a:r>
              <a:rPr lang="da-DK" altLang="zh-TW" sz="2000" dirty="0" smtClean="0">
                <a:solidFill>
                  <a:schemeClr val="tx1"/>
                </a:solidFill>
              </a:rPr>
              <a:t> </a:t>
            </a:r>
            <a:r>
              <a:rPr lang="da-DK" altLang="zh-TW" sz="2000" dirty="0">
                <a:solidFill>
                  <a:schemeClr val="tx1"/>
                </a:solidFill>
              </a:rPr>
              <a:t>z = x + y;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6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資料型態</a:t>
            </a:r>
            <a:endParaRPr lang="zh-TW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56080"/>
              </p:ext>
            </p:extLst>
          </p:nvPr>
        </p:nvGraphicFramePr>
        <p:xfrm>
          <a:off x="646611" y="1481457"/>
          <a:ext cx="1112737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16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變數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說明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範例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>
                          <a:solidFill>
                            <a:srgbClr val="00458B"/>
                          </a:solidFill>
                          <a:effectLst/>
                        </a:rPr>
                        <a:t>String</a:t>
                      </a:r>
                      <a:endParaRPr lang="en-US" sz="2000" dirty="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字串，一段文字。如果要將字串指定給一個變數，您應該將內容用引號給框起來。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var</a:t>
                      </a:r>
                      <a:r>
                        <a:rPr lang="en-US" sz="2000" baseline="0" dirty="0" smtClean="0">
                          <a:effectLst/>
                        </a:rPr>
                        <a:t> name </a:t>
                      </a:r>
                      <a:r>
                        <a:rPr lang="en-US" sz="2000" dirty="0" smtClean="0">
                          <a:effectLst/>
                        </a:rPr>
                        <a:t>= </a:t>
                      </a:r>
                      <a:r>
                        <a:rPr lang="en-US" sz="2000" dirty="0">
                          <a:effectLst/>
                        </a:rPr>
                        <a:t>'Bob';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>
                          <a:solidFill>
                            <a:srgbClr val="00458B"/>
                          </a:solidFill>
                          <a:effectLst/>
                        </a:rPr>
                        <a:t>Number</a:t>
                      </a:r>
                      <a:endParaRPr lang="en-US" sz="2000" dirty="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數值，一個數字。數字不被引號框起來。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var</a:t>
                      </a:r>
                      <a:r>
                        <a:rPr lang="en-US" sz="2000" baseline="0" dirty="0" smtClean="0">
                          <a:effectLst/>
                        </a:rPr>
                        <a:t> number </a:t>
                      </a:r>
                      <a:r>
                        <a:rPr lang="en-US" sz="2000" dirty="0" smtClean="0">
                          <a:effectLst/>
                        </a:rPr>
                        <a:t>= </a:t>
                      </a:r>
                      <a:r>
                        <a:rPr lang="en-US" sz="2000" dirty="0">
                          <a:effectLst/>
                        </a:rPr>
                        <a:t>10;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>
                          <a:solidFill>
                            <a:srgbClr val="00458B"/>
                          </a:solidFill>
                          <a:effectLst/>
                        </a:rPr>
                        <a:t>Boolean</a:t>
                      </a:r>
                      <a:endParaRPr lang="en-US" sz="2000" dirty="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布林值，一個  </a:t>
                      </a:r>
                      <a:r>
                        <a:rPr lang="en-US" sz="2000">
                          <a:effectLst/>
                        </a:rPr>
                        <a:t>True（</a:t>
                      </a:r>
                      <a:r>
                        <a:rPr lang="zh-TW" altLang="en-US" sz="2000">
                          <a:effectLst/>
                        </a:rPr>
                        <a:t>真）</a:t>
                      </a:r>
                      <a:r>
                        <a:rPr lang="en-US" altLang="zh-TW" sz="2000">
                          <a:effectLst/>
                        </a:rPr>
                        <a:t>/</a:t>
                      </a:r>
                      <a:r>
                        <a:rPr lang="en-US" sz="2000">
                          <a:effectLst/>
                        </a:rPr>
                        <a:t>False（</a:t>
                      </a:r>
                      <a:r>
                        <a:rPr lang="zh-TW" altLang="en-US" sz="2000">
                          <a:effectLst/>
                        </a:rPr>
                        <a:t>假）數值。</a:t>
                      </a:r>
                      <a:r>
                        <a:rPr lang="en-US" sz="2000">
                          <a:effectLst/>
                        </a:rPr>
                        <a:t>true/false </a:t>
                      </a:r>
                      <a:r>
                        <a:rPr lang="zh-TW" altLang="en-US" sz="2000">
                          <a:effectLst/>
                        </a:rPr>
                        <a:t>是 </a:t>
                      </a:r>
                      <a:r>
                        <a:rPr lang="en-US" sz="2000">
                          <a:effectLst/>
                        </a:rPr>
                        <a:t>JavaScript </a:t>
                      </a:r>
                      <a:r>
                        <a:rPr lang="zh-TW" altLang="en-US" sz="2000">
                          <a:effectLst/>
                        </a:rPr>
                        <a:t>內的特殊關鍵字，不需要用引號將她框住。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var</a:t>
                      </a:r>
                      <a:r>
                        <a:rPr lang="en-US" sz="2000" baseline="0" dirty="0" smtClean="0">
                          <a:effectLst/>
                        </a:rPr>
                        <a:t> statement </a:t>
                      </a:r>
                      <a:r>
                        <a:rPr lang="en-US" sz="2000" dirty="0" smtClean="0">
                          <a:effectLst/>
                        </a:rPr>
                        <a:t>= </a:t>
                      </a:r>
                      <a:r>
                        <a:rPr lang="en-US" sz="2000" dirty="0">
                          <a:effectLst/>
                        </a:rPr>
                        <a:t>true;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>
                          <a:solidFill>
                            <a:srgbClr val="00458B"/>
                          </a:solidFill>
                          <a:effectLst/>
                        </a:rPr>
                        <a:t>Array</a:t>
                      </a:r>
                      <a:endParaRPr lang="en-US" sz="2000" dirty="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>
                          <a:effectLst/>
                        </a:rPr>
                        <a:t>陣列，一個可以儲存多個數值在單一參考中的結構。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var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name_array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= </a:t>
                      </a:r>
                      <a:r>
                        <a:rPr lang="en-US" sz="2000" dirty="0">
                          <a:effectLst/>
                        </a:rPr>
                        <a:t>[1,'Bob','Steve',10];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zh-TW" altLang="en-US" sz="2000" dirty="0">
                          <a:effectLst/>
                        </a:rPr>
                        <a:t>可以用這個方式來呼叫陣列的每一個成員</a:t>
                      </a:r>
                      <a:r>
                        <a:rPr lang="zh-TW" altLang="en-US" sz="2000" dirty="0" smtClean="0">
                          <a:effectLst/>
                        </a:rPr>
                        <a:t>：</a:t>
                      </a:r>
                      <a:r>
                        <a:rPr lang="en-US" altLang="zh-TW" sz="2000" baseline="0" dirty="0" err="1" smtClean="0">
                          <a:effectLst/>
                        </a:rPr>
                        <a:t>name_array</a:t>
                      </a:r>
                      <a:r>
                        <a:rPr lang="en-US" altLang="zh-TW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[</a:t>
                      </a:r>
                      <a:r>
                        <a:rPr lang="en-US" sz="2000" dirty="0">
                          <a:effectLst/>
                        </a:rPr>
                        <a:t>0</a:t>
                      </a:r>
                      <a:r>
                        <a:rPr lang="en-US" sz="2000" dirty="0" smtClean="0">
                          <a:effectLst/>
                        </a:rPr>
                        <a:t>]、</a:t>
                      </a:r>
                      <a:r>
                        <a:rPr lang="en-US" altLang="zh-TW" sz="2000" baseline="0" dirty="0" err="1" smtClean="0">
                          <a:effectLst/>
                        </a:rPr>
                        <a:t>name_array</a:t>
                      </a:r>
                      <a:r>
                        <a:rPr lang="en-US" altLang="zh-TW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[</a:t>
                      </a:r>
                      <a:r>
                        <a:rPr lang="en-US" sz="2000" dirty="0">
                          <a:effectLst/>
                        </a:rPr>
                        <a:t>1] </a:t>
                      </a:r>
                      <a:r>
                        <a:rPr lang="zh-TW" altLang="en-US" sz="2000" dirty="0" smtClean="0">
                          <a:effectLst/>
                        </a:rPr>
                        <a:t>等</a:t>
                      </a:r>
                      <a:r>
                        <a:rPr lang="zh-TW" altLang="en-US" sz="2000" dirty="0">
                          <a:effectLst/>
                        </a:rPr>
                        <a:t>。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>
                          <a:solidFill>
                            <a:srgbClr val="00458B"/>
                          </a:solidFill>
                          <a:effectLst/>
                        </a:rPr>
                        <a:t>Object</a:t>
                      </a:r>
                      <a:endParaRPr lang="en-US" sz="2000" dirty="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effectLst/>
                        </a:rPr>
                        <a:t>物件。基本上，</a:t>
                      </a:r>
                      <a:r>
                        <a:rPr lang="en-US" altLang="zh-TW" sz="2000" dirty="0">
                          <a:effectLst/>
                        </a:rPr>
                        <a:t>JavaScript </a:t>
                      </a:r>
                      <a:r>
                        <a:rPr lang="zh-TW" altLang="en-US" sz="2000" dirty="0">
                          <a:effectLst/>
                        </a:rPr>
                        <a:t>內的所有東西都可以視為一個物件，而且可以被存放在變數裡</a:t>
                      </a:r>
                      <a:r>
                        <a:rPr lang="zh-TW" altLang="en-US" sz="2000" dirty="0" smtClean="0">
                          <a:effectLst/>
                        </a:rPr>
                        <a:t>。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effectLst/>
                        </a:rPr>
                        <a:t>var</a:t>
                      </a:r>
                      <a:r>
                        <a:rPr lang="en-US" sz="2000" baseline="0" dirty="0" smtClean="0">
                          <a:effectLst/>
                        </a:rPr>
                        <a:t> doc </a:t>
                      </a:r>
                      <a:r>
                        <a:rPr lang="en-US" sz="2000" dirty="0" smtClean="0">
                          <a:effectLst/>
                        </a:rPr>
                        <a:t>= </a:t>
                      </a:r>
                      <a:r>
                        <a:rPr lang="en-US" sz="2000" dirty="0" err="1">
                          <a:effectLst/>
                        </a:rPr>
                        <a:t>document.querySelector</a:t>
                      </a:r>
                      <a:r>
                        <a:rPr lang="en-US" sz="2000" dirty="0">
                          <a:effectLst/>
                        </a:rPr>
                        <a:t>('h1');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zh-TW" altLang="en-US" sz="2000" dirty="0">
                          <a:effectLst/>
                        </a:rPr>
                        <a:t>這個項目之前的所有例子也都是物件。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9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1182</Words>
  <Application>Microsoft Office PowerPoint</Application>
  <PresentationFormat>寬螢幕</PresentationFormat>
  <Paragraphs>210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JavaScript 基礎教學</vt:lpstr>
      <vt:lpstr>認識JavaScript</vt:lpstr>
      <vt:lpstr>JavaScript 語法</vt:lpstr>
      <vt:lpstr>開始 Javascript</vt:lpstr>
      <vt:lpstr>分號 ;</vt:lpstr>
      <vt:lpstr>註解 (Comment)</vt:lpstr>
      <vt:lpstr>Input -&gt; Output</vt:lpstr>
      <vt:lpstr>變數（Variables）</vt:lpstr>
      <vt:lpstr>資料型態</vt:lpstr>
      <vt:lpstr>JavaScript 識別字 (Identifiers)</vt:lpstr>
      <vt:lpstr>JavaScript 保留字 (Reserved Words)</vt:lpstr>
      <vt:lpstr>Const 常數</vt:lpstr>
      <vt:lpstr>Const</vt:lpstr>
      <vt:lpstr>運算子 (Operator)</vt:lpstr>
      <vt:lpstr>運算子 (Operator)</vt:lpstr>
      <vt:lpstr>判斷式&gt;&gt;&gt;看程式碼</vt:lpstr>
      <vt:lpstr>判斷式&gt;&gt;&gt;看程式碼</vt:lpstr>
      <vt:lpstr>大展身手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基礎教學</dc:title>
  <dc:creator>USER</dc:creator>
  <cp:lastModifiedBy>USER</cp:lastModifiedBy>
  <cp:revision>13</cp:revision>
  <dcterms:created xsi:type="dcterms:W3CDTF">2021-03-21T07:40:11Z</dcterms:created>
  <dcterms:modified xsi:type="dcterms:W3CDTF">2021-03-23T03:28:57Z</dcterms:modified>
</cp:coreProperties>
</file>