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72" r:id="rId5"/>
    <p:sldId id="267" r:id="rId6"/>
    <p:sldId id="293" r:id="rId7"/>
    <p:sldId id="270" r:id="rId8"/>
    <p:sldId id="257" r:id="rId9"/>
    <p:sldId id="265" r:id="rId10"/>
    <p:sldId id="291" r:id="rId11"/>
    <p:sldId id="263" r:id="rId12"/>
    <p:sldId id="262" r:id="rId13"/>
    <p:sldId id="264" r:id="rId14"/>
    <p:sldId id="289" r:id="rId15"/>
    <p:sldId id="260" r:id="rId16"/>
    <p:sldId id="269" r:id="rId17"/>
    <p:sldId id="290" r:id="rId18"/>
    <p:sldId id="29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iver Kamperis" initials="OK" lastIdx="1" clrIdx="0">
    <p:extLst>
      <p:ext uri="{19B8F6BF-5375-455C-9EA6-DF929625EA0E}">
        <p15:presenceInfo xmlns:p15="http://schemas.microsoft.com/office/powerpoint/2012/main" userId="Oliver Kamper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3303A2-D728-42AD-AE1D-9CADFC2C5D06}" v="30" dt="2019-11-28T11:27:34.1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1" autoAdjust="0"/>
    <p:restoredTop sz="60791" autoAdjust="0"/>
  </p:normalViewPr>
  <p:slideViewPr>
    <p:cSldViewPr snapToGrid="0">
      <p:cViewPr varScale="1">
        <p:scale>
          <a:sx n="123" d="100"/>
          <a:sy n="123" d="100"/>
        </p:scale>
        <p:origin x="2837"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er Kamperis" userId="ce2c14f7-6c68-44e4-8157-6895c9cdbce8" providerId="ADAL" clId="{EA3303A2-D728-42AD-AE1D-9CADFC2C5D06}"/>
    <pc:docChg chg="undo custSel modSld sldOrd">
      <pc:chgData name="Oliver Kamperis" userId="ce2c14f7-6c68-44e4-8157-6895c9cdbce8" providerId="ADAL" clId="{EA3303A2-D728-42AD-AE1D-9CADFC2C5D06}" dt="2019-11-28T11:49:16" v="14844" actId="20577"/>
      <pc:docMkLst>
        <pc:docMk/>
      </pc:docMkLst>
      <pc:sldChg chg="modNotesTx">
        <pc:chgData name="Oliver Kamperis" userId="ce2c14f7-6c68-44e4-8157-6895c9cdbce8" providerId="ADAL" clId="{EA3303A2-D728-42AD-AE1D-9CADFC2C5D06}" dt="2019-11-27T23:41:32.479" v="14541" actId="20577"/>
        <pc:sldMkLst>
          <pc:docMk/>
          <pc:sldMk cId="1244367207" sldId="257"/>
        </pc:sldMkLst>
      </pc:sldChg>
      <pc:sldChg chg="modNotesTx">
        <pc:chgData name="Oliver Kamperis" userId="ce2c14f7-6c68-44e4-8157-6895c9cdbce8" providerId="ADAL" clId="{EA3303A2-D728-42AD-AE1D-9CADFC2C5D06}" dt="2019-11-27T13:05:16.266" v="9717" actId="20577"/>
        <pc:sldMkLst>
          <pc:docMk/>
          <pc:sldMk cId="4257276402" sldId="262"/>
        </pc:sldMkLst>
      </pc:sldChg>
      <pc:sldChg chg="modNotesTx">
        <pc:chgData name="Oliver Kamperis" userId="ce2c14f7-6c68-44e4-8157-6895c9cdbce8" providerId="ADAL" clId="{EA3303A2-D728-42AD-AE1D-9CADFC2C5D06}" dt="2019-11-27T13:20:13.918" v="11287" actId="20577"/>
        <pc:sldMkLst>
          <pc:docMk/>
          <pc:sldMk cId="1563590043" sldId="264"/>
        </pc:sldMkLst>
      </pc:sldChg>
      <pc:sldChg chg="modNotesTx">
        <pc:chgData name="Oliver Kamperis" userId="ce2c14f7-6c68-44e4-8157-6895c9cdbce8" providerId="ADAL" clId="{EA3303A2-D728-42AD-AE1D-9CADFC2C5D06}" dt="2019-11-27T23:43:04.120" v="14547" actId="20577"/>
        <pc:sldMkLst>
          <pc:docMk/>
          <pc:sldMk cId="112147499" sldId="265"/>
        </pc:sldMkLst>
      </pc:sldChg>
      <pc:sldChg chg="modNotesTx">
        <pc:chgData name="Oliver Kamperis" userId="ce2c14f7-6c68-44e4-8157-6895c9cdbce8" providerId="ADAL" clId="{EA3303A2-D728-42AD-AE1D-9CADFC2C5D06}" dt="2019-11-28T11:28:25.811" v="14701" actId="20577"/>
        <pc:sldMkLst>
          <pc:docMk/>
          <pc:sldMk cId="361886876" sldId="267"/>
        </pc:sldMkLst>
      </pc:sldChg>
      <pc:sldChg chg="modSp modNotesTx">
        <pc:chgData name="Oliver Kamperis" userId="ce2c14f7-6c68-44e4-8157-6895c9cdbce8" providerId="ADAL" clId="{EA3303A2-D728-42AD-AE1D-9CADFC2C5D06}" dt="2019-11-28T11:48:22.204" v="14726" actId="20577"/>
        <pc:sldMkLst>
          <pc:docMk/>
          <pc:sldMk cId="2596229240" sldId="269"/>
        </pc:sldMkLst>
        <pc:spChg chg="mod">
          <ac:chgData name="Oliver Kamperis" userId="ce2c14f7-6c68-44e4-8157-6895c9cdbce8" providerId="ADAL" clId="{EA3303A2-D728-42AD-AE1D-9CADFC2C5D06}" dt="2019-11-26T14:26:28.230" v="40" actId="948"/>
          <ac:spMkLst>
            <pc:docMk/>
            <pc:sldMk cId="2596229240" sldId="269"/>
            <ac:spMk id="3" creationId="{8D4064EC-B97E-4F23-B13A-F878F9AB13F2}"/>
          </ac:spMkLst>
        </pc:spChg>
      </pc:sldChg>
      <pc:sldChg chg="modSp modNotesTx">
        <pc:chgData name="Oliver Kamperis" userId="ce2c14f7-6c68-44e4-8157-6895c9cdbce8" providerId="ADAL" clId="{EA3303A2-D728-42AD-AE1D-9CADFC2C5D06}" dt="2019-11-28T11:49:16" v="14844" actId="20577"/>
        <pc:sldMkLst>
          <pc:docMk/>
          <pc:sldMk cId="1061121468" sldId="270"/>
        </pc:sldMkLst>
        <pc:spChg chg="mod">
          <ac:chgData name="Oliver Kamperis" userId="ce2c14f7-6c68-44e4-8157-6895c9cdbce8" providerId="ADAL" clId="{EA3303A2-D728-42AD-AE1D-9CADFC2C5D06}" dt="2019-11-26T16:58:18.900" v="6730" actId="20577"/>
          <ac:spMkLst>
            <pc:docMk/>
            <pc:sldMk cId="1061121468" sldId="270"/>
            <ac:spMk id="6" creationId="{FB45E341-85E8-4A7B-9093-AFC825E88126}"/>
          </ac:spMkLst>
        </pc:spChg>
      </pc:sldChg>
      <pc:sldChg chg="modNotesTx">
        <pc:chgData name="Oliver Kamperis" userId="ce2c14f7-6c68-44e4-8157-6895c9cdbce8" providerId="ADAL" clId="{EA3303A2-D728-42AD-AE1D-9CADFC2C5D06}" dt="2019-11-28T11:11:08.234" v="14555" actId="6549"/>
        <pc:sldMkLst>
          <pc:docMk/>
          <pc:sldMk cId="1402187512" sldId="272"/>
        </pc:sldMkLst>
      </pc:sldChg>
      <pc:sldChg chg="modNotesTx">
        <pc:chgData name="Oliver Kamperis" userId="ce2c14f7-6c68-44e4-8157-6895c9cdbce8" providerId="ADAL" clId="{EA3303A2-D728-42AD-AE1D-9CADFC2C5D06}" dt="2019-11-28T00:01:43.526" v="14549" actId="20577"/>
        <pc:sldMkLst>
          <pc:docMk/>
          <pc:sldMk cId="1911605128" sldId="289"/>
        </pc:sldMkLst>
      </pc:sldChg>
      <pc:sldChg chg="addSp delSp modSp">
        <pc:chgData name="Oliver Kamperis" userId="ce2c14f7-6c68-44e4-8157-6895c9cdbce8" providerId="ADAL" clId="{EA3303A2-D728-42AD-AE1D-9CADFC2C5D06}" dt="2019-11-26T14:47:55.226" v="2622" actId="20577"/>
        <pc:sldMkLst>
          <pc:docMk/>
          <pc:sldMk cId="3765799904" sldId="290"/>
        </pc:sldMkLst>
        <pc:spChg chg="add mod">
          <ac:chgData name="Oliver Kamperis" userId="ce2c14f7-6c68-44e4-8157-6895c9cdbce8" providerId="ADAL" clId="{EA3303A2-D728-42AD-AE1D-9CADFC2C5D06}" dt="2019-11-26T14:47:55.226" v="2622" actId="20577"/>
          <ac:spMkLst>
            <pc:docMk/>
            <pc:sldMk cId="3765799904" sldId="290"/>
            <ac:spMk id="6" creationId="{EF038D15-7D02-41AF-BA99-0910ABCC96AC}"/>
          </ac:spMkLst>
        </pc:spChg>
        <pc:picChg chg="add del mod">
          <ac:chgData name="Oliver Kamperis" userId="ce2c14f7-6c68-44e4-8157-6895c9cdbce8" providerId="ADAL" clId="{EA3303A2-D728-42AD-AE1D-9CADFC2C5D06}" dt="2019-11-26T14:46:53.093" v="2573" actId="478"/>
          <ac:picMkLst>
            <pc:docMk/>
            <pc:sldMk cId="3765799904" sldId="290"/>
            <ac:picMk id="2" creationId="{2E1D3538-FDF5-4039-B2D4-DEF5B6069506}"/>
          </ac:picMkLst>
        </pc:picChg>
      </pc:sldChg>
      <pc:sldChg chg="ord modNotesTx">
        <pc:chgData name="Oliver Kamperis" userId="ce2c14f7-6c68-44e4-8157-6895c9cdbce8" providerId="ADAL" clId="{EA3303A2-D728-42AD-AE1D-9CADFC2C5D06}" dt="2019-11-27T13:23:20.068" v="11288"/>
        <pc:sldMkLst>
          <pc:docMk/>
          <pc:sldMk cId="3183983320" sldId="291"/>
        </pc:sldMkLst>
      </pc:sldChg>
      <pc:sldChg chg="modSp modNotesTx">
        <pc:chgData name="Oliver Kamperis" userId="ce2c14f7-6c68-44e4-8157-6895c9cdbce8" providerId="ADAL" clId="{EA3303A2-D728-42AD-AE1D-9CADFC2C5D06}" dt="2019-11-27T23:23:51.447" v="13107" actId="313"/>
        <pc:sldMkLst>
          <pc:docMk/>
          <pc:sldMk cId="3499445582" sldId="293"/>
        </pc:sldMkLst>
        <pc:spChg chg="mod">
          <ac:chgData name="Oliver Kamperis" userId="ce2c14f7-6c68-44e4-8157-6895c9cdbce8" providerId="ADAL" clId="{EA3303A2-D728-42AD-AE1D-9CADFC2C5D06}" dt="2019-11-26T16:56:59.704" v="6640" actId="1076"/>
          <ac:spMkLst>
            <pc:docMk/>
            <pc:sldMk cId="3499445582" sldId="293"/>
            <ac:spMk id="5" creationId="{87D4A622-C150-4647-9631-9CCA0B8843B7}"/>
          </ac:spMkLst>
        </pc:spChg>
      </pc:sldChg>
      <pc:sldChg chg="modNotesTx">
        <pc:chgData name="Oliver Kamperis" userId="ce2c14f7-6c68-44e4-8157-6895c9cdbce8" providerId="ADAL" clId="{EA3303A2-D728-42AD-AE1D-9CADFC2C5D06}" dt="2019-11-26T14:52:39.957" v="2623" actId="20577"/>
        <pc:sldMkLst>
          <pc:docMk/>
          <pc:sldMk cId="3348937597" sldId="294"/>
        </pc:sldMkLst>
      </pc:sldChg>
    </pc:docChg>
  </pc:docChgLst>
  <pc:docChgLst>
    <pc:chgData name="Oliver Kamperis" userId="ce2c14f7-6c68-44e4-8157-6895c9cdbce8" providerId="ADAL" clId="{5B0E97EE-47B2-4A7A-B649-7632D1F05E4F}"/>
    <pc:docChg chg="modSld">
      <pc:chgData name="Oliver Kamperis" userId="ce2c14f7-6c68-44e4-8157-6895c9cdbce8" providerId="ADAL" clId="{5B0E97EE-47B2-4A7A-B649-7632D1F05E4F}" dt="2019-11-19T19:31:35.011" v="14" actId="20577"/>
      <pc:docMkLst>
        <pc:docMk/>
      </pc:docMkLst>
      <pc:sldChg chg="modNotesTx">
        <pc:chgData name="Oliver Kamperis" userId="ce2c14f7-6c68-44e4-8157-6895c9cdbce8" providerId="ADAL" clId="{5B0E97EE-47B2-4A7A-B649-7632D1F05E4F}" dt="2019-11-19T19:31:20.538" v="9" actId="20577"/>
        <pc:sldMkLst>
          <pc:docMk/>
          <pc:sldMk cId="1244367207" sldId="257"/>
        </pc:sldMkLst>
      </pc:sldChg>
      <pc:sldChg chg="modNotesTx">
        <pc:chgData name="Oliver Kamperis" userId="ce2c14f7-6c68-44e4-8157-6895c9cdbce8" providerId="ADAL" clId="{5B0E97EE-47B2-4A7A-B649-7632D1F05E4F}" dt="2019-11-19T19:31:14.472" v="7" actId="20577"/>
        <pc:sldMkLst>
          <pc:docMk/>
          <pc:sldMk cId="4257276402" sldId="262"/>
        </pc:sldMkLst>
      </pc:sldChg>
      <pc:sldChg chg="modNotesTx">
        <pc:chgData name="Oliver Kamperis" userId="ce2c14f7-6c68-44e4-8157-6895c9cdbce8" providerId="ADAL" clId="{5B0E97EE-47B2-4A7A-B649-7632D1F05E4F}" dt="2019-11-19T19:31:11.991" v="6" actId="20577"/>
        <pc:sldMkLst>
          <pc:docMk/>
          <pc:sldMk cId="1563590043" sldId="264"/>
        </pc:sldMkLst>
      </pc:sldChg>
      <pc:sldChg chg="modNotesTx">
        <pc:chgData name="Oliver Kamperis" userId="ce2c14f7-6c68-44e4-8157-6895c9cdbce8" providerId="ADAL" clId="{5B0E97EE-47B2-4A7A-B649-7632D1F05E4F}" dt="2019-11-19T19:31:18.151" v="8" actId="20577"/>
        <pc:sldMkLst>
          <pc:docMk/>
          <pc:sldMk cId="112147499" sldId="265"/>
        </pc:sldMkLst>
      </pc:sldChg>
      <pc:sldChg chg="modNotesTx">
        <pc:chgData name="Oliver Kamperis" userId="ce2c14f7-6c68-44e4-8157-6895c9cdbce8" providerId="ADAL" clId="{5B0E97EE-47B2-4A7A-B649-7632D1F05E4F}" dt="2019-11-19T19:31:31.923" v="13" actId="20577"/>
        <pc:sldMkLst>
          <pc:docMk/>
          <pc:sldMk cId="361886876" sldId="267"/>
        </pc:sldMkLst>
      </pc:sldChg>
      <pc:sldChg chg="modNotesTx">
        <pc:chgData name="Oliver Kamperis" userId="ce2c14f7-6c68-44e4-8157-6895c9cdbce8" providerId="ADAL" clId="{5B0E97EE-47B2-4A7A-B649-7632D1F05E4F}" dt="2019-11-19T19:31:26.936" v="11" actId="20577"/>
        <pc:sldMkLst>
          <pc:docMk/>
          <pc:sldMk cId="1061121468" sldId="270"/>
        </pc:sldMkLst>
      </pc:sldChg>
      <pc:sldChg chg="modNotesTx">
        <pc:chgData name="Oliver Kamperis" userId="ce2c14f7-6c68-44e4-8157-6895c9cdbce8" providerId="ADAL" clId="{5B0E97EE-47B2-4A7A-B649-7632D1F05E4F}" dt="2019-11-19T19:31:35.011" v="14" actId="20577"/>
        <pc:sldMkLst>
          <pc:docMk/>
          <pc:sldMk cId="1402187512" sldId="272"/>
        </pc:sldMkLst>
      </pc:sldChg>
      <pc:sldChg chg="modNotesTx">
        <pc:chgData name="Oliver Kamperis" userId="ce2c14f7-6c68-44e4-8157-6895c9cdbce8" providerId="ADAL" clId="{5B0E97EE-47B2-4A7A-B649-7632D1F05E4F}" dt="2019-11-19T19:30:59.209" v="4" actId="20577"/>
        <pc:sldMkLst>
          <pc:docMk/>
          <pc:sldMk cId="1911605128" sldId="289"/>
        </pc:sldMkLst>
      </pc:sldChg>
      <pc:sldChg chg="modNotesTx">
        <pc:chgData name="Oliver Kamperis" userId="ce2c14f7-6c68-44e4-8157-6895c9cdbce8" providerId="ADAL" clId="{5B0E97EE-47B2-4A7A-B649-7632D1F05E4F}" dt="2019-11-19T19:30:52.118" v="2" actId="20577"/>
        <pc:sldMkLst>
          <pc:docMk/>
          <pc:sldMk cId="3183983320" sldId="291"/>
        </pc:sldMkLst>
      </pc:sldChg>
      <pc:sldChg chg="modNotesTx">
        <pc:chgData name="Oliver Kamperis" userId="ce2c14f7-6c68-44e4-8157-6895c9cdbce8" providerId="ADAL" clId="{5B0E97EE-47B2-4A7A-B649-7632D1F05E4F}" dt="2019-11-19T19:31:28.913" v="12" actId="20577"/>
        <pc:sldMkLst>
          <pc:docMk/>
          <pc:sldMk cId="3499445582" sldId="293"/>
        </pc:sldMkLst>
      </pc:sldChg>
      <pc:sldChg chg="modNotesTx">
        <pc:chgData name="Oliver Kamperis" userId="ce2c14f7-6c68-44e4-8157-6895c9cdbce8" providerId="ADAL" clId="{5B0E97EE-47B2-4A7A-B649-7632D1F05E4F}" dt="2019-11-19T19:30:42.390" v="0" actId="20577"/>
        <pc:sldMkLst>
          <pc:docMk/>
          <pc:sldMk cId="3348937597" sldId="29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1E325-F2C5-41E7-8FD4-C7C9980FD85A}" type="datetimeFigureOut">
              <a:rPr lang="en-GB" smtClean="0"/>
              <a:t>28/11/2019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8BEEC-C3C4-4353-9A04-36F046206292}" type="slidenum">
              <a:rPr lang="en-GB" smtClean="0"/>
              <a:t>‹#›</a:t>
            </a:fld>
            <a:endParaRPr lang="en-GB"/>
          </a:p>
        </p:txBody>
      </p:sp>
    </p:spTree>
    <p:extLst>
      <p:ext uri="{BB962C8B-B14F-4D97-AF65-F5344CB8AC3E}">
        <p14:creationId xmlns:p14="http://schemas.microsoft.com/office/powerpoint/2010/main" val="3691939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objective of this thesis is to provide robots with the ability to communicate with humans during a collaborative task.</a:t>
            </a:r>
          </a:p>
          <a:p>
            <a:r>
              <a:rPr lang="en-GB" dirty="0"/>
              <a:t>To achieve this objective, this thesis will develop a decision making and reasoning model for robots which will enable them to provide explanatory descriptions of their beliefs, knowledge, experiences and reasoning processes, on-demand and at an appropriate abstraction level.</a:t>
            </a:r>
          </a:p>
        </p:txBody>
      </p:sp>
      <p:sp>
        <p:nvSpPr>
          <p:cNvPr id="4" name="Slide Number Placeholder 3"/>
          <p:cNvSpPr>
            <a:spLocks noGrp="1"/>
          </p:cNvSpPr>
          <p:nvPr>
            <p:ph type="sldNum" sz="quarter" idx="5"/>
          </p:nvPr>
        </p:nvSpPr>
        <p:spPr/>
        <p:txBody>
          <a:bodyPr/>
          <a:lstStyle/>
          <a:p>
            <a:fld id="{FE66C98A-556D-4214-AE2C-6969049B80D9}" type="slidenum">
              <a:rPr lang="en-GB" smtClean="0"/>
              <a:t>1</a:t>
            </a:fld>
            <a:endParaRPr lang="en-GB"/>
          </a:p>
        </p:txBody>
      </p:sp>
    </p:spTree>
    <p:extLst>
      <p:ext uri="{BB962C8B-B14F-4D97-AF65-F5344CB8AC3E}">
        <p14:creationId xmlns:p14="http://schemas.microsoft.com/office/powerpoint/2010/main" val="2964988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Ok so we will need a transparent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I define a transparent model as, in a broad sense, one whose content can be seen and studied by a human.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Whether this transparency is only really understandable to an expert or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But this is still problematic because an intelligent robot may process and story vast quantities of information during operation.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simply exposing the entirety of a robot’s reasoning model in human-readable format does not by itself constitute explanation generation.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Because clearly this is over-informative and it will be far too time consuming to manually extract the information you want from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referring back to our definition of an explanation, an explanation is an answer to an explanatory question, so when a robot is asked a question it should answer that question by providing only the appropriate and most relevant information to that question.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this requires additional components over just plain transparency, and we need to ensure that our model represents content to support this question answering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last major point to make is based on</a:t>
            </a:r>
          </a:p>
        </p:txBody>
      </p:sp>
      <p:sp>
        <p:nvSpPr>
          <p:cNvPr id="4" name="Slide Number Placeholder 3"/>
          <p:cNvSpPr>
            <a:spLocks noGrp="1"/>
          </p:cNvSpPr>
          <p:nvPr>
            <p:ph type="sldNum" sz="quarter" idx="5"/>
          </p:nvPr>
        </p:nvSpPr>
        <p:spPr/>
        <p:txBody>
          <a:bodyPr/>
          <a:lstStyle/>
          <a:p>
            <a:fld id="{2958BEEC-C3C4-4353-9A04-36F046206292}" type="slidenum">
              <a:rPr lang="en-GB" smtClean="0"/>
              <a:t>10</a:t>
            </a:fld>
            <a:endParaRPr lang="en-GB"/>
          </a:p>
        </p:txBody>
      </p:sp>
    </p:spTree>
    <p:extLst>
      <p:ext uri="{BB962C8B-B14F-4D97-AF65-F5344CB8AC3E}">
        <p14:creationId xmlns:p14="http://schemas.microsoft.com/office/powerpoint/2010/main" val="1634805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thesis will concern itself with developing a decision making and reasoning model for robots that intrinsically supports the content extraction phase.</a:t>
            </a:r>
          </a:p>
          <a:p>
            <a:endParaRPr lang="en-GB" dirty="0"/>
          </a:p>
          <a:p>
            <a:r>
              <a:rPr lang="en-GB" dirty="0"/>
              <a:t>This will require determining the range of explanations to be generated and binding to the architecture the requirements to generate all such </a:t>
            </a:r>
            <a:r>
              <a:rPr lang="en-GB"/>
              <a:t>explanations.</a:t>
            </a:r>
            <a:endParaRPr lang="en-GB" dirty="0"/>
          </a:p>
        </p:txBody>
      </p:sp>
      <p:sp>
        <p:nvSpPr>
          <p:cNvPr id="4" name="Slide Number Placeholder 3"/>
          <p:cNvSpPr>
            <a:spLocks noGrp="1"/>
          </p:cNvSpPr>
          <p:nvPr>
            <p:ph type="sldNum" sz="quarter" idx="5"/>
          </p:nvPr>
        </p:nvSpPr>
        <p:spPr/>
        <p:txBody>
          <a:bodyPr/>
          <a:lstStyle/>
          <a:p>
            <a:fld id="{A9ADBA37-233F-4A80-A919-E9DBF8EB2CCA}" type="slidenum">
              <a:rPr lang="en-GB" smtClean="0"/>
              <a:t>11</a:t>
            </a:fld>
            <a:endParaRPr lang="en-GB"/>
          </a:p>
        </p:txBody>
      </p:sp>
    </p:spTree>
    <p:extLst>
      <p:ext uri="{BB962C8B-B14F-4D97-AF65-F5344CB8AC3E}">
        <p14:creationId xmlns:p14="http://schemas.microsoft.com/office/powerpoint/2010/main" val="2207074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958BEEC-C3C4-4353-9A04-36F046206292}" type="slidenum">
              <a:rPr lang="en-GB" smtClean="0"/>
              <a:t>12</a:t>
            </a:fld>
            <a:endParaRPr lang="en-GB"/>
          </a:p>
        </p:txBody>
      </p:sp>
    </p:spTree>
    <p:extLst>
      <p:ext uri="{BB962C8B-B14F-4D97-AF65-F5344CB8AC3E}">
        <p14:creationId xmlns:p14="http://schemas.microsoft.com/office/powerpoint/2010/main" val="4196770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summarise and define exactly what the thesis contributions are.</a:t>
            </a:r>
          </a:p>
          <a:p>
            <a:endParaRPr lang="en-GB" dirty="0"/>
          </a:p>
          <a:p>
            <a:r>
              <a:rPr lang="en-GB" dirty="0"/>
              <a:t>The primary contribution is to develop a decision making and reasoning model for a robot collaborating with humans in which the ability to generate explanatory descriptions of its beliefs, knowledge and experiences, and how these guide all aspects of its reasoning about planning, diagnostics and inference is fully integrated and tightly coupled to the implementation at all levels.</a:t>
            </a:r>
          </a:p>
          <a:p>
            <a:endParaRPr lang="en-GB" dirty="0"/>
          </a:p>
          <a:p>
            <a:r>
              <a:rPr lang="en-GB" dirty="0"/>
              <a:t>I.e. this is a transparent system, which will have bound to it, all the components it requires to inherently support the abilities of explainable agency for human-robot collaboration, and to be able to generate human-understandable explanations according the definition of an explanation I outlined previously.</a:t>
            </a:r>
          </a:p>
          <a:p>
            <a:endParaRPr lang="en-GB" dirty="0"/>
          </a:p>
          <a:p>
            <a:r>
              <a:rPr lang="en-GB" dirty="0"/>
              <a:t>Secondly, and only as time permits, I want to extend this decision making and reasoning model to support a sufficient trade off between centralised and decentralised reasoning between teams of multiple robot with heterogenous sensory and actuation capabilities.</a:t>
            </a:r>
          </a:p>
          <a:p>
            <a:endParaRPr lang="en-GB" dirty="0"/>
          </a:p>
          <a:p>
            <a:r>
              <a:rPr lang="en-GB" dirty="0"/>
              <a:t>Now I’ve already implemented into my architecture some of the requirements for doing planning with multiple robots with heterogenous capabilities, the reason for that is because I wanted to add those parts before the system exploded in complexity and it would become far to complex to add the necessary components to the logic program to support this.</a:t>
            </a:r>
          </a:p>
          <a:p>
            <a:endParaRPr lang="en-GB" dirty="0"/>
          </a:p>
          <a:p>
            <a:r>
              <a:rPr lang="en-GB" dirty="0"/>
              <a:t>However, this is fully centralised planning for multiple robots which has been done before, and so has combined centralised and decentralised planning and diagnostics for multi-robots.</a:t>
            </a:r>
          </a:p>
          <a:p>
            <a:endParaRPr lang="en-GB" dirty="0"/>
          </a:p>
          <a:p>
            <a:r>
              <a:rPr lang="en-GB" dirty="0"/>
              <a:t>Where the interesting focus is on diagnosing network problems, i.e. problems in communicating and transferring knowledge, and that is the problem that I want to explain as the secondary contribution.</a:t>
            </a:r>
          </a:p>
        </p:txBody>
      </p:sp>
      <p:sp>
        <p:nvSpPr>
          <p:cNvPr id="4" name="Slide Number Placeholder 3"/>
          <p:cNvSpPr>
            <a:spLocks noGrp="1"/>
          </p:cNvSpPr>
          <p:nvPr>
            <p:ph type="sldNum" sz="quarter" idx="5"/>
          </p:nvPr>
        </p:nvSpPr>
        <p:spPr/>
        <p:txBody>
          <a:bodyPr/>
          <a:lstStyle/>
          <a:p>
            <a:fld id="{2958BEEC-C3C4-4353-9A04-36F046206292}" type="slidenum">
              <a:rPr lang="en-GB" smtClean="0"/>
              <a:t>13</a:t>
            </a:fld>
            <a:endParaRPr lang="en-GB"/>
          </a:p>
        </p:txBody>
      </p:sp>
    </p:spTree>
    <p:extLst>
      <p:ext uri="{BB962C8B-B14F-4D97-AF65-F5344CB8AC3E}">
        <p14:creationId xmlns:p14="http://schemas.microsoft.com/office/powerpoint/2010/main" val="362761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958BEEC-C3C4-4353-9A04-36F046206292}" type="slidenum">
              <a:rPr lang="en-GB" smtClean="0"/>
              <a:t>14</a:t>
            </a:fld>
            <a:endParaRPr lang="en-GB"/>
          </a:p>
        </p:txBody>
      </p:sp>
    </p:spTree>
    <p:extLst>
      <p:ext uri="{BB962C8B-B14F-4D97-AF65-F5344CB8AC3E}">
        <p14:creationId xmlns:p14="http://schemas.microsoft.com/office/powerpoint/2010/main" val="1643442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system descriptions are encoded in action language </a:t>
            </a:r>
            <a:r>
              <a:rPr lang="en-GB" dirty="0" err="1"/>
              <a:t>AL_d</a:t>
            </a:r>
            <a:r>
              <a:rPr lang="en-GB" dirty="0"/>
              <a:t> which is then translated into ASP using a set of predicates which I have introduced to aid explanation generation and particularly domain independency.</a:t>
            </a:r>
          </a:p>
          <a:p>
            <a:endParaRPr lang="en-GB" dirty="0"/>
          </a:p>
          <a:p>
            <a:r>
              <a:rPr lang="en-GB" dirty="0"/>
              <a:t>These allow explanations of the:</a:t>
            </a:r>
          </a:p>
          <a:p>
            <a:pPr marL="914400" lvl="1" indent="-457200">
              <a:spcBef>
                <a:spcPts val="1000"/>
              </a:spcBef>
              <a:buFont typeface="+mj-lt"/>
              <a:buAutoNum type="arabicPeriod"/>
            </a:pPr>
            <a:r>
              <a:rPr lang="en-GB" dirty="0"/>
              <a:t>Effect and preconditions of actions,</a:t>
            </a:r>
          </a:p>
          <a:p>
            <a:pPr marL="914400" lvl="1" indent="-457200">
              <a:spcBef>
                <a:spcPts val="1000"/>
              </a:spcBef>
              <a:buFont typeface="+mj-lt"/>
              <a:buAutoNum type="arabicPeriod"/>
            </a:pPr>
            <a:r>
              <a:rPr lang="en-GB" dirty="0"/>
              <a:t>Validity of states and state transitions,</a:t>
            </a:r>
          </a:p>
          <a:p>
            <a:pPr marL="914400" lvl="1" indent="-457200">
              <a:spcBef>
                <a:spcPts val="1000"/>
              </a:spcBef>
              <a:buFont typeface="+mj-lt"/>
              <a:buAutoNum type="arabicPeriod"/>
            </a:pPr>
            <a:r>
              <a:rPr lang="en-GB" dirty="0"/>
              <a:t>Assumptions made about the initial domain state with the lack of complete explicit initial state knowledge.</a:t>
            </a:r>
          </a:p>
          <a:p>
            <a:endParaRPr lang="en-GB" dirty="0"/>
          </a:p>
          <a:p>
            <a:r>
              <a:rPr lang="en-GB" dirty="0"/>
              <a:t>The previous systems I’ve seen use a lot of domain dependent knowledge in the programs that work externally to the ASP system in order to generate explanations about these things.</a:t>
            </a:r>
          </a:p>
          <a:p>
            <a:endParaRPr lang="en-GB" dirty="0"/>
          </a:p>
          <a:p>
            <a:r>
              <a:rPr lang="en-GB" dirty="0"/>
              <a:t>They also allow me to do certain things in the diagnostics phase, such as automatically requesting observations for the effects of actions made at the previous step and preconditions of actions at the next step.</a:t>
            </a:r>
          </a:p>
          <a:p>
            <a:r>
              <a:rPr lang="en-GB" dirty="0"/>
              <a:t>This effectively side steps the need to have explicit knowledge gathering “sense” actions.</a:t>
            </a:r>
          </a:p>
          <a:p>
            <a:endParaRPr lang="en-GB" dirty="0"/>
          </a:p>
          <a:p>
            <a:r>
              <a:rPr lang="en-GB" dirty="0"/>
              <a:t>They also provide me tools to explain the provenance of a robot’s beliefs in a much more domain-independent manner because it can automatically know what assumptions were used to define the initial state and what actions changed individual fluents.</a:t>
            </a:r>
          </a:p>
          <a:p>
            <a:endParaRPr lang="en-GB" dirty="0"/>
          </a:p>
          <a:p>
            <a:r>
              <a:rPr lang="en-GB" dirty="0"/>
              <a:t>I also done a lot of work on the diagnostics phase of the system to explain observations that contradict its beliefs by retracting assumptions made about the initial state, and/or hypothesising exogenous actions.</a:t>
            </a:r>
          </a:p>
          <a:p>
            <a:endParaRPr lang="en-GB" dirty="0"/>
          </a:p>
          <a:p>
            <a:r>
              <a:rPr lang="en-GB" dirty="0"/>
              <a:t>The system is able to reason enough to determine whether those observations require it to enter diagnostics, and can freely activate and deactivate those systems freely by a process know as selective grounding.</a:t>
            </a:r>
          </a:p>
        </p:txBody>
      </p:sp>
      <p:sp>
        <p:nvSpPr>
          <p:cNvPr id="4" name="Slide Number Placeholder 3"/>
          <p:cNvSpPr>
            <a:spLocks noGrp="1"/>
          </p:cNvSpPr>
          <p:nvPr>
            <p:ph type="sldNum" sz="quarter" idx="5"/>
          </p:nvPr>
        </p:nvSpPr>
        <p:spPr/>
        <p:txBody>
          <a:bodyPr/>
          <a:lstStyle/>
          <a:p>
            <a:fld id="{2958BEEC-C3C4-4353-9A04-36F046206292}" type="slidenum">
              <a:rPr lang="en-GB" smtClean="0"/>
              <a:t>15</a:t>
            </a:fld>
            <a:endParaRPr lang="en-GB"/>
          </a:p>
        </p:txBody>
      </p:sp>
    </p:spTree>
    <p:extLst>
      <p:ext uri="{BB962C8B-B14F-4D97-AF65-F5344CB8AC3E}">
        <p14:creationId xmlns:p14="http://schemas.microsoft.com/office/powerpoint/2010/main" val="377805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Emerging generations of robots are highly autonomous and have extensive functional capabilities, including for example, self driving cars and service robots.</a:t>
            </a:r>
          </a:p>
          <a:p>
            <a:endParaRPr lang="en-GB" dirty="0"/>
          </a:p>
          <a:p>
            <a:r>
              <a:rPr lang="en-GB" dirty="0"/>
              <a:t>And these robots are starting to be deployed outside of what one might call classical robotics domains such as those in manufacturing and industry.</a:t>
            </a:r>
          </a:p>
          <a:p>
            <a:endParaRPr lang="en-GB" dirty="0"/>
          </a:p>
          <a:p>
            <a:r>
              <a:rPr lang="en-GB" dirty="0"/>
              <a:t>So they will be operating in environments which were never originally designed for robots, i.e. they aren’t very robot inclusive and they will be interacting with a broad range of humans with varying levels of understand of robotics.</a:t>
            </a:r>
          </a:p>
          <a:p>
            <a:endParaRPr lang="en-GB" dirty="0"/>
          </a:p>
          <a:p>
            <a:r>
              <a:rPr lang="en-GB" dirty="0"/>
              <a:t>So there's a lot of autonomy going on but generally there is not much transparency as to why robots make decisions or why they behaviour in a certain way.</a:t>
            </a:r>
          </a:p>
          <a:p>
            <a:endParaRPr lang="en-GB" dirty="0"/>
          </a:p>
          <a:p>
            <a:r>
              <a:rPr lang="en-GB" dirty="0"/>
              <a:t>And this has lead to a lack of trust which I believe stems from the problem that people aren’t totally convinced that robots will operate effectively with a sufficiently low failure rate when performing important tasks, and I believe this comes from the fact that most people don’t understand the decision making and reasoning of robots.</a:t>
            </a:r>
          </a:p>
          <a:p>
            <a:endParaRPr lang="en-GB" dirty="0"/>
          </a:p>
          <a:p>
            <a:r>
              <a:rPr lang="en-GB" dirty="0"/>
              <a:t>Other common concerns that have arisen primarily from governments in the UK, USA and China that robot’s may make discriminatory decisions, replicate or develop biases against particular groups of people, or possibly put human safety at risk in highly sensitive environments.</a:t>
            </a:r>
          </a:p>
          <a:p>
            <a:endParaRPr lang="en-GB" dirty="0"/>
          </a:p>
          <a:p>
            <a:r>
              <a:rPr lang="en-GB" dirty="0"/>
              <a:t>Thus it seems quite natural to expect a robot to be explainable, to be able to describe its rationale and reasons behind its decisions, justify its choices and be accountable when things go wrong.</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least in the initial stages of deployment of human-robot collaborative robots one of the main motivators for explainability is to increase trust.</a:t>
            </a:r>
          </a:p>
          <a:p>
            <a:endParaRPr lang="en-GB" dirty="0"/>
          </a:p>
          <a:p>
            <a:r>
              <a:rPr lang="en-GB" dirty="0"/>
              <a:t>And finally of course, for developers, engineers, scientists, its useful to have a transparent and explainable system to work with, because it is much easier to find and fix faults in such a system, which ultimately will lead to a more robust system.</a:t>
            </a:r>
          </a:p>
        </p:txBody>
      </p:sp>
      <p:sp>
        <p:nvSpPr>
          <p:cNvPr id="4" name="Slide Number Placeholder 3"/>
          <p:cNvSpPr>
            <a:spLocks noGrp="1"/>
          </p:cNvSpPr>
          <p:nvPr>
            <p:ph type="sldNum" sz="quarter" idx="5"/>
          </p:nvPr>
        </p:nvSpPr>
        <p:spPr/>
        <p:txBody>
          <a:bodyPr/>
          <a:lstStyle/>
          <a:p>
            <a:fld id="{2958BEEC-C3C4-4353-9A04-36F046206292}" type="slidenum">
              <a:rPr lang="en-GB" smtClean="0"/>
              <a:t>2</a:t>
            </a:fld>
            <a:endParaRPr lang="en-GB"/>
          </a:p>
        </p:txBody>
      </p:sp>
    </p:spTree>
    <p:extLst>
      <p:ext uri="{BB962C8B-B14F-4D97-AF65-F5344CB8AC3E}">
        <p14:creationId xmlns:p14="http://schemas.microsoft.com/office/powerpoint/2010/main" val="3642180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Lets begin by defining what I mean by human-robot collaboration and what the scope of the tasks I am seeking to consider in this thesis.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In human-robot collaboration, will most frequently is that in which a robot receives instructions, carries them out, with little or no human interaction, then must explain itself in retrospect of extended unsupervised activity, having either succeeded or failed to complete its given goals.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A lot of past work focused on human-robot interaction, in which there is a shared effort towards some common goal, and explanations are usually provided throughout execution.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human-robot collaborative task is more challenging, the robots must maintain a record of decisions made, knowledge it gained throughout execution amongst other things.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Storing and structuring this knowledge such that it supports explanation is still mostly unsolved in robotics.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Yet this type of scenario will occur very frequently in many domains of interest such as healthcare, hospitality and disaster rescue to name a few.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proof of concepts domains I'll be using during my thesis will most likely be the following three: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dirty="0"/>
              <a:t>A relatively basic office domain, which I will use effectively for benchmarking the system and checking individual components work is a quite simple situation.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dirty="0"/>
              <a:t>A more complex domain is the hospitality domain, which I have detailed somewhat in my report, this is a more expansive domain and can include really anything I want, so it could be cooking or cleaning robots, porter robots, etc </a:t>
            </a:r>
            <a:r>
              <a:rPr lang="en-GB" dirty="0" err="1"/>
              <a:t>etc</a:t>
            </a:r>
            <a:r>
              <a:rPr lang="en-GB" dirty="0"/>
              <a:t>, and it’s a domain that has been researched a lot for the use of robotics and it has a lot of commercial interest.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dirty="0"/>
              <a:t>Finally, there is the construction domain, which is a bit different, its highly structured and the range of tasks is more rigid and repetitive, but it has very high commercial interest and its also highly safety critical, such that you will mostly be wanting to allow the robots to operate on site without much supervision, but you will want them to be able to report of progress and explain when//if something goes wrong.</a:t>
            </a:r>
          </a:p>
        </p:txBody>
      </p:sp>
      <p:sp>
        <p:nvSpPr>
          <p:cNvPr id="4" name="Slide Number Placeholder 3"/>
          <p:cNvSpPr>
            <a:spLocks noGrp="1"/>
          </p:cNvSpPr>
          <p:nvPr>
            <p:ph type="sldNum" sz="quarter" idx="5"/>
          </p:nvPr>
        </p:nvSpPr>
        <p:spPr/>
        <p:txBody>
          <a:bodyPr/>
          <a:lstStyle/>
          <a:p>
            <a:fld id="{2958BEEC-C3C4-4353-9A04-36F046206292}" type="slidenum">
              <a:rPr lang="en-GB" smtClean="0"/>
              <a:t>3</a:t>
            </a:fld>
            <a:endParaRPr lang="en-GB"/>
          </a:p>
        </p:txBody>
      </p:sp>
    </p:spTree>
    <p:extLst>
      <p:ext uri="{BB962C8B-B14F-4D97-AF65-F5344CB8AC3E}">
        <p14:creationId xmlns:p14="http://schemas.microsoft.com/office/powerpoint/2010/main" val="2267973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800"/>
              </a:spcBef>
            </a:pPr>
            <a:r>
              <a:rPr lang="en-GB" dirty="0"/>
              <a:t>This problem of a lack of transparency in current approaches has not </a:t>
            </a:r>
            <a:r>
              <a:rPr lang="en-GB"/>
              <a:t>gone unnoticed.</a:t>
            </a:r>
            <a:endParaRPr lang="en-GB" dirty="0"/>
          </a:p>
          <a:p>
            <a:pPr>
              <a:spcBef>
                <a:spcPts val="1800"/>
              </a:spcBef>
            </a:pPr>
            <a:endParaRPr lang="en-GB" dirty="0"/>
          </a:p>
          <a:p>
            <a:pPr>
              <a:spcBef>
                <a:spcPts val="1800"/>
              </a:spcBef>
            </a:pPr>
            <a:r>
              <a:rPr lang="en-GB" dirty="0"/>
              <a:t>In recent years there has been substantial interest in explainable artificial intelligence.</a:t>
            </a:r>
          </a:p>
          <a:p>
            <a:pPr>
              <a:spcBef>
                <a:spcPts val="1800"/>
              </a:spcBef>
            </a:pPr>
            <a:endParaRPr lang="en-GB" dirty="0"/>
          </a:p>
          <a:p>
            <a:pPr>
              <a:spcBef>
                <a:spcPts val="1800"/>
              </a:spcBef>
            </a:pPr>
            <a:r>
              <a:rPr lang="en-GB" dirty="0"/>
              <a:t>A big name in that field has been DARPA who launched the XAI program in 2016, there document announcing that has about 350 citations according to google scholar so relatively popular.</a:t>
            </a:r>
          </a:p>
          <a:p>
            <a:pPr>
              <a:spcBef>
                <a:spcPts val="1800"/>
              </a:spcBef>
            </a:pPr>
            <a:endParaRPr lang="en-GB" dirty="0"/>
          </a:p>
          <a:p>
            <a:pPr>
              <a:spcBef>
                <a:spcPts val="1800"/>
              </a:spcBef>
            </a:pPr>
            <a:r>
              <a:rPr lang="en-GB" dirty="0"/>
              <a:t>DARPA calls for development of artificially intelligent algorithms and systems to include tools to justify decisions they make, state when they will succeed or when they are likely to fail, and allow the user to better understand when they are able to trust the system to perform as expected or required.</a:t>
            </a:r>
          </a:p>
          <a:p>
            <a:pPr>
              <a:spcBef>
                <a:spcPts val="1800"/>
              </a:spcBef>
            </a:pPr>
            <a:endParaRPr lang="en-GB" dirty="0"/>
          </a:p>
          <a:p>
            <a:pPr>
              <a:spcBef>
                <a:spcPts val="1800"/>
              </a:spcBef>
            </a:pPr>
            <a:r>
              <a:rPr lang="en-GB" dirty="0"/>
              <a:t>However, the majority of the research within the field of XAI has focused heavily of explaining black-box machine learning models.</a:t>
            </a:r>
          </a:p>
          <a:p>
            <a:pPr>
              <a:spcBef>
                <a:spcPts val="1800"/>
              </a:spcBef>
            </a:pPr>
            <a:endParaRPr lang="en-GB" dirty="0"/>
          </a:p>
          <a:p>
            <a:pPr>
              <a:spcBef>
                <a:spcPts val="1800"/>
              </a:spcBef>
            </a:pPr>
            <a:r>
              <a:rPr lang="en-GB" dirty="0"/>
              <a:t>And XAI in general seems to have spawned from the issue that many of the most popular current approaches to acquiring expertise in AI and robotics involve the use of black-box ML models which can produce powerful functional capabilities, but it is impossible to extract and explain content from such models.</a:t>
            </a:r>
          </a:p>
          <a:p>
            <a:pPr>
              <a:spcBef>
                <a:spcPts val="1800"/>
              </a:spcBef>
            </a:pPr>
            <a:endParaRPr lang="en-GB" dirty="0"/>
          </a:p>
          <a:p>
            <a:pPr>
              <a:spcBef>
                <a:spcPts val="1800"/>
              </a:spcBef>
            </a:pPr>
            <a:r>
              <a:rPr lang="en-GB" dirty="0"/>
              <a:t>Of course there are a number of approaches towards solving these problems, these include:</a:t>
            </a:r>
          </a:p>
          <a:p>
            <a:pPr>
              <a:spcBef>
                <a:spcPts val="1800"/>
              </a:spcBef>
            </a:pPr>
            <a:endParaRPr lang="en-GB" dirty="0"/>
          </a:p>
          <a:p>
            <a:pPr marL="228600" indent="-228600">
              <a:spcBef>
                <a:spcPts val="1800"/>
              </a:spcBef>
              <a:buFont typeface="+mj-lt"/>
              <a:buAutoNum type="arabicPeriod"/>
            </a:pPr>
            <a:r>
              <a:rPr lang="en-GB" dirty="0"/>
              <a:t>Learning simpler models that are easier to explain</a:t>
            </a:r>
          </a:p>
          <a:p>
            <a:pPr marL="228600" indent="-228600">
              <a:spcBef>
                <a:spcPts val="1800"/>
              </a:spcBef>
              <a:buFont typeface="+mj-lt"/>
              <a:buAutoNum type="arabicPeriod"/>
            </a:pPr>
            <a:r>
              <a:rPr lang="en-GB" dirty="0"/>
              <a:t>Learning richer models that contain more explanatory content</a:t>
            </a:r>
          </a:p>
          <a:p>
            <a:pPr marL="228600" indent="-228600">
              <a:spcBef>
                <a:spcPts val="1800"/>
              </a:spcBef>
              <a:buFont typeface="+mj-lt"/>
              <a:buAutoNum type="arabicPeriod"/>
            </a:pPr>
            <a:r>
              <a:rPr lang="en-GB" dirty="0"/>
              <a:t>Or by inferring approximate models (of the original decision making model) used solely for the purpose of explanation</a:t>
            </a:r>
          </a:p>
          <a:p>
            <a:pPr marL="0" indent="0">
              <a:spcBef>
                <a:spcPts val="1800"/>
              </a:spcBef>
              <a:buFont typeface="+mj-lt"/>
              <a:buNone/>
            </a:pPr>
            <a:endParaRPr lang="en-GB" dirty="0"/>
          </a:p>
          <a:p>
            <a:pPr marL="0" indent="0">
              <a:spcBef>
                <a:spcPts val="1800"/>
              </a:spcBef>
              <a:buFont typeface="+mj-lt"/>
              <a:buNone/>
            </a:pPr>
            <a:r>
              <a:rPr lang="en-GB" dirty="0"/>
              <a:t>However, all of these are generally insufficient for the needs of human-robot collaboration, and this is mainly because they cannot provide faithful explanations of the underlying reasoning with which decisions are made, the beliefs that inform this reasoning, and the provenance of those beliefs.</a:t>
            </a:r>
          </a:p>
          <a:p>
            <a:pPr marL="0" indent="0">
              <a:spcBef>
                <a:spcPts val="1800"/>
              </a:spcBef>
              <a:buFont typeface="+mj-lt"/>
              <a:buNone/>
            </a:pPr>
            <a:endParaRPr lang="en-GB" dirty="0"/>
          </a:p>
          <a:p>
            <a:r>
              <a:rPr lang="en-GB" dirty="0"/>
              <a:t>These include; stating actions it plans to execute towards its goals, its corresponding beliefs at each stage of its plan, and its episodic memory of past events.</a:t>
            </a:r>
          </a:p>
          <a:p>
            <a:r>
              <a:rPr lang="en-GB" dirty="0"/>
              <a:t>Approximate explanations of ML models also require significant time to process and produce, therefore they cannot be provided as part of an interactive conversation, making them unsatisfactory for human-robot collaboration.</a:t>
            </a:r>
          </a:p>
        </p:txBody>
      </p:sp>
      <p:sp>
        <p:nvSpPr>
          <p:cNvPr id="4" name="Slide Number Placeholder 3"/>
          <p:cNvSpPr>
            <a:spLocks noGrp="1"/>
          </p:cNvSpPr>
          <p:nvPr>
            <p:ph type="sldNum" sz="quarter" idx="5"/>
          </p:nvPr>
        </p:nvSpPr>
        <p:spPr/>
        <p:txBody>
          <a:bodyPr/>
          <a:lstStyle/>
          <a:p>
            <a:fld id="{2958BEEC-C3C4-4353-9A04-36F046206292}" type="slidenum">
              <a:rPr lang="en-GB" smtClean="0"/>
              <a:t>4</a:t>
            </a:fld>
            <a:endParaRPr lang="en-GB"/>
          </a:p>
        </p:txBody>
      </p:sp>
    </p:spTree>
    <p:extLst>
      <p:ext uri="{BB962C8B-B14F-4D97-AF65-F5344CB8AC3E}">
        <p14:creationId xmlns:p14="http://schemas.microsoft.com/office/powerpoint/2010/main" val="2841280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of course there are many other approaches towards explainability.</a:t>
            </a:r>
          </a:p>
          <a:p>
            <a:endParaRPr lang="en-GB" dirty="0"/>
          </a:p>
          <a:p>
            <a:r>
              <a:rPr lang="en-GB" dirty="0"/>
              <a:t>From my literature review I’ve found that there are broadly two main classes of approaches that are most applicable to human-robot collaboration.</a:t>
            </a:r>
          </a:p>
          <a:p>
            <a:endParaRPr lang="en-GB" dirty="0"/>
          </a:p>
          <a:p>
            <a:r>
              <a:rPr lang="en-GB" dirty="0"/>
              <a:t>There are:</a:t>
            </a:r>
          </a:p>
          <a:p>
            <a:endParaRPr lang="en-GB"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dirty="0"/>
              <a:t>Explicable planning: This is a technique which attempts to make the behaviour of robots more transparent by injecting biases into a reasoning model such that decisions it makes, or plans it makes, conform to the expectations of humans. In this way the robot’s decisions become inherently easier to understand, because it does what we expect it to do. However, this technique is problematic because it requires sacrificing optimality in favour of explicability and it is difficult to actually determine the expectations of humans, there are also many scenarios in which conforming to human expectations is impossible because the enabling conditions of the expected decision have not been met.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dirty="0"/>
              <a:t>Explainable agency: A robot generates explanatory descriptions of its beliefs, knowledge and experiences, and how these guide its reasoning about planning, diagnostics and inference. This allows robots to directly answer explanatory questions posed by human collaborators about decisions made by providing explanations of the reasoning underlying that decision making.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will be focusing on explainable agency in this thesis as I believe it is the most promising and general approach towards explainability for human-robot collaboration.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explainable agency requires a robot to generate natural language explanations in response to direct explanatory questions and thus allow humans to understand their decisions and behaviour.</a:t>
            </a:r>
          </a:p>
        </p:txBody>
      </p:sp>
      <p:sp>
        <p:nvSpPr>
          <p:cNvPr id="4" name="Slide Number Placeholder 3"/>
          <p:cNvSpPr>
            <a:spLocks noGrp="1"/>
          </p:cNvSpPr>
          <p:nvPr>
            <p:ph type="sldNum" sz="quarter" idx="5"/>
          </p:nvPr>
        </p:nvSpPr>
        <p:spPr/>
        <p:txBody>
          <a:bodyPr/>
          <a:lstStyle/>
          <a:p>
            <a:fld id="{2958BEEC-C3C4-4353-9A04-36F046206292}" type="slidenum">
              <a:rPr lang="en-GB" smtClean="0"/>
              <a:t>5</a:t>
            </a:fld>
            <a:endParaRPr lang="en-GB"/>
          </a:p>
        </p:txBody>
      </p:sp>
    </p:spTree>
    <p:extLst>
      <p:ext uri="{BB962C8B-B14F-4D97-AF65-F5344CB8AC3E}">
        <p14:creationId xmlns:p14="http://schemas.microsoft.com/office/powerpoint/2010/main" val="4070319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But what is an explanation?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define an explanation in the following 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 explanation is an explanatory description of how ones knowledge and experiences informs their beliefs, how their beliefs guide their reasoning, and how their reasoning leads to their decisions.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Explanations are answers, to explanatory questions.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an explanation should explicitly answer a question by providing on the information relevant to the specific question and context under consideration.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in contrast to just plain transparency which just exposes an entire model and does not filter its content at 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Explanations are also made as part of a conversational process, they are a social interaction, which is by its nature an interactive process, what this means is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humans we usually ask for and provide explanations in such a manner, and I argue that robots should also emulate this same process to order to provide for human friendly explanations.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problem of selecting, constructing and providing such explanations in this manner is referred to as explanation generation.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will speak a bit more about explanation generation and the specific part of that process I am focusing on in my thesis a little later.</a:t>
            </a:r>
          </a:p>
        </p:txBody>
      </p:sp>
      <p:sp>
        <p:nvSpPr>
          <p:cNvPr id="4" name="Slide Number Placeholder 3"/>
          <p:cNvSpPr>
            <a:spLocks noGrp="1"/>
          </p:cNvSpPr>
          <p:nvPr>
            <p:ph type="sldNum" sz="quarter" idx="5"/>
          </p:nvPr>
        </p:nvSpPr>
        <p:spPr/>
        <p:txBody>
          <a:bodyPr/>
          <a:lstStyle/>
          <a:p>
            <a:fld id="{2958BEEC-C3C4-4353-9A04-36F046206292}" type="slidenum">
              <a:rPr lang="en-GB" smtClean="0"/>
              <a:t>6</a:t>
            </a:fld>
            <a:endParaRPr lang="en-GB"/>
          </a:p>
        </p:txBody>
      </p:sp>
    </p:spTree>
    <p:extLst>
      <p:ext uri="{BB962C8B-B14F-4D97-AF65-F5344CB8AC3E}">
        <p14:creationId xmlns:p14="http://schemas.microsoft.com/office/powerpoint/2010/main" val="1864087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this is not an exhaustive list, but it covers a large range of possible questions, because with regards to the content extraction phase, the technique for extracting knowledge relevant to a given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quite hard to account for all the possible questions that could be asked, of course some may not </a:t>
            </a:r>
            <a:r>
              <a:rPr lang="en-GB"/>
              <a:t>be relevant</a:t>
            </a:r>
            <a:endParaRPr lang="en-GB" dirty="0"/>
          </a:p>
        </p:txBody>
      </p:sp>
      <p:sp>
        <p:nvSpPr>
          <p:cNvPr id="4" name="Slide Number Placeholder 3"/>
          <p:cNvSpPr>
            <a:spLocks noGrp="1"/>
          </p:cNvSpPr>
          <p:nvPr>
            <p:ph type="sldNum" sz="quarter" idx="5"/>
          </p:nvPr>
        </p:nvSpPr>
        <p:spPr/>
        <p:txBody>
          <a:bodyPr/>
          <a:lstStyle/>
          <a:p>
            <a:fld id="{A9ADBA37-233F-4A80-A919-E9DBF8EB2CCA}" type="slidenum">
              <a:rPr lang="en-GB" smtClean="0"/>
              <a:t>7</a:t>
            </a:fld>
            <a:endParaRPr lang="en-GB"/>
          </a:p>
        </p:txBody>
      </p:sp>
    </p:spTree>
    <p:extLst>
      <p:ext uri="{BB962C8B-B14F-4D97-AF65-F5344CB8AC3E}">
        <p14:creationId xmlns:p14="http://schemas.microsoft.com/office/powerpoint/2010/main" val="3445567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9ADBA37-233F-4A80-A919-E9DBF8EB2CCA}" type="slidenum">
              <a:rPr lang="en-GB" smtClean="0"/>
              <a:t>8</a:t>
            </a:fld>
            <a:endParaRPr lang="en-GB"/>
          </a:p>
        </p:txBody>
      </p:sp>
    </p:spTree>
    <p:extLst>
      <p:ext uri="{BB962C8B-B14F-4D97-AF65-F5344CB8AC3E}">
        <p14:creationId xmlns:p14="http://schemas.microsoft.com/office/powerpoint/2010/main" val="767527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So we have a definition of an explanation and we know the abilities that we want to enable a robot with to support an explainable agency in the context of human-robot collaboration.</a:t>
            </a:r>
          </a:p>
          <a:p>
            <a:endParaRPr lang="en-GB" sz="1200" dirty="0"/>
          </a:p>
          <a:p>
            <a:r>
              <a:rPr lang="en-GB" sz="1200" dirty="0"/>
              <a:t>But how is it best to design a robot's reasoning model such that it inherently supports these abilities?</a:t>
            </a:r>
          </a:p>
          <a:p>
            <a:endParaRPr lang="en-GB" sz="1200" dirty="0"/>
          </a:p>
          <a:p>
            <a:r>
              <a:rPr lang="en-GB" sz="1200" dirty="0"/>
              <a:t>This is the primary research question of this thesis.</a:t>
            </a:r>
          </a:p>
          <a:p>
            <a:endParaRPr lang="en-GB" sz="1200" dirty="0"/>
          </a:p>
          <a:p>
            <a:r>
              <a:rPr lang="en-GB" sz="1200" dirty="0"/>
              <a:t>And this question stems from the fundamental concept that it is impossible to truly extract and explain from a model which does not represent that content such as to support such explanation.</a:t>
            </a:r>
          </a:p>
          <a:p>
            <a:endParaRPr lang="en-GB" sz="1200" dirty="0"/>
          </a:p>
          <a:p>
            <a:r>
              <a:rPr lang="en-GB" sz="1200" dirty="0"/>
              <a:t>So the knowledge elements that form the model such support explanation.</a:t>
            </a:r>
          </a:p>
          <a:p>
            <a:endParaRPr lang="en-GB" sz="1200" dirty="0"/>
          </a:p>
          <a:p>
            <a:r>
              <a:rPr lang="en-GB" sz="1200" dirty="0"/>
              <a:t>This means that we cannot just design a reasoning model and attempt to explain it after the fact because the ability to explain its content is tightly linked to the underling knowledge representation and reasoning methodology and their implementation in the design of the reasoning model.</a:t>
            </a:r>
          </a:p>
          <a:p>
            <a:endParaRPr lang="en-GB" sz="1200" dirty="0"/>
          </a:p>
          <a:p>
            <a:r>
              <a:rPr lang="en-GB" sz="1200" dirty="0"/>
              <a:t>So it seems clear that to support the abilities outlined previously that can cannot use black-box models if we wish to provide explanations faithful to our definition.</a:t>
            </a:r>
          </a:p>
        </p:txBody>
      </p:sp>
      <p:sp>
        <p:nvSpPr>
          <p:cNvPr id="4" name="Slide Number Placeholder 3"/>
          <p:cNvSpPr>
            <a:spLocks noGrp="1"/>
          </p:cNvSpPr>
          <p:nvPr>
            <p:ph type="sldNum" sz="quarter" idx="5"/>
          </p:nvPr>
        </p:nvSpPr>
        <p:spPr/>
        <p:txBody>
          <a:bodyPr/>
          <a:lstStyle/>
          <a:p>
            <a:fld id="{2958BEEC-C3C4-4353-9A04-36F046206292}" type="slidenum">
              <a:rPr lang="en-GB" smtClean="0"/>
              <a:t>9</a:t>
            </a:fld>
            <a:endParaRPr lang="en-GB"/>
          </a:p>
        </p:txBody>
      </p:sp>
    </p:spTree>
    <p:extLst>
      <p:ext uri="{BB962C8B-B14F-4D97-AF65-F5344CB8AC3E}">
        <p14:creationId xmlns:p14="http://schemas.microsoft.com/office/powerpoint/2010/main" val="405868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89E70-1832-41C1-8B64-456B0F3BF4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9AEB5E6-F708-436D-A9E4-18B517E32F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2E6D13C-2F02-4E5F-AC90-BFFCA3D4E31C}"/>
              </a:ext>
            </a:extLst>
          </p:cNvPr>
          <p:cNvSpPr>
            <a:spLocks noGrp="1"/>
          </p:cNvSpPr>
          <p:nvPr>
            <p:ph type="dt" sz="half" idx="10"/>
          </p:nvPr>
        </p:nvSpPr>
        <p:spPr/>
        <p:txBody>
          <a:bodyPr/>
          <a:lstStyle/>
          <a:p>
            <a:fld id="{1B5B980A-A2E9-48CA-9A71-F8FB53A6D4B2}" type="datetimeFigureOut">
              <a:rPr lang="en-GB" smtClean="0"/>
              <a:t>28/11/2019</a:t>
            </a:fld>
            <a:endParaRPr lang="en-GB"/>
          </a:p>
        </p:txBody>
      </p:sp>
      <p:sp>
        <p:nvSpPr>
          <p:cNvPr id="5" name="Footer Placeholder 4">
            <a:extLst>
              <a:ext uri="{FF2B5EF4-FFF2-40B4-BE49-F238E27FC236}">
                <a16:creationId xmlns:a16="http://schemas.microsoft.com/office/drawing/2014/main" id="{5B74236B-0920-46C8-876E-209559AB1A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5FDE68-F988-4DBA-8850-9F372044298C}"/>
              </a:ext>
            </a:extLst>
          </p:cNvPr>
          <p:cNvSpPr>
            <a:spLocks noGrp="1"/>
          </p:cNvSpPr>
          <p:nvPr>
            <p:ph type="sldNum" sz="quarter" idx="12"/>
          </p:nvPr>
        </p:nvSpPr>
        <p:spPr/>
        <p:txBody>
          <a:bodyPr/>
          <a:lstStyle/>
          <a:p>
            <a:fld id="{50519BD3-6E13-4A2B-A0D4-DBCF4BAB3DD4}" type="slidenum">
              <a:rPr lang="en-GB" smtClean="0"/>
              <a:t>‹#›</a:t>
            </a:fld>
            <a:endParaRPr lang="en-GB"/>
          </a:p>
        </p:txBody>
      </p:sp>
    </p:spTree>
    <p:extLst>
      <p:ext uri="{BB962C8B-B14F-4D97-AF65-F5344CB8AC3E}">
        <p14:creationId xmlns:p14="http://schemas.microsoft.com/office/powerpoint/2010/main" val="211920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735CF-548C-4964-A97E-85F0100D4A9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AAD706E-671F-4EE5-AA43-2D81C482C0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A7D3A7-28A9-44FC-9261-8CEC1E63E768}"/>
              </a:ext>
            </a:extLst>
          </p:cNvPr>
          <p:cNvSpPr>
            <a:spLocks noGrp="1"/>
          </p:cNvSpPr>
          <p:nvPr>
            <p:ph type="dt" sz="half" idx="10"/>
          </p:nvPr>
        </p:nvSpPr>
        <p:spPr/>
        <p:txBody>
          <a:bodyPr/>
          <a:lstStyle/>
          <a:p>
            <a:fld id="{1B5B980A-A2E9-48CA-9A71-F8FB53A6D4B2}" type="datetimeFigureOut">
              <a:rPr lang="en-GB" smtClean="0"/>
              <a:t>28/11/2019</a:t>
            </a:fld>
            <a:endParaRPr lang="en-GB"/>
          </a:p>
        </p:txBody>
      </p:sp>
      <p:sp>
        <p:nvSpPr>
          <p:cNvPr id="5" name="Footer Placeholder 4">
            <a:extLst>
              <a:ext uri="{FF2B5EF4-FFF2-40B4-BE49-F238E27FC236}">
                <a16:creationId xmlns:a16="http://schemas.microsoft.com/office/drawing/2014/main" id="{6BAB51D5-7D50-477D-BCDF-740A6803D2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AF88BE-E4B3-457A-98EC-7AE3F7E10743}"/>
              </a:ext>
            </a:extLst>
          </p:cNvPr>
          <p:cNvSpPr>
            <a:spLocks noGrp="1"/>
          </p:cNvSpPr>
          <p:nvPr>
            <p:ph type="sldNum" sz="quarter" idx="12"/>
          </p:nvPr>
        </p:nvSpPr>
        <p:spPr/>
        <p:txBody>
          <a:bodyPr/>
          <a:lstStyle/>
          <a:p>
            <a:fld id="{50519BD3-6E13-4A2B-A0D4-DBCF4BAB3DD4}" type="slidenum">
              <a:rPr lang="en-GB" smtClean="0"/>
              <a:t>‹#›</a:t>
            </a:fld>
            <a:endParaRPr lang="en-GB"/>
          </a:p>
        </p:txBody>
      </p:sp>
    </p:spTree>
    <p:extLst>
      <p:ext uri="{BB962C8B-B14F-4D97-AF65-F5344CB8AC3E}">
        <p14:creationId xmlns:p14="http://schemas.microsoft.com/office/powerpoint/2010/main" val="3353749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79CEB0-1BE9-4E94-8263-B35B774BA6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4BC89A-3961-475B-93E2-57F65A207F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3A4672-5EE0-42A5-AABB-8E4AE131A013}"/>
              </a:ext>
            </a:extLst>
          </p:cNvPr>
          <p:cNvSpPr>
            <a:spLocks noGrp="1"/>
          </p:cNvSpPr>
          <p:nvPr>
            <p:ph type="dt" sz="half" idx="10"/>
          </p:nvPr>
        </p:nvSpPr>
        <p:spPr/>
        <p:txBody>
          <a:bodyPr/>
          <a:lstStyle/>
          <a:p>
            <a:fld id="{1B5B980A-A2E9-48CA-9A71-F8FB53A6D4B2}" type="datetimeFigureOut">
              <a:rPr lang="en-GB" smtClean="0"/>
              <a:t>28/11/2019</a:t>
            </a:fld>
            <a:endParaRPr lang="en-GB"/>
          </a:p>
        </p:txBody>
      </p:sp>
      <p:sp>
        <p:nvSpPr>
          <p:cNvPr id="5" name="Footer Placeholder 4">
            <a:extLst>
              <a:ext uri="{FF2B5EF4-FFF2-40B4-BE49-F238E27FC236}">
                <a16:creationId xmlns:a16="http://schemas.microsoft.com/office/drawing/2014/main" id="{E37C43E3-2517-4173-928F-7660C1B843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E570AD-5283-441C-9CB6-BC8F11094859}"/>
              </a:ext>
            </a:extLst>
          </p:cNvPr>
          <p:cNvSpPr>
            <a:spLocks noGrp="1"/>
          </p:cNvSpPr>
          <p:nvPr>
            <p:ph type="sldNum" sz="quarter" idx="12"/>
          </p:nvPr>
        </p:nvSpPr>
        <p:spPr/>
        <p:txBody>
          <a:bodyPr/>
          <a:lstStyle/>
          <a:p>
            <a:fld id="{50519BD3-6E13-4A2B-A0D4-DBCF4BAB3DD4}" type="slidenum">
              <a:rPr lang="en-GB" smtClean="0"/>
              <a:t>‹#›</a:t>
            </a:fld>
            <a:endParaRPr lang="en-GB"/>
          </a:p>
        </p:txBody>
      </p:sp>
    </p:spTree>
    <p:extLst>
      <p:ext uri="{BB962C8B-B14F-4D97-AF65-F5344CB8AC3E}">
        <p14:creationId xmlns:p14="http://schemas.microsoft.com/office/powerpoint/2010/main" val="366667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4A22-4AA2-49B8-A402-FA769277AAF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C88AB9-F119-4A36-99FB-D0335F435C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92641B-685D-4BCB-852C-84DEAFCAF1B5}"/>
              </a:ext>
            </a:extLst>
          </p:cNvPr>
          <p:cNvSpPr>
            <a:spLocks noGrp="1"/>
          </p:cNvSpPr>
          <p:nvPr>
            <p:ph type="dt" sz="half" idx="10"/>
          </p:nvPr>
        </p:nvSpPr>
        <p:spPr/>
        <p:txBody>
          <a:bodyPr/>
          <a:lstStyle/>
          <a:p>
            <a:fld id="{1B5B980A-A2E9-48CA-9A71-F8FB53A6D4B2}" type="datetimeFigureOut">
              <a:rPr lang="en-GB" smtClean="0"/>
              <a:t>28/11/2019</a:t>
            </a:fld>
            <a:endParaRPr lang="en-GB"/>
          </a:p>
        </p:txBody>
      </p:sp>
      <p:sp>
        <p:nvSpPr>
          <p:cNvPr id="5" name="Footer Placeholder 4">
            <a:extLst>
              <a:ext uri="{FF2B5EF4-FFF2-40B4-BE49-F238E27FC236}">
                <a16:creationId xmlns:a16="http://schemas.microsoft.com/office/drawing/2014/main" id="{C4FF9BFF-DC73-43B8-AF1E-366A7CD42D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6FC63D-2C4C-49C6-A701-FA4E5428C065}"/>
              </a:ext>
            </a:extLst>
          </p:cNvPr>
          <p:cNvSpPr>
            <a:spLocks noGrp="1"/>
          </p:cNvSpPr>
          <p:nvPr>
            <p:ph type="sldNum" sz="quarter" idx="12"/>
          </p:nvPr>
        </p:nvSpPr>
        <p:spPr/>
        <p:txBody>
          <a:bodyPr/>
          <a:lstStyle/>
          <a:p>
            <a:fld id="{50519BD3-6E13-4A2B-A0D4-DBCF4BAB3DD4}" type="slidenum">
              <a:rPr lang="en-GB" smtClean="0"/>
              <a:t>‹#›</a:t>
            </a:fld>
            <a:endParaRPr lang="en-GB"/>
          </a:p>
        </p:txBody>
      </p:sp>
    </p:spTree>
    <p:extLst>
      <p:ext uri="{BB962C8B-B14F-4D97-AF65-F5344CB8AC3E}">
        <p14:creationId xmlns:p14="http://schemas.microsoft.com/office/powerpoint/2010/main" val="2158122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F40B-A345-4CB3-A95A-9D7F3CBA21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0E16C68-FB43-40DD-9AD3-C202A8E9E9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A1AE89-725F-47D2-8B92-E141798B9D00}"/>
              </a:ext>
            </a:extLst>
          </p:cNvPr>
          <p:cNvSpPr>
            <a:spLocks noGrp="1"/>
          </p:cNvSpPr>
          <p:nvPr>
            <p:ph type="dt" sz="half" idx="10"/>
          </p:nvPr>
        </p:nvSpPr>
        <p:spPr/>
        <p:txBody>
          <a:bodyPr/>
          <a:lstStyle/>
          <a:p>
            <a:fld id="{1B5B980A-A2E9-48CA-9A71-F8FB53A6D4B2}" type="datetimeFigureOut">
              <a:rPr lang="en-GB" smtClean="0"/>
              <a:t>28/11/2019</a:t>
            </a:fld>
            <a:endParaRPr lang="en-GB"/>
          </a:p>
        </p:txBody>
      </p:sp>
      <p:sp>
        <p:nvSpPr>
          <p:cNvPr id="5" name="Footer Placeholder 4">
            <a:extLst>
              <a:ext uri="{FF2B5EF4-FFF2-40B4-BE49-F238E27FC236}">
                <a16:creationId xmlns:a16="http://schemas.microsoft.com/office/drawing/2014/main" id="{8EFEC8FC-DE7F-4999-97C6-7DEEC4E35E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E1B42A-06A3-4C5A-A065-AA6888B6ECF8}"/>
              </a:ext>
            </a:extLst>
          </p:cNvPr>
          <p:cNvSpPr>
            <a:spLocks noGrp="1"/>
          </p:cNvSpPr>
          <p:nvPr>
            <p:ph type="sldNum" sz="quarter" idx="12"/>
          </p:nvPr>
        </p:nvSpPr>
        <p:spPr/>
        <p:txBody>
          <a:bodyPr/>
          <a:lstStyle/>
          <a:p>
            <a:fld id="{50519BD3-6E13-4A2B-A0D4-DBCF4BAB3DD4}" type="slidenum">
              <a:rPr lang="en-GB" smtClean="0"/>
              <a:t>‹#›</a:t>
            </a:fld>
            <a:endParaRPr lang="en-GB"/>
          </a:p>
        </p:txBody>
      </p:sp>
    </p:spTree>
    <p:extLst>
      <p:ext uri="{BB962C8B-B14F-4D97-AF65-F5344CB8AC3E}">
        <p14:creationId xmlns:p14="http://schemas.microsoft.com/office/powerpoint/2010/main" val="86240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2F94-551C-4338-8C1B-73058D07BC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06E365-69DC-47F0-947F-92855171BC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B82EDB0-414B-4E6F-994D-528A033F04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B84862A-D8E2-444B-BE21-8CA225FB2704}"/>
              </a:ext>
            </a:extLst>
          </p:cNvPr>
          <p:cNvSpPr>
            <a:spLocks noGrp="1"/>
          </p:cNvSpPr>
          <p:nvPr>
            <p:ph type="dt" sz="half" idx="10"/>
          </p:nvPr>
        </p:nvSpPr>
        <p:spPr/>
        <p:txBody>
          <a:bodyPr/>
          <a:lstStyle/>
          <a:p>
            <a:fld id="{1B5B980A-A2E9-48CA-9A71-F8FB53A6D4B2}" type="datetimeFigureOut">
              <a:rPr lang="en-GB" smtClean="0"/>
              <a:t>28/11/2019</a:t>
            </a:fld>
            <a:endParaRPr lang="en-GB"/>
          </a:p>
        </p:txBody>
      </p:sp>
      <p:sp>
        <p:nvSpPr>
          <p:cNvPr id="6" name="Footer Placeholder 5">
            <a:extLst>
              <a:ext uri="{FF2B5EF4-FFF2-40B4-BE49-F238E27FC236}">
                <a16:creationId xmlns:a16="http://schemas.microsoft.com/office/drawing/2014/main" id="{2DE920D9-FD7B-4E77-879E-B0E7C3CBBD5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86DA45-3899-4486-8362-57A8BF6C17E3}"/>
              </a:ext>
            </a:extLst>
          </p:cNvPr>
          <p:cNvSpPr>
            <a:spLocks noGrp="1"/>
          </p:cNvSpPr>
          <p:nvPr>
            <p:ph type="sldNum" sz="quarter" idx="12"/>
          </p:nvPr>
        </p:nvSpPr>
        <p:spPr/>
        <p:txBody>
          <a:bodyPr/>
          <a:lstStyle/>
          <a:p>
            <a:fld id="{50519BD3-6E13-4A2B-A0D4-DBCF4BAB3DD4}" type="slidenum">
              <a:rPr lang="en-GB" smtClean="0"/>
              <a:t>‹#›</a:t>
            </a:fld>
            <a:endParaRPr lang="en-GB"/>
          </a:p>
        </p:txBody>
      </p:sp>
    </p:spTree>
    <p:extLst>
      <p:ext uri="{BB962C8B-B14F-4D97-AF65-F5344CB8AC3E}">
        <p14:creationId xmlns:p14="http://schemas.microsoft.com/office/powerpoint/2010/main" val="464242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6742-FC57-4A60-8B9D-E722FFBE207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AA170CD-B97D-4BAF-8D1A-8566BDF32A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74A893-B413-4008-AE54-8D22C5D405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325BC54-3963-4696-9E7C-D6A698EEFF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99A07A-7A12-4A9B-9A12-9B330BC53B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46AFC16-302B-47E3-B75D-30399F61C857}"/>
              </a:ext>
            </a:extLst>
          </p:cNvPr>
          <p:cNvSpPr>
            <a:spLocks noGrp="1"/>
          </p:cNvSpPr>
          <p:nvPr>
            <p:ph type="dt" sz="half" idx="10"/>
          </p:nvPr>
        </p:nvSpPr>
        <p:spPr/>
        <p:txBody>
          <a:bodyPr/>
          <a:lstStyle/>
          <a:p>
            <a:fld id="{1B5B980A-A2E9-48CA-9A71-F8FB53A6D4B2}" type="datetimeFigureOut">
              <a:rPr lang="en-GB" smtClean="0"/>
              <a:t>28/11/2019</a:t>
            </a:fld>
            <a:endParaRPr lang="en-GB"/>
          </a:p>
        </p:txBody>
      </p:sp>
      <p:sp>
        <p:nvSpPr>
          <p:cNvPr id="8" name="Footer Placeholder 7">
            <a:extLst>
              <a:ext uri="{FF2B5EF4-FFF2-40B4-BE49-F238E27FC236}">
                <a16:creationId xmlns:a16="http://schemas.microsoft.com/office/drawing/2014/main" id="{89F2FCFE-CE45-4D90-8A27-95626195112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46E66C5-25C8-460E-8E78-D946000CD475}"/>
              </a:ext>
            </a:extLst>
          </p:cNvPr>
          <p:cNvSpPr>
            <a:spLocks noGrp="1"/>
          </p:cNvSpPr>
          <p:nvPr>
            <p:ph type="sldNum" sz="quarter" idx="12"/>
          </p:nvPr>
        </p:nvSpPr>
        <p:spPr/>
        <p:txBody>
          <a:bodyPr/>
          <a:lstStyle/>
          <a:p>
            <a:fld id="{50519BD3-6E13-4A2B-A0D4-DBCF4BAB3DD4}" type="slidenum">
              <a:rPr lang="en-GB" smtClean="0"/>
              <a:t>‹#›</a:t>
            </a:fld>
            <a:endParaRPr lang="en-GB"/>
          </a:p>
        </p:txBody>
      </p:sp>
    </p:spTree>
    <p:extLst>
      <p:ext uri="{BB962C8B-B14F-4D97-AF65-F5344CB8AC3E}">
        <p14:creationId xmlns:p14="http://schemas.microsoft.com/office/powerpoint/2010/main" val="27663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E2CB9-A1EC-4144-8B6B-6E9306CBF6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D0D9851-4D19-435D-B97D-9AA20C6194B5}"/>
              </a:ext>
            </a:extLst>
          </p:cNvPr>
          <p:cNvSpPr>
            <a:spLocks noGrp="1"/>
          </p:cNvSpPr>
          <p:nvPr>
            <p:ph type="dt" sz="half" idx="10"/>
          </p:nvPr>
        </p:nvSpPr>
        <p:spPr/>
        <p:txBody>
          <a:bodyPr/>
          <a:lstStyle/>
          <a:p>
            <a:fld id="{1B5B980A-A2E9-48CA-9A71-F8FB53A6D4B2}" type="datetimeFigureOut">
              <a:rPr lang="en-GB" smtClean="0"/>
              <a:t>28/11/2019</a:t>
            </a:fld>
            <a:endParaRPr lang="en-GB"/>
          </a:p>
        </p:txBody>
      </p:sp>
      <p:sp>
        <p:nvSpPr>
          <p:cNvPr id="4" name="Footer Placeholder 3">
            <a:extLst>
              <a:ext uri="{FF2B5EF4-FFF2-40B4-BE49-F238E27FC236}">
                <a16:creationId xmlns:a16="http://schemas.microsoft.com/office/drawing/2014/main" id="{6467A2BD-FBF1-4075-A12D-9BB52004DC9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D0AE507-94BA-421C-8427-D282C6E536BF}"/>
              </a:ext>
            </a:extLst>
          </p:cNvPr>
          <p:cNvSpPr>
            <a:spLocks noGrp="1"/>
          </p:cNvSpPr>
          <p:nvPr>
            <p:ph type="sldNum" sz="quarter" idx="12"/>
          </p:nvPr>
        </p:nvSpPr>
        <p:spPr/>
        <p:txBody>
          <a:bodyPr/>
          <a:lstStyle/>
          <a:p>
            <a:fld id="{50519BD3-6E13-4A2B-A0D4-DBCF4BAB3DD4}" type="slidenum">
              <a:rPr lang="en-GB" smtClean="0"/>
              <a:t>‹#›</a:t>
            </a:fld>
            <a:endParaRPr lang="en-GB"/>
          </a:p>
        </p:txBody>
      </p:sp>
    </p:spTree>
    <p:extLst>
      <p:ext uri="{BB962C8B-B14F-4D97-AF65-F5344CB8AC3E}">
        <p14:creationId xmlns:p14="http://schemas.microsoft.com/office/powerpoint/2010/main" val="2488645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041F2-6F3E-47E1-BDAF-74E7B12771A0}"/>
              </a:ext>
            </a:extLst>
          </p:cNvPr>
          <p:cNvSpPr>
            <a:spLocks noGrp="1"/>
          </p:cNvSpPr>
          <p:nvPr>
            <p:ph type="dt" sz="half" idx="10"/>
          </p:nvPr>
        </p:nvSpPr>
        <p:spPr/>
        <p:txBody>
          <a:bodyPr/>
          <a:lstStyle/>
          <a:p>
            <a:fld id="{1B5B980A-A2E9-48CA-9A71-F8FB53A6D4B2}" type="datetimeFigureOut">
              <a:rPr lang="en-GB" smtClean="0"/>
              <a:t>28/11/2019</a:t>
            </a:fld>
            <a:endParaRPr lang="en-GB"/>
          </a:p>
        </p:txBody>
      </p:sp>
      <p:sp>
        <p:nvSpPr>
          <p:cNvPr id="3" name="Footer Placeholder 2">
            <a:extLst>
              <a:ext uri="{FF2B5EF4-FFF2-40B4-BE49-F238E27FC236}">
                <a16:creationId xmlns:a16="http://schemas.microsoft.com/office/drawing/2014/main" id="{F4D93955-A582-45B0-8C7B-5FFC9C0A199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B6B76BB-C89C-420D-A8F0-769B93E6636A}"/>
              </a:ext>
            </a:extLst>
          </p:cNvPr>
          <p:cNvSpPr>
            <a:spLocks noGrp="1"/>
          </p:cNvSpPr>
          <p:nvPr>
            <p:ph type="sldNum" sz="quarter" idx="12"/>
          </p:nvPr>
        </p:nvSpPr>
        <p:spPr/>
        <p:txBody>
          <a:bodyPr/>
          <a:lstStyle/>
          <a:p>
            <a:fld id="{50519BD3-6E13-4A2B-A0D4-DBCF4BAB3DD4}" type="slidenum">
              <a:rPr lang="en-GB" smtClean="0"/>
              <a:t>‹#›</a:t>
            </a:fld>
            <a:endParaRPr lang="en-GB"/>
          </a:p>
        </p:txBody>
      </p:sp>
    </p:spTree>
    <p:extLst>
      <p:ext uri="{BB962C8B-B14F-4D97-AF65-F5344CB8AC3E}">
        <p14:creationId xmlns:p14="http://schemas.microsoft.com/office/powerpoint/2010/main" val="2949595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F14D-FC83-42D5-96E0-EA52743EB8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33988D3-0927-42AF-B476-D8B1A5AE5E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79BCF77-F51E-40BB-8054-F36BDFEC0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393F4-4EAD-49BF-BB10-568928954219}"/>
              </a:ext>
            </a:extLst>
          </p:cNvPr>
          <p:cNvSpPr>
            <a:spLocks noGrp="1"/>
          </p:cNvSpPr>
          <p:nvPr>
            <p:ph type="dt" sz="half" idx="10"/>
          </p:nvPr>
        </p:nvSpPr>
        <p:spPr/>
        <p:txBody>
          <a:bodyPr/>
          <a:lstStyle/>
          <a:p>
            <a:fld id="{1B5B980A-A2E9-48CA-9A71-F8FB53A6D4B2}" type="datetimeFigureOut">
              <a:rPr lang="en-GB" smtClean="0"/>
              <a:t>28/11/2019</a:t>
            </a:fld>
            <a:endParaRPr lang="en-GB"/>
          </a:p>
        </p:txBody>
      </p:sp>
      <p:sp>
        <p:nvSpPr>
          <p:cNvPr id="6" name="Footer Placeholder 5">
            <a:extLst>
              <a:ext uri="{FF2B5EF4-FFF2-40B4-BE49-F238E27FC236}">
                <a16:creationId xmlns:a16="http://schemas.microsoft.com/office/drawing/2014/main" id="{56073F06-A545-4F45-970F-9F22636A12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5FDEE3-F1ED-4B72-9809-DA567992C764}"/>
              </a:ext>
            </a:extLst>
          </p:cNvPr>
          <p:cNvSpPr>
            <a:spLocks noGrp="1"/>
          </p:cNvSpPr>
          <p:nvPr>
            <p:ph type="sldNum" sz="quarter" idx="12"/>
          </p:nvPr>
        </p:nvSpPr>
        <p:spPr/>
        <p:txBody>
          <a:bodyPr/>
          <a:lstStyle/>
          <a:p>
            <a:fld id="{50519BD3-6E13-4A2B-A0D4-DBCF4BAB3DD4}" type="slidenum">
              <a:rPr lang="en-GB" smtClean="0"/>
              <a:t>‹#›</a:t>
            </a:fld>
            <a:endParaRPr lang="en-GB"/>
          </a:p>
        </p:txBody>
      </p:sp>
    </p:spTree>
    <p:extLst>
      <p:ext uri="{BB962C8B-B14F-4D97-AF65-F5344CB8AC3E}">
        <p14:creationId xmlns:p14="http://schemas.microsoft.com/office/powerpoint/2010/main" val="4144872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B158-8107-4092-86A6-71B786F6B2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BF66593-6359-439B-B18D-5652179E6C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46C07BE-8BCB-4715-AC4B-8F7F687058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BDB34C-A8F8-42DD-AF07-29C9A0C2AD5F}"/>
              </a:ext>
            </a:extLst>
          </p:cNvPr>
          <p:cNvSpPr>
            <a:spLocks noGrp="1"/>
          </p:cNvSpPr>
          <p:nvPr>
            <p:ph type="dt" sz="half" idx="10"/>
          </p:nvPr>
        </p:nvSpPr>
        <p:spPr/>
        <p:txBody>
          <a:bodyPr/>
          <a:lstStyle/>
          <a:p>
            <a:fld id="{1B5B980A-A2E9-48CA-9A71-F8FB53A6D4B2}" type="datetimeFigureOut">
              <a:rPr lang="en-GB" smtClean="0"/>
              <a:t>28/11/2019</a:t>
            </a:fld>
            <a:endParaRPr lang="en-GB"/>
          </a:p>
        </p:txBody>
      </p:sp>
      <p:sp>
        <p:nvSpPr>
          <p:cNvPr id="6" name="Footer Placeholder 5">
            <a:extLst>
              <a:ext uri="{FF2B5EF4-FFF2-40B4-BE49-F238E27FC236}">
                <a16:creationId xmlns:a16="http://schemas.microsoft.com/office/drawing/2014/main" id="{11537F7E-30A9-4D76-9E48-4D63158741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B5E413A-5C83-40F4-B580-63536B719006}"/>
              </a:ext>
            </a:extLst>
          </p:cNvPr>
          <p:cNvSpPr>
            <a:spLocks noGrp="1"/>
          </p:cNvSpPr>
          <p:nvPr>
            <p:ph type="sldNum" sz="quarter" idx="12"/>
          </p:nvPr>
        </p:nvSpPr>
        <p:spPr/>
        <p:txBody>
          <a:bodyPr/>
          <a:lstStyle/>
          <a:p>
            <a:fld id="{50519BD3-6E13-4A2B-A0D4-DBCF4BAB3DD4}" type="slidenum">
              <a:rPr lang="en-GB" smtClean="0"/>
              <a:t>‹#›</a:t>
            </a:fld>
            <a:endParaRPr lang="en-GB"/>
          </a:p>
        </p:txBody>
      </p:sp>
    </p:spTree>
    <p:extLst>
      <p:ext uri="{BB962C8B-B14F-4D97-AF65-F5344CB8AC3E}">
        <p14:creationId xmlns:p14="http://schemas.microsoft.com/office/powerpoint/2010/main" val="2257229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AF1EE0-1BBB-4B9E-80BD-2C3263F7A8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A289708-83E3-4DEE-B372-3636BD2663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657EBF-2929-4657-B65F-2A8ABF13A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B980A-A2E9-48CA-9A71-F8FB53A6D4B2}" type="datetimeFigureOut">
              <a:rPr lang="en-GB" smtClean="0"/>
              <a:t>28/11/2019</a:t>
            </a:fld>
            <a:endParaRPr lang="en-GB"/>
          </a:p>
        </p:txBody>
      </p:sp>
      <p:sp>
        <p:nvSpPr>
          <p:cNvPr id="5" name="Footer Placeholder 4">
            <a:extLst>
              <a:ext uri="{FF2B5EF4-FFF2-40B4-BE49-F238E27FC236}">
                <a16:creationId xmlns:a16="http://schemas.microsoft.com/office/drawing/2014/main" id="{23DE07D1-4B30-492E-80B6-B377D0EB85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3AB4190-68A6-43E9-96B2-EBECC46ECA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19BD3-6E13-4A2B-A0D4-DBCF4BAB3DD4}" type="slidenum">
              <a:rPr lang="en-GB" smtClean="0"/>
              <a:t>‹#›</a:t>
            </a:fld>
            <a:endParaRPr lang="en-GB"/>
          </a:p>
        </p:txBody>
      </p:sp>
    </p:spTree>
    <p:extLst>
      <p:ext uri="{BB962C8B-B14F-4D97-AF65-F5344CB8AC3E}">
        <p14:creationId xmlns:p14="http://schemas.microsoft.com/office/powerpoint/2010/main" val="521495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86EF0-10B6-4933-94E2-93736477C12C}"/>
              </a:ext>
            </a:extLst>
          </p:cNvPr>
          <p:cNvSpPr>
            <a:spLocks noGrp="1"/>
          </p:cNvSpPr>
          <p:nvPr>
            <p:ph type="ctrTitle"/>
          </p:nvPr>
        </p:nvSpPr>
        <p:spPr>
          <a:xfrm>
            <a:off x="1524000" y="1222828"/>
            <a:ext cx="9144000" cy="2387600"/>
          </a:xfrm>
        </p:spPr>
        <p:txBody>
          <a:bodyPr>
            <a:noAutofit/>
          </a:bodyPr>
          <a:lstStyle/>
          <a:p>
            <a:r>
              <a:rPr lang="en-GB" sz="6600" b="1" dirty="0"/>
              <a:t>Explainable Reasoning and Learning for Human-Robot Collaboration</a:t>
            </a:r>
          </a:p>
        </p:txBody>
      </p:sp>
      <p:sp>
        <p:nvSpPr>
          <p:cNvPr id="3" name="Subtitle 2">
            <a:extLst>
              <a:ext uri="{FF2B5EF4-FFF2-40B4-BE49-F238E27FC236}">
                <a16:creationId xmlns:a16="http://schemas.microsoft.com/office/drawing/2014/main" id="{C3F90C0B-B105-4C13-8F6C-2B3F3C3E9B4F}"/>
              </a:ext>
            </a:extLst>
          </p:cNvPr>
          <p:cNvSpPr>
            <a:spLocks noGrp="1"/>
          </p:cNvSpPr>
          <p:nvPr>
            <p:ph type="subTitle" idx="1"/>
          </p:nvPr>
        </p:nvSpPr>
        <p:spPr>
          <a:xfrm>
            <a:off x="1524000" y="4111384"/>
            <a:ext cx="9144000" cy="2254104"/>
          </a:xfrm>
        </p:spPr>
        <p:txBody>
          <a:bodyPr>
            <a:normAutofit fontScale="92500" lnSpcReduction="20000"/>
          </a:bodyPr>
          <a:lstStyle/>
          <a:p>
            <a:r>
              <a:rPr lang="en-GB" sz="3900" dirty="0"/>
              <a:t>Oliver Michael Kamperis</a:t>
            </a:r>
          </a:p>
          <a:p>
            <a:r>
              <a:rPr lang="en-GB" sz="1900" dirty="0"/>
              <a:t>OXK312@student.bham.ac.uk</a:t>
            </a:r>
          </a:p>
          <a:p>
            <a:r>
              <a:rPr lang="en-GB" sz="1900" dirty="0"/>
              <a:t>Intelligent Robotics Group</a:t>
            </a:r>
          </a:p>
          <a:p>
            <a:r>
              <a:rPr lang="en-GB" sz="1900" dirty="0"/>
              <a:t>School of Computer Science</a:t>
            </a:r>
          </a:p>
          <a:p>
            <a:r>
              <a:rPr lang="en-GB" sz="1900" dirty="0"/>
              <a:t>Primary Supervisor: </a:t>
            </a:r>
            <a:r>
              <a:rPr lang="en-GB" sz="1900" dirty="0" err="1"/>
              <a:t>Dr.</a:t>
            </a:r>
            <a:r>
              <a:rPr lang="en-GB" sz="1900" dirty="0"/>
              <a:t> Mohan Sridharan (90%)</a:t>
            </a:r>
          </a:p>
          <a:p>
            <a:r>
              <a:rPr lang="en-GB" sz="1900" dirty="0"/>
              <a:t>Secondary Supervisor: Prof. David Parker (10%)</a:t>
            </a:r>
          </a:p>
        </p:txBody>
      </p:sp>
    </p:spTree>
    <p:extLst>
      <p:ext uri="{BB962C8B-B14F-4D97-AF65-F5344CB8AC3E}">
        <p14:creationId xmlns:p14="http://schemas.microsoft.com/office/powerpoint/2010/main" val="1402187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7BED42-A138-44AA-BDDB-6B1EA9C3BF58}"/>
              </a:ext>
            </a:extLst>
          </p:cNvPr>
          <p:cNvSpPr>
            <a:spLocks noGrp="1"/>
          </p:cNvSpPr>
          <p:nvPr>
            <p:ph idx="1"/>
          </p:nvPr>
        </p:nvSpPr>
        <p:spPr>
          <a:xfrm>
            <a:off x="838200" y="1562581"/>
            <a:ext cx="10515600" cy="4892647"/>
          </a:xfrm>
        </p:spPr>
        <p:txBody>
          <a:bodyPr>
            <a:noAutofit/>
          </a:bodyPr>
          <a:lstStyle/>
          <a:p>
            <a:pPr>
              <a:lnSpc>
                <a:spcPct val="100000"/>
              </a:lnSpc>
              <a:spcBef>
                <a:spcPts val="1800"/>
              </a:spcBef>
              <a:defRPr/>
            </a:pPr>
            <a:r>
              <a:rPr lang="en-GB" dirty="0"/>
              <a:t>A transparent system allows humans to see and study its content.</a:t>
            </a:r>
          </a:p>
          <a:p>
            <a:pPr>
              <a:lnSpc>
                <a:spcPct val="100000"/>
              </a:lnSpc>
              <a:spcBef>
                <a:spcPts val="1800"/>
              </a:spcBef>
              <a:defRPr/>
            </a:pPr>
            <a:r>
              <a:rPr lang="en-GB" dirty="0"/>
              <a:t>However, a robot may and store vast quantities of information.</a:t>
            </a:r>
          </a:p>
          <a:p>
            <a:pPr>
              <a:lnSpc>
                <a:spcPct val="100000"/>
              </a:lnSpc>
              <a:spcBef>
                <a:spcPts val="1800"/>
              </a:spcBef>
              <a:defRPr/>
            </a:pPr>
            <a:r>
              <a:rPr lang="en-GB" dirty="0"/>
              <a:t>Simply exposing the entirety of a robot’s reasoning model in human-readable format does not by itself constitute explanation generation.</a:t>
            </a:r>
          </a:p>
          <a:p>
            <a:pPr>
              <a:lnSpc>
                <a:spcPct val="100000"/>
              </a:lnSpc>
              <a:spcBef>
                <a:spcPts val="1800"/>
              </a:spcBef>
              <a:defRPr/>
            </a:pPr>
            <a:r>
              <a:rPr lang="en-GB" dirty="0"/>
              <a:t>To generate understandable explanations robots must answer questions by providing only information relevant to that question.</a:t>
            </a:r>
          </a:p>
          <a:p>
            <a:pPr>
              <a:lnSpc>
                <a:spcPct val="100000"/>
              </a:lnSpc>
              <a:spcBef>
                <a:spcPts val="1800"/>
              </a:spcBef>
              <a:defRPr/>
            </a:pPr>
            <a:r>
              <a:rPr lang="en-GB" dirty="0"/>
              <a:t>Move between different descriptions of its reasoning model during a conversation until it arrives at the description the user desires.</a:t>
            </a:r>
          </a:p>
        </p:txBody>
      </p:sp>
      <p:sp>
        <p:nvSpPr>
          <p:cNvPr id="4" name="Title 1">
            <a:extLst>
              <a:ext uri="{FF2B5EF4-FFF2-40B4-BE49-F238E27FC236}">
                <a16:creationId xmlns:a16="http://schemas.microsoft.com/office/drawing/2014/main" id="{9F7431E3-525B-4F40-9683-B6A77916E48D}"/>
              </a:ext>
            </a:extLst>
          </p:cNvPr>
          <p:cNvSpPr txBox="1">
            <a:spLocks/>
          </p:cNvSpPr>
          <p:nvPr/>
        </p:nvSpPr>
        <p:spPr>
          <a:xfrm>
            <a:off x="838200" y="2370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u="sng" dirty="0"/>
              <a:t>Explanation Generation</a:t>
            </a:r>
          </a:p>
        </p:txBody>
      </p:sp>
    </p:spTree>
    <p:extLst>
      <p:ext uri="{BB962C8B-B14F-4D97-AF65-F5344CB8AC3E}">
        <p14:creationId xmlns:p14="http://schemas.microsoft.com/office/powerpoint/2010/main" val="156359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27F4-CD66-4840-89F8-8FDBD05F18F9}"/>
              </a:ext>
            </a:extLst>
          </p:cNvPr>
          <p:cNvSpPr>
            <a:spLocks noGrp="1"/>
          </p:cNvSpPr>
          <p:nvPr>
            <p:ph type="title"/>
          </p:nvPr>
        </p:nvSpPr>
        <p:spPr>
          <a:xfrm>
            <a:off x="838200" y="237019"/>
            <a:ext cx="10515600" cy="1325563"/>
          </a:xfrm>
        </p:spPr>
        <p:txBody>
          <a:bodyPr>
            <a:normAutofit/>
          </a:bodyPr>
          <a:lstStyle/>
          <a:p>
            <a:pPr algn="ctr"/>
            <a:r>
              <a:rPr lang="en-GB" b="1" u="sng" dirty="0"/>
              <a:t>The Conversational Process</a:t>
            </a:r>
          </a:p>
        </p:txBody>
      </p:sp>
      <p:sp>
        <p:nvSpPr>
          <p:cNvPr id="3" name="Content Placeholder 2">
            <a:extLst>
              <a:ext uri="{FF2B5EF4-FFF2-40B4-BE49-F238E27FC236}">
                <a16:creationId xmlns:a16="http://schemas.microsoft.com/office/drawing/2014/main" id="{11784B6A-5C41-4A6F-A03E-268EECA6AD1E}"/>
              </a:ext>
            </a:extLst>
          </p:cNvPr>
          <p:cNvSpPr>
            <a:spLocks noGrp="1"/>
          </p:cNvSpPr>
          <p:nvPr>
            <p:ph idx="1"/>
          </p:nvPr>
        </p:nvSpPr>
        <p:spPr>
          <a:xfrm>
            <a:off x="838200" y="1562581"/>
            <a:ext cx="10515600" cy="3311465"/>
          </a:xfrm>
        </p:spPr>
        <p:txBody>
          <a:bodyPr>
            <a:normAutofit fontScale="85000" lnSpcReduction="20000"/>
          </a:bodyPr>
          <a:lstStyle/>
          <a:p>
            <a:pPr marL="0" indent="0">
              <a:spcBef>
                <a:spcPts val="1800"/>
              </a:spcBef>
              <a:buNone/>
            </a:pPr>
            <a:r>
              <a:rPr lang="en-GB" sz="3300" dirty="0"/>
              <a:t>Decomposed into three distinct parts:</a:t>
            </a:r>
          </a:p>
          <a:p>
            <a:pPr marL="971550" lvl="1" indent="-514350">
              <a:spcBef>
                <a:spcPts val="1200"/>
              </a:spcBef>
              <a:buFont typeface="+mj-lt"/>
              <a:buAutoNum type="arabicPeriod"/>
            </a:pPr>
            <a:r>
              <a:rPr lang="en-GB" sz="2800" i="1" dirty="0"/>
              <a:t>Question Reception</a:t>
            </a:r>
          </a:p>
          <a:p>
            <a:pPr marL="971550" lvl="1" indent="-514350">
              <a:spcBef>
                <a:spcPts val="1200"/>
              </a:spcBef>
              <a:buFont typeface="+mj-lt"/>
              <a:buAutoNum type="arabicPeriod"/>
            </a:pPr>
            <a:r>
              <a:rPr lang="en-GB" sz="2800" i="1" dirty="0"/>
              <a:t>Content Extraction</a:t>
            </a:r>
          </a:p>
          <a:p>
            <a:pPr marL="971550" lvl="1" indent="-514350">
              <a:spcBef>
                <a:spcPts val="1200"/>
              </a:spcBef>
              <a:buFont typeface="+mj-lt"/>
              <a:buAutoNum type="arabicPeriod"/>
            </a:pPr>
            <a:r>
              <a:rPr lang="en-GB" sz="2800" i="1" dirty="0"/>
              <a:t>Explanation Communication</a:t>
            </a:r>
          </a:p>
          <a:p>
            <a:pPr>
              <a:spcBef>
                <a:spcPts val="1800"/>
              </a:spcBef>
            </a:pPr>
            <a:r>
              <a:rPr lang="en-GB" sz="3300" dirty="0"/>
              <a:t>This thesis concerns itself with developing the reasoning model such that it supports content extraction.</a:t>
            </a:r>
          </a:p>
          <a:p>
            <a:pPr>
              <a:spcBef>
                <a:spcPts val="1800"/>
              </a:spcBef>
            </a:pPr>
            <a:r>
              <a:rPr lang="en-GB" sz="3300" dirty="0"/>
              <a:t>Existing tools for Natural Language Processing (NLP) will be used in the pre- and post-processing phases.</a:t>
            </a:r>
          </a:p>
        </p:txBody>
      </p:sp>
      <p:pic>
        <p:nvPicPr>
          <p:cNvPr id="10" name="Picture 9" descr="A screenshot of a cell phone&#10;&#10;Description automatically generated">
            <a:extLst>
              <a:ext uri="{FF2B5EF4-FFF2-40B4-BE49-F238E27FC236}">
                <a16:creationId xmlns:a16="http://schemas.microsoft.com/office/drawing/2014/main" id="{002A06D0-7C8E-4820-BFEA-20CD779ED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4999" y="4980373"/>
            <a:ext cx="7882002" cy="1746934"/>
          </a:xfrm>
          <a:prstGeom prst="rect">
            <a:avLst/>
          </a:prstGeom>
        </p:spPr>
      </p:pic>
    </p:spTree>
    <p:extLst>
      <p:ext uri="{BB962C8B-B14F-4D97-AF65-F5344CB8AC3E}">
        <p14:creationId xmlns:p14="http://schemas.microsoft.com/office/powerpoint/2010/main" val="1911605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9A46E9-46B9-49C2-A0E9-549ED7EE39C7}"/>
              </a:ext>
            </a:extLst>
          </p:cNvPr>
          <p:cNvSpPr>
            <a:spLocks noGrp="1"/>
          </p:cNvSpPr>
          <p:nvPr>
            <p:ph idx="1"/>
          </p:nvPr>
        </p:nvSpPr>
        <p:spPr>
          <a:xfrm>
            <a:off x="838200" y="1562581"/>
            <a:ext cx="10515600" cy="4540507"/>
          </a:xfrm>
        </p:spPr>
        <p:txBody>
          <a:bodyPr>
            <a:normAutofit/>
          </a:bodyPr>
          <a:lstStyle/>
          <a:p>
            <a:pPr>
              <a:spcBef>
                <a:spcPts val="1800"/>
              </a:spcBef>
            </a:pPr>
            <a:r>
              <a:rPr lang="en-GB" b="1" dirty="0"/>
              <a:t>Representation abstraction </a:t>
            </a:r>
            <a:r>
              <a:rPr lang="en-GB" dirty="0"/>
              <a:t>– Models the abstraction level of an explanation, explanations can be coarse or fine.</a:t>
            </a:r>
          </a:p>
          <a:p>
            <a:pPr>
              <a:spcBef>
                <a:spcPts val="1800"/>
              </a:spcBef>
            </a:pPr>
            <a:r>
              <a:rPr lang="en-GB" b="1" dirty="0"/>
              <a:t>Communication specificity </a:t>
            </a:r>
            <a:r>
              <a:rPr lang="en-GB" dirty="0"/>
              <a:t>– Models what the robot focuses on during communication, explanations can be brief or elaborate.</a:t>
            </a:r>
          </a:p>
          <a:p>
            <a:pPr>
              <a:spcBef>
                <a:spcPts val="1800"/>
              </a:spcBef>
            </a:pPr>
            <a:r>
              <a:rPr lang="en-GB" b="1" dirty="0"/>
              <a:t>Communication verbosity </a:t>
            </a:r>
            <a:r>
              <a:rPr lang="en-GB" dirty="0"/>
              <a:t>– This axis models the comprehensiveness of the response provided, explanations can be simple or detailed.</a:t>
            </a:r>
          </a:p>
          <a:p>
            <a:pPr marL="0" indent="0">
              <a:spcBef>
                <a:spcPts val="1800"/>
              </a:spcBef>
              <a:buNone/>
            </a:pPr>
            <a:r>
              <a:rPr lang="en-GB" dirty="0"/>
              <a:t>An explainable robot should construct an explanation by:</a:t>
            </a:r>
          </a:p>
          <a:p>
            <a:pPr marL="971550" lvl="1" indent="-514350">
              <a:spcBef>
                <a:spcPts val="1200"/>
              </a:spcBef>
              <a:buFont typeface="+mj-lt"/>
              <a:buAutoNum type="arabicPeriod"/>
            </a:pPr>
            <a:r>
              <a:rPr lang="en-GB" dirty="0"/>
              <a:t>Choosing a suitable position upon these axes,</a:t>
            </a:r>
          </a:p>
          <a:p>
            <a:pPr marL="971550" lvl="1" indent="-514350">
              <a:spcBef>
                <a:spcPts val="1200"/>
              </a:spcBef>
              <a:buFont typeface="+mj-lt"/>
              <a:buAutoNum type="arabicPeriod"/>
            </a:pPr>
            <a:r>
              <a:rPr lang="en-GB" dirty="0"/>
              <a:t>Revise this choice based on human feedback.</a:t>
            </a:r>
          </a:p>
        </p:txBody>
      </p:sp>
      <p:sp>
        <p:nvSpPr>
          <p:cNvPr id="4" name="Title 1">
            <a:extLst>
              <a:ext uri="{FF2B5EF4-FFF2-40B4-BE49-F238E27FC236}">
                <a16:creationId xmlns:a16="http://schemas.microsoft.com/office/drawing/2014/main" id="{E2455FAD-A9B5-40FE-B65F-D0A1B489B7C4}"/>
              </a:ext>
            </a:extLst>
          </p:cNvPr>
          <p:cNvSpPr txBox="1">
            <a:spLocks/>
          </p:cNvSpPr>
          <p:nvPr/>
        </p:nvSpPr>
        <p:spPr>
          <a:xfrm>
            <a:off x="838200" y="2370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u="sng" dirty="0"/>
              <a:t>The Axes of Explanation</a:t>
            </a:r>
          </a:p>
        </p:txBody>
      </p:sp>
      <p:sp>
        <p:nvSpPr>
          <p:cNvPr id="5" name="TextBox 4">
            <a:extLst>
              <a:ext uri="{FF2B5EF4-FFF2-40B4-BE49-F238E27FC236}">
                <a16:creationId xmlns:a16="http://schemas.microsoft.com/office/drawing/2014/main" id="{6B2391A2-9570-42E9-B831-1D709AAD50B3}"/>
              </a:ext>
            </a:extLst>
          </p:cNvPr>
          <p:cNvSpPr txBox="1"/>
          <p:nvPr/>
        </p:nvSpPr>
        <p:spPr>
          <a:xfrm>
            <a:off x="79829" y="6289158"/>
            <a:ext cx="12046857" cy="369332"/>
          </a:xfrm>
          <a:prstGeom prst="rect">
            <a:avLst/>
          </a:prstGeom>
          <a:noFill/>
        </p:spPr>
        <p:txBody>
          <a:bodyPr wrap="square" rtlCol="0">
            <a:spAutoFit/>
          </a:bodyPr>
          <a:lstStyle/>
          <a:p>
            <a:pPr algn="ctr"/>
            <a:r>
              <a:rPr lang="en-GB" dirty="0"/>
              <a:t>Sridharan and Meadows, A theory of Explanations for Human-Robot Collaboration, 2019</a:t>
            </a:r>
          </a:p>
        </p:txBody>
      </p:sp>
    </p:spTree>
    <p:extLst>
      <p:ext uri="{BB962C8B-B14F-4D97-AF65-F5344CB8AC3E}">
        <p14:creationId xmlns:p14="http://schemas.microsoft.com/office/powerpoint/2010/main" val="261593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4064EC-B97E-4F23-B13A-F878F9AB13F2}"/>
              </a:ext>
            </a:extLst>
          </p:cNvPr>
          <p:cNvSpPr>
            <a:spLocks noGrp="1"/>
          </p:cNvSpPr>
          <p:nvPr>
            <p:ph idx="1"/>
          </p:nvPr>
        </p:nvSpPr>
        <p:spPr>
          <a:xfrm>
            <a:off x="838200" y="1844545"/>
            <a:ext cx="10515600" cy="4109686"/>
          </a:xfrm>
        </p:spPr>
        <p:txBody>
          <a:bodyPr>
            <a:normAutofit/>
          </a:bodyPr>
          <a:lstStyle/>
          <a:p>
            <a:pPr marL="514350" indent="-514350">
              <a:spcBef>
                <a:spcPts val="3600"/>
              </a:spcBef>
              <a:buFont typeface="+mj-lt"/>
              <a:buAutoNum type="arabicPeriod"/>
            </a:pPr>
            <a:r>
              <a:rPr lang="en-GB" dirty="0"/>
              <a:t>Develop a decision making and reasoning model for a robot collaborating with humans in which the ability to generate explanatory descriptions of its beliefs, knowledge and experiences, and how these guide all aspects of its reasoning about planning, diagnostics and inference, is fully coupled to the implementation.</a:t>
            </a:r>
          </a:p>
          <a:p>
            <a:pPr marL="514350" indent="-514350">
              <a:spcBef>
                <a:spcPts val="3600"/>
              </a:spcBef>
              <a:buFont typeface="+mj-lt"/>
              <a:buAutoNum type="arabicPeriod"/>
            </a:pPr>
            <a:r>
              <a:rPr lang="en-GB" dirty="0"/>
              <a:t>Extend this decision making and reasoning model to support centralised and decentralised reasoning for teams of multiple robots with heterogeneous sensory and actuation abilities.</a:t>
            </a:r>
          </a:p>
        </p:txBody>
      </p:sp>
      <p:sp>
        <p:nvSpPr>
          <p:cNvPr id="4" name="Title 1">
            <a:extLst>
              <a:ext uri="{FF2B5EF4-FFF2-40B4-BE49-F238E27FC236}">
                <a16:creationId xmlns:a16="http://schemas.microsoft.com/office/drawing/2014/main" id="{96466100-F663-4F91-8A9E-69613AF6F7EC}"/>
              </a:ext>
            </a:extLst>
          </p:cNvPr>
          <p:cNvSpPr txBox="1">
            <a:spLocks/>
          </p:cNvSpPr>
          <p:nvPr/>
        </p:nvSpPr>
        <p:spPr>
          <a:xfrm>
            <a:off x="838200" y="2370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u="sng" dirty="0"/>
              <a:t>Thesis Contributions</a:t>
            </a:r>
          </a:p>
        </p:txBody>
      </p:sp>
    </p:spTree>
    <p:extLst>
      <p:ext uri="{BB962C8B-B14F-4D97-AF65-F5344CB8AC3E}">
        <p14:creationId xmlns:p14="http://schemas.microsoft.com/office/powerpoint/2010/main" val="2596229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creenshot&#10;&#10;Description automatically generated">
            <a:extLst>
              <a:ext uri="{FF2B5EF4-FFF2-40B4-BE49-F238E27FC236}">
                <a16:creationId xmlns:a16="http://schemas.microsoft.com/office/drawing/2014/main" id="{CD82F605-B39E-437F-8C87-7110989545C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9991" y="1562582"/>
            <a:ext cx="6656923" cy="4652148"/>
          </a:xfrm>
        </p:spPr>
      </p:pic>
      <p:sp>
        <p:nvSpPr>
          <p:cNvPr id="7" name="Title 1">
            <a:extLst>
              <a:ext uri="{FF2B5EF4-FFF2-40B4-BE49-F238E27FC236}">
                <a16:creationId xmlns:a16="http://schemas.microsoft.com/office/drawing/2014/main" id="{3BB6191B-FB25-4F4C-A10B-8A823BAD01D2}"/>
              </a:ext>
            </a:extLst>
          </p:cNvPr>
          <p:cNvSpPr txBox="1">
            <a:spLocks/>
          </p:cNvSpPr>
          <p:nvPr/>
        </p:nvSpPr>
        <p:spPr>
          <a:xfrm>
            <a:off x="838200" y="2370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u="sng" dirty="0"/>
              <a:t>Proposed Architecture</a:t>
            </a:r>
          </a:p>
        </p:txBody>
      </p:sp>
      <p:sp>
        <p:nvSpPr>
          <p:cNvPr id="14" name="Content Placeholder 2">
            <a:extLst>
              <a:ext uri="{FF2B5EF4-FFF2-40B4-BE49-F238E27FC236}">
                <a16:creationId xmlns:a16="http://schemas.microsoft.com/office/drawing/2014/main" id="{629B268A-98E9-4CDE-A1D5-61E4A8636987}"/>
              </a:ext>
            </a:extLst>
          </p:cNvPr>
          <p:cNvSpPr txBox="1">
            <a:spLocks/>
          </p:cNvSpPr>
          <p:nvPr/>
        </p:nvSpPr>
        <p:spPr>
          <a:xfrm>
            <a:off x="7056475" y="1562582"/>
            <a:ext cx="4552507" cy="4769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800"/>
              </a:spcBef>
            </a:pPr>
            <a:r>
              <a:rPr lang="en-GB" dirty="0"/>
              <a:t>Based on mixed logical and probabilistic reasoning.</a:t>
            </a:r>
          </a:p>
          <a:p>
            <a:pPr>
              <a:spcBef>
                <a:spcPts val="1800"/>
              </a:spcBef>
            </a:pPr>
            <a:r>
              <a:rPr lang="en-GB" dirty="0"/>
              <a:t>Reasoning with tightly coupled transition diagrams of any given domain at multiple levels of resolution.</a:t>
            </a:r>
          </a:p>
          <a:p>
            <a:pPr>
              <a:spcBef>
                <a:spcPts val="1800"/>
              </a:spcBef>
            </a:pPr>
            <a:r>
              <a:rPr lang="en-GB" dirty="0"/>
              <a:t>Computes abstract actions at each resolution level.</a:t>
            </a:r>
          </a:p>
          <a:p>
            <a:pPr>
              <a:spcBef>
                <a:spcPts val="1800"/>
              </a:spcBef>
            </a:pPr>
            <a:r>
              <a:rPr lang="en-GB" dirty="0"/>
              <a:t>Each abstract action executed probabilistically.</a:t>
            </a:r>
          </a:p>
        </p:txBody>
      </p:sp>
      <p:sp>
        <p:nvSpPr>
          <p:cNvPr id="6" name="TextBox 5">
            <a:extLst>
              <a:ext uri="{FF2B5EF4-FFF2-40B4-BE49-F238E27FC236}">
                <a16:creationId xmlns:a16="http://schemas.microsoft.com/office/drawing/2014/main" id="{EF038D15-7D02-41AF-BA99-0910ABCC96AC}"/>
              </a:ext>
            </a:extLst>
          </p:cNvPr>
          <p:cNvSpPr txBox="1"/>
          <p:nvPr/>
        </p:nvSpPr>
        <p:spPr>
          <a:xfrm>
            <a:off x="79829" y="6289158"/>
            <a:ext cx="12046857" cy="369332"/>
          </a:xfrm>
          <a:prstGeom prst="rect">
            <a:avLst/>
          </a:prstGeom>
          <a:noFill/>
        </p:spPr>
        <p:txBody>
          <a:bodyPr wrap="square" rtlCol="0">
            <a:spAutoFit/>
          </a:bodyPr>
          <a:lstStyle/>
          <a:p>
            <a:pPr algn="ctr"/>
            <a:r>
              <a:rPr lang="en-GB" dirty="0"/>
              <a:t>Sridharan et al, REBA: A refinement-based architecture for knowledge representation and reasoning in robotics, 2019</a:t>
            </a:r>
          </a:p>
        </p:txBody>
      </p:sp>
    </p:spTree>
    <p:extLst>
      <p:ext uri="{BB962C8B-B14F-4D97-AF65-F5344CB8AC3E}">
        <p14:creationId xmlns:p14="http://schemas.microsoft.com/office/powerpoint/2010/main" val="3765799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BB6191B-FB25-4F4C-A10B-8A823BAD01D2}"/>
              </a:ext>
            </a:extLst>
          </p:cNvPr>
          <p:cNvSpPr txBox="1">
            <a:spLocks/>
          </p:cNvSpPr>
          <p:nvPr/>
        </p:nvSpPr>
        <p:spPr>
          <a:xfrm>
            <a:off x="838200" y="2370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u="sng" dirty="0"/>
              <a:t>Proposed Architecture</a:t>
            </a:r>
          </a:p>
        </p:txBody>
      </p:sp>
      <p:sp>
        <p:nvSpPr>
          <p:cNvPr id="3" name="Content Placeholder 2">
            <a:extLst>
              <a:ext uri="{FF2B5EF4-FFF2-40B4-BE49-F238E27FC236}">
                <a16:creationId xmlns:a16="http://schemas.microsoft.com/office/drawing/2014/main" id="{6018104B-E446-4799-9900-776954B86611}"/>
              </a:ext>
            </a:extLst>
          </p:cNvPr>
          <p:cNvSpPr>
            <a:spLocks noGrp="1"/>
          </p:cNvSpPr>
          <p:nvPr>
            <p:ph idx="1"/>
          </p:nvPr>
        </p:nvSpPr>
        <p:spPr>
          <a:xfrm>
            <a:off x="838200" y="1562582"/>
            <a:ext cx="10515600" cy="4537961"/>
          </a:xfrm>
        </p:spPr>
        <p:txBody>
          <a:bodyPr>
            <a:normAutofit/>
          </a:bodyPr>
          <a:lstStyle/>
          <a:p>
            <a:pPr>
              <a:spcBef>
                <a:spcPts val="1800"/>
              </a:spcBef>
            </a:pPr>
            <a:r>
              <a:rPr lang="en-GB" dirty="0"/>
              <a:t>System descriptions encoded in action language </a:t>
            </a:r>
            <a:r>
              <a:rPr lang="en-GB" dirty="0" err="1"/>
              <a:t>AL</a:t>
            </a:r>
            <a:r>
              <a:rPr lang="en-GB" sz="2000" dirty="0" err="1"/>
              <a:t>d</a:t>
            </a:r>
            <a:r>
              <a:rPr lang="en-GB" dirty="0" err="1"/>
              <a:t>.</a:t>
            </a:r>
            <a:endParaRPr lang="en-GB" dirty="0"/>
          </a:p>
          <a:p>
            <a:pPr>
              <a:spcBef>
                <a:spcPts val="1800"/>
              </a:spcBef>
            </a:pPr>
            <a:r>
              <a:rPr lang="en-GB" dirty="0"/>
              <a:t>Descriptions translated into new ASP predicates to explain:</a:t>
            </a:r>
          </a:p>
          <a:p>
            <a:pPr marL="914400" lvl="1" indent="-457200">
              <a:spcBef>
                <a:spcPts val="1000"/>
              </a:spcBef>
              <a:buFont typeface="+mj-lt"/>
              <a:buAutoNum type="arabicPeriod"/>
            </a:pPr>
            <a:r>
              <a:rPr lang="en-GB" dirty="0"/>
              <a:t>Effect and preconditions of actions,</a:t>
            </a:r>
          </a:p>
          <a:p>
            <a:pPr marL="914400" lvl="1" indent="-457200">
              <a:spcBef>
                <a:spcPts val="1000"/>
              </a:spcBef>
              <a:buFont typeface="+mj-lt"/>
              <a:buAutoNum type="arabicPeriod"/>
            </a:pPr>
            <a:r>
              <a:rPr lang="en-GB" dirty="0"/>
              <a:t>Validity of states and state transitions,</a:t>
            </a:r>
          </a:p>
          <a:p>
            <a:pPr marL="914400" lvl="1" indent="-457200">
              <a:spcBef>
                <a:spcPts val="1000"/>
              </a:spcBef>
              <a:buFont typeface="+mj-lt"/>
              <a:buAutoNum type="arabicPeriod"/>
            </a:pPr>
            <a:r>
              <a:rPr lang="en-GB" dirty="0"/>
              <a:t>Assumptions made about the initial domain state.</a:t>
            </a:r>
          </a:p>
          <a:p>
            <a:pPr>
              <a:spcBef>
                <a:spcPts val="1800"/>
              </a:spcBef>
            </a:pPr>
            <a:r>
              <a:rPr lang="en-GB" dirty="0"/>
              <a:t>Maintains a recorded history of observations at multiple levels.</a:t>
            </a:r>
          </a:p>
          <a:p>
            <a:pPr>
              <a:spcBef>
                <a:spcPts val="1800"/>
              </a:spcBef>
            </a:pPr>
            <a:r>
              <a:rPr lang="en-GB" dirty="0"/>
              <a:t>Performs diagnostics to explain unexpected observations via exceptions to initial defaults and hypothesising exogenous actions.</a:t>
            </a:r>
          </a:p>
          <a:p>
            <a:pPr marL="0" indent="0">
              <a:buNone/>
            </a:pPr>
            <a:endParaRPr lang="en-GB" dirty="0"/>
          </a:p>
        </p:txBody>
      </p:sp>
    </p:spTree>
    <p:extLst>
      <p:ext uri="{BB962C8B-B14F-4D97-AF65-F5344CB8AC3E}">
        <p14:creationId xmlns:p14="http://schemas.microsoft.com/office/powerpoint/2010/main" val="334893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9E6812-4C35-46F3-823D-1E7D5EA0E064}"/>
              </a:ext>
            </a:extLst>
          </p:cNvPr>
          <p:cNvSpPr>
            <a:spLocks noGrp="1"/>
          </p:cNvSpPr>
          <p:nvPr>
            <p:ph idx="1"/>
          </p:nvPr>
        </p:nvSpPr>
        <p:spPr>
          <a:xfrm>
            <a:off x="838200" y="1562581"/>
            <a:ext cx="10515600" cy="4520379"/>
          </a:xfrm>
        </p:spPr>
        <p:txBody>
          <a:bodyPr>
            <a:normAutofit lnSpcReduction="10000"/>
          </a:bodyPr>
          <a:lstStyle/>
          <a:p>
            <a:pPr>
              <a:spcBef>
                <a:spcPts val="1800"/>
              </a:spcBef>
            </a:pPr>
            <a:r>
              <a:rPr lang="en-GB" dirty="0"/>
              <a:t>New generations of robots have extensive functional capabilities.</a:t>
            </a:r>
          </a:p>
          <a:p>
            <a:pPr>
              <a:spcBef>
                <a:spcPts val="1800"/>
              </a:spcBef>
            </a:pPr>
            <a:r>
              <a:rPr lang="en-GB" dirty="0"/>
              <a:t>Humans are reluctant to trust them to perform many important tasks or are not convinced they are fit for purpose.</a:t>
            </a:r>
          </a:p>
          <a:p>
            <a:pPr>
              <a:spcBef>
                <a:spcPts val="1800"/>
              </a:spcBef>
            </a:pPr>
            <a:r>
              <a:rPr lang="en-GB" dirty="0"/>
              <a:t>There is concern that robot’s may make unfair or discriminatory decisions, develop biases, and risk human safety.</a:t>
            </a:r>
          </a:p>
          <a:p>
            <a:pPr>
              <a:spcBef>
                <a:spcPts val="1800"/>
              </a:spcBef>
            </a:pPr>
            <a:r>
              <a:rPr lang="en-GB" dirty="0"/>
              <a:t>It is thus natural to expect robots to be </a:t>
            </a:r>
            <a:r>
              <a:rPr lang="en-GB" i="1" dirty="0"/>
              <a:t>explainable</a:t>
            </a:r>
            <a:r>
              <a:rPr lang="en-GB" dirty="0"/>
              <a:t> to provide:</a:t>
            </a:r>
          </a:p>
          <a:p>
            <a:pPr marL="971550" lvl="1" indent="-514350">
              <a:spcBef>
                <a:spcPts val="1200"/>
              </a:spcBef>
              <a:buFont typeface="+mj-lt"/>
              <a:buAutoNum type="arabicPeriod"/>
            </a:pPr>
            <a:r>
              <a:rPr lang="en-GB" b="1" dirty="0"/>
              <a:t>Trust:</a:t>
            </a:r>
            <a:r>
              <a:rPr lang="en-GB" dirty="0"/>
              <a:t> Humans tend to trust systems that they believe they understand.</a:t>
            </a:r>
          </a:p>
          <a:p>
            <a:pPr marL="971550" lvl="1" indent="-514350">
              <a:spcBef>
                <a:spcPts val="1200"/>
              </a:spcBef>
              <a:buFont typeface="+mj-lt"/>
              <a:buAutoNum type="arabicPeriod"/>
            </a:pPr>
            <a:r>
              <a:rPr lang="en-GB" b="1" dirty="0"/>
              <a:t>Accountability:</a:t>
            </a:r>
            <a:r>
              <a:rPr lang="en-GB" dirty="0"/>
              <a:t> Want to know if robots are to blame when things fail.</a:t>
            </a:r>
          </a:p>
          <a:p>
            <a:pPr marL="971550" lvl="1" indent="-514350">
              <a:spcBef>
                <a:spcPts val="1200"/>
              </a:spcBef>
              <a:buFont typeface="+mj-lt"/>
              <a:buAutoNum type="arabicPeriod"/>
            </a:pPr>
            <a:r>
              <a:rPr lang="en-GB" b="1" dirty="0"/>
              <a:t>Debugging: </a:t>
            </a:r>
            <a:r>
              <a:rPr lang="en-GB" dirty="0"/>
              <a:t>Easier to fix faults in transparent systems.</a:t>
            </a:r>
          </a:p>
        </p:txBody>
      </p:sp>
      <p:sp>
        <p:nvSpPr>
          <p:cNvPr id="4" name="Title 1">
            <a:extLst>
              <a:ext uri="{FF2B5EF4-FFF2-40B4-BE49-F238E27FC236}">
                <a16:creationId xmlns:a16="http://schemas.microsoft.com/office/drawing/2014/main" id="{DC6D6DCE-B929-4993-B49B-7E7486307F6B}"/>
              </a:ext>
            </a:extLst>
          </p:cNvPr>
          <p:cNvSpPr txBox="1">
            <a:spLocks/>
          </p:cNvSpPr>
          <p:nvPr/>
        </p:nvSpPr>
        <p:spPr>
          <a:xfrm>
            <a:off x="838200" y="2370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u="sng" dirty="0"/>
              <a:t>Thesis Motivations</a:t>
            </a:r>
          </a:p>
        </p:txBody>
      </p:sp>
      <p:sp>
        <p:nvSpPr>
          <p:cNvPr id="5" name="TextBox 4">
            <a:extLst>
              <a:ext uri="{FF2B5EF4-FFF2-40B4-BE49-F238E27FC236}">
                <a16:creationId xmlns:a16="http://schemas.microsoft.com/office/drawing/2014/main" id="{650F1FB7-9E19-431F-86A1-9CDDE28CE8F3}"/>
              </a:ext>
            </a:extLst>
          </p:cNvPr>
          <p:cNvSpPr txBox="1"/>
          <p:nvPr/>
        </p:nvSpPr>
        <p:spPr>
          <a:xfrm>
            <a:off x="42379" y="6126609"/>
            <a:ext cx="12107242" cy="646331"/>
          </a:xfrm>
          <a:prstGeom prst="rect">
            <a:avLst/>
          </a:prstGeom>
          <a:noFill/>
        </p:spPr>
        <p:txBody>
          <a:bodyPr wrap="square" rtlCol="0">
            <a:spAutoFit/>
          </a:bodyPr>
          <a:lstStyle/>
          <a:p>
            <a:pPr algn="ctr"/>
            <a:r>
              <a:rPr lang="en-GB" dirty="0" err="1"/>
              <a:t>Thrun</a:t>
            </a:r>
            <a:r>
              <a:rPr lang="en-GB" dirty="0"/>
              <a:t>, Toward a framework for human-robot interaction, 2004</a:t>
            </a:r>
          </a:p>
          <a:p>
            <a:pPr algn="ctr"/>
            <a:r>
              <a:rPr lang="en-GB" dirty="0" err="1"/>
              <a:t>Sheh</a:t>
            </a:r>
            <a:r>
              <a:rPr lang="en-GB" dirty="0"/>
              <a:t>, “Why did you do that?“ Explainable Intelligent Robots, 2017</a:t>
            </a:r>
          </a:p>
        </p:txBody>
      </p:sp>
    </p:spTree>
    <p:extLst>
      <p:ext uri="{BB962C8B-B14F-4D97-AF65-F5344CB8AC3E}">
        <p14:creationId xmlns:p14="http://schemas.microsoft.com/office/powerpoint/2010/main" val="361886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FAAC1-4128-45E8-AC17-64E08CD2C069}"/>
              </a:ext>
            </a:extLst>
          </p:cNvPr>
          <p:cNvSpPr>
            <a:spLocks noGrp="1"/>
          </p:cNvSpPr>
          <p:nvPr>
            <p:ph idx="1"/>
          </p:nvPr>
        </p:nvSpPr>
        <p:spPr>
          <a:xfrm>
            <a:off x="838200" y="1562581"/>
            <a:ext cx="10515600" cy="4957961"/>
          </a:xfrm>
        </p:spPr>
        <p:txBody>
          <a:bodyPr>
            <a:normAutofit/>
          </a:bodyPr>
          <a:lstStyle/>
          <a:p>
            <a:pPr marL="0" indent="0" algn="ctr">
              <a:spcBef>
                <a:spcPts val="1800"/>
              </a:spcBef>
              <a:buNone/>
            </a:pPr>
            <a:r>
              <a:rPr lang="en-GB" i="1" dirty="0"/>
              <a:t>Robot receives instructions, carries them out with little or no human supervision and must explain itself in retrospect of completing, or possibly failing to complete, its task.</a:t>
            </a:r>
          </a:p>
          <a:p>
            <a:pPr>
              <a:spcBef>
                <a:spcPts val="1800"/>
              </a:spcBef>
            </a:pPr>
            <a:r>
              <a:rPr lang="en-GB" dirty="0"/>
              <a:t>Much past work has focused on interactive tasks in which there is a shared effort towards a common goal.</a:t>
            </a:r>
          </a:p>
          <a:p>
            <a:pPr>
              <a:spcBef>
                <a:spcPts val="1800"/>
              </a:spcBef>
            </a:pPr>
            <a:r>
              <a:rPr lang="en-GB" dirty="0"/>
              <a:t>Proof-of-concept domains:</a:t>
            </a:r>
          </a:p>
          <a:p>
            <a:pPr marL="971550" lvl="1" indent="-514350">
              <a:spcBef>
                <a:spcPts val="1200"/>
              </a:spcBef>
              <a:buFont typeface="+mj-lt"/>
              <a:buAutoNum type="arabicPeriod"/>
            </a:pPr>
            <a:r>
              <a:rPr lang="en-GB" b="1" dirty="0"/>
              <a:t>Office: </a:t>
            </a:r>
            <a:r>
              <a:rPr lang="en-GB" dirty="0"/>
              <a:t>A benchmark for common collaborative tasks.</a:t>
            </a:r>
          </a:p>
          <a:p>
            <a:pPr marL="971550" lvl="1" indent="-514350">
              <a:spcBef>
                <a:spcPts val="1200"/>
              </a:spcBef>
              <a:buFont typeface="+mj-lt"/>
              <a:buAutoNum type="arabicPeriod"/>
            </a:pPr>
            <a:r>
              <a:rPr lang="en-GB" b="1" dirty="0"/>
              <a:t>Hospitality: </a:t>
            </a:r>
            <a:r>
              <a:rPr lang="en-GB" dirty="0"/>
              <a:t>More complex and expansive domain.</a:t>
            </a:r>
          </a:p>
          <a:p>
            <a:pPr marL="971550" lvl="1" indent="-514350">
              <a:spcBef>
                <a:spcPts val="1200"/>
              </a:spcBef>
              <a:buFont typeface="+mj-lt"/>
              <a:buAutoNum type="arabicPeriod"/>
            </a:pPr>
            <a:r>
              <a:rPr lang="en-GB" b="1" dirty="0"/>
              <a:t>Construction: </a:t>
            </a:r>
            <a:r>
              <a:rPr lang="en-GB" dirty="0"/>
              <a:t>Safety critical and high commercial demand.</a:t>
            </a:r>
          </a:p>
        </p:txBody>
      </p:sp>
      <p:sp>
        <p:nvSpPr>
          <p:cNvPr id="4" name="Title 1">
            <a:extLst>
              <a:ext uri="{FF2B5EF4-FFF2-40B4-BE49-F238E27FC236}">
                <a16:creationId xmlns:a16="http://schemas.microsoft.com/office/drawing/2014/main" id="{FF7301CD-E315-4E1D-BE13-DBBEA1B4CCC0}"/>
              </a:ext>
            </a:extLst>
          </p:cNvPr>
          <p:cNvSpPr txBox="1">
            <a:spLocks/>
          </p:cNvSpPr>
          <p:nvPr/>
        </p:nvSpPr>
        <p:spPr>
          <a:xfrm>
            <a:off x="185057" y="237019"/>
            <a:ext cx="1182188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u="sng" dirty="0"/>
              <a:t>What is Human-Robot Collaboration?</a:t>
            </a:r>
          </a:p>
        </p:txBody>
      </p:sp>
      <p:sp>
        <p:nvSpPr>
          <p:cNvPr id="5" name="TextBox 4">
            <a:extLst>
              <a:ext uri="{FF2B5EF4-FFF2-40B4-BE49-F238E27FC236}">
                <a16:creationId xmlns:a16="http://schemas.microsoft.com/office/drawing/2014/main" id="{87D4A622-C150-4647-9631-9CCA0B8843B7}"/>
              </a:ext>
            </a:extLst>
          </p:cNvPr>
          <p:cNvSpPr txBox="1"/>
          <p:nvPr/>
        </p:nvSpPr>
        <p:spPr>
          <a:xfrm>
            <a:off x="838200" y="6197376"/>
            <a:ext cx="10515600" cy="646331"/>
          </a:xfrm>
          <a:prstGeom prst="rect">
            <a:avLst/>
          </a:prstGeom>
          <a:noFill/>
        </p:spPr>
        <p:txBody>
          <a:bodyPr wrap="square" rtlCol="0">
            <a:spAutoFit/>
          </a:bodyPr>
          <a:lstStyle/>
          <a:p>
            <a:pPr algn="ctr"/>
            <a:r>
              <a:rPr lang="en-GB" dirty="0"/>
              <a:t>Doran, What does explainable AI really mean?, 2017</a:t>
            </a:r>
          </a:p>
          <a:p>
            <a:pPr algn="ctr"/>
            <a:r>
              <a:rPr lang="en-GB" dirty="0"/>
              <a:t>Langley et al, Explainable Agency for Intelligent Autonomous Systems, 2017</a:t>
            </a:r>
          </a:p>
        </p:txBody>
      </p:sp>
    </p:spTree>
    <p:extLst>
      <p:ext uri="{BB962C8B-B14F-4D97-AF65-F5344CB8AC3E}">
        <p14:creationId xmlns:p14="http://schemas.microsoft.com/office/powerpoint/2010/main" val="3499445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980A29-DDFB-44E7-A9DA-060AF88ADADB}"/>
              </a:ext>
            </a:extLst>
          </p:cNvPr>
          <p:cNvSpPr>
            <a:spLocks noGrp="1"/>
          </p:cNvSpPr>
          <p:nvPr>
            <p:ph idx="1"/>
          </p:nvPr>
        </p:nvSpPr>
        <p:spPr>
          <a:xfrm>
            <a:off x="838200" y="1562581"/>
            <a:ext cx="10515600" cy="4808879"/>
          </a:xfrm>
        </p:spPr>
        <p:txBody>
          <a:bodyPr>
            <a:normAutofit/>
          </a:bodyPr>
          <a:lstStyle/>
          <a:p>
            <a:pPr>
              <a:spcBef>
                <a:spcPts val="1800"/>
              </a:spcBef>
            </a:pPr>
            <a:r>
              <a:rPr lang="en-GB" dirty="0"/>
              <a:t>Significant recent interest in XAI including the US Defence Advanced Research Projects Agency (DARPA) who launched the XAI program.</a:t>
            </a:r>
          </a:p>
          <a:p>
            <a:pPr>
              <a:spcBef>
                <a:spcPts val="1800"/>
              </a:spcBef>
            </a:pPr>
            <a:r>
              <a:rPr lang="en-GB" dirty="0"/>
              <a:t>Calls for AI algorithms/systems to:</a:t>
            </a:r>
          </a:p>
          <a:p>
            <a:pPr marL="914400" lvl="1" indent="-457200">
              <a:spcBef>
                <a:spcPts val="1200"/>
              </a:spcBef>
              <a:buFont typeface="+mj-lt"/>
              <a:buAutoNum type="arabicPeriod"/>
            </a:pPr>
            <a:r>
              <a:rPr lang="en-GB" dirty="0"/>
              <a:t>Justify their decisions and state when they will succeed or fail.</a:t>
            </a:r>
          </a:p>
          <a:p>
            <a:pPr marL="914400" lvl="1" indent="-457200">
              <a:spcBef>
                <a:spcPts val="1200"/>
              </a:spcBef>
              <a:buFont typeface="+mj-lt"/>
              <a:buAutoNum type="arabicPeriod"/>
            </a:pPr>
            <a:r>
              <a:rPr lang="en-GB" dirty="0"/>
              <a:t>Allow the user to understand when it can trust the system.</a:t>
            </a:r>
          </a:p>
          <a:p>
            <a:pPr>
              <a:spcBef>
                <a:spcPts val="1800"/>
              </a:spcBef>
            </a:pPr>
            <a:r>
              <a:rPr lang="en-GB" dirty="0"/>
              <a:t>This has focused heavily on predicting the input-output mapping of black-box models to allow interpretation of their decision making.</a:t>
            </a:r>
          </a:p>
          <a:p>
            <a:pPr>
              <a:spcBef>
                <a:spcPts val="1800"/>
              </a:spcBef>
            </a:pPr>
            <a:r>
              <a:rPr lang="en-GB" dirty="0"/>
              <a:t>No insight into the underlying reasoning with which decisions are made, the beliefs that inform this, and the provenance of beliefs.</a:t>
            </a:r>
          </a:p>
        </p:txBody>
      </p:sp>
      <p:sp>
        <p:nvSpPr>
          <p:cNvPr id="4" name="Title 1">
            <a:extLst>
              <a:ext uri="{FF2B5EF4-FFF2-40B4-BE49-F238E27FC236}">
                <a16:creationId xmlns:a16="http://schemas.microsoft.com/office/drawing/2014/main" id="{ECCE05ED-ABFD-4432-8CE0-0B457008ED7C}"/>
              </a:ext>
            </a:extLst>
          </p:cNvPr>
          <p:cNvSpPr txBox="1">
            <a:spLocks/>
          </p:cNvSpPr>
          <p:nvPr/>
        </p:nvSpPr>
        <p:spPr>
          <a:xfrm>
            <a:off x="838200" y="2370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u="sng" dirty="0"/>
              <a:t>Explainable Artificial Intelligence (XAI)</a:t>
            </a:r>
          </a:p>
        </p:txBody>
      </p:sp>
      <p:sp>
        <p:nvSpPr>
          <p:cNvPr id="6" name="TextBox 5">
            <a:extLst>
              <a:ext uri="{FF2B5EF4-FFF2-40B4-BE49-F238E27FC236}">
                <a16:creationId xmlns:a16="http://schemas.microsoft.com/office/drawing/2014/main" id="{FB45E341-85E8-4A7B-9093-AFC825E88126}"/>
              </a:ext>
            </a:extLst>
          </p:cNvPr>
          <p:cNvSpPr txBox="1"/>
          <p:nvPr/>
        </p:nvSpPr>
        <p:spPr>
          <a:xfrm>
            <a:off x="42379" y="6133356"/>
            <a:ext cx="12107242" cy="646331"/>
          </a:xfrm>
          <a:prstGeom prst="rect">
            <a:avLst/>
          </a:prstGeom>
          <a:noFill/>
        </p:spPr>
        <p:txBody>
          <a:bodyPr wrap="square" rtlCol="0">
            <a:spAutoFit/>
          </a:bodyPr>
          <a:lstStyle/>
          <a:p>
            <a:pPr algn="ctr"/>
            <a:r>
              <a:rPr lang="en-GB" dirty="0"/>
              <a:t>DARPA, Broad agency announcement: Explainable artificial intelligence (XAI), 2016</a:t>
            </a:r>
          </a:p>
          <a:p>
            <a:pPr algn="ctr"/>
            <a:r>
              <a:rPr lang="en-GB" dirty="0"/>
              <a:t>Rudin, Stop explaining black box machine learning models for high stakes decisions and use interpretable models instead, 2019</a:t>
            </a:r>
          </a:p>
        </p:txBody>
      </p:sp>
    </p:spTree>
    <p:extLst>
      <p:ext uri="{BB962C8B-B14F-4D97-AF65-F5344CB8AC3E}">
        <p14:creationId xmlns:p14="http://schemas.microsoft.com/office/powerpoint/2010/main" val="1061121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92801E-CAAB-40C3-8380-7FA86A617613}"/>
              </a:ext>
            </a:extLst>
          </p:cNvPr>
          <p:cNvSpPr>
            <a:spLocks noGrp="1"/>
          </p:cNvSpPr>
          <p:nvPr>
            <p:ph idx="1"/>
          </p:nvPr>
        </p:nvSpPr>
        <p:spPr>
          <a:xfrm>
            <a:off x="838200" y="1562581"/>
            <a:ext cx="10515600" cy="4587847"/>
          </a:xfrm>
        </p:spPr>
        <p:txBody>
          <a:bodyPr>
            <a:normAutofit/>
          </a:bodyPr>
          <a:lstStyle/>
          <a:p>
            <a:pPr marL="0" indent="0">
              <a:spcBef>
                <a:spcPts val="1800"/>
              </a:spcBef>
              <a:buNone/>
            </a:pPr>
            <a:r>
              <a:rPr lang="en-GB" dirty="0"/>
              <a:t>Two main classes of approaches:</a:t>
            </a:r>
          </a:p>
          <a:p>
            <a:pPr>
              <a:spcBef>
                <a:spcPts val="1800"/>
              </a:spcBef>
            </a:pPr>
            <a:r>
              <a:rPr lang="en-GB" b="1" dirty="0"/>
              <a:t>Explicable Planning: </a:t>
            </a:r>
            <a:r>
              <a:rPr lang="en-GB" dirty="0"/>
              <a:t>Robot generates plans such that they conform to the expectations of humans.</a:t>
            </a:r>
          </a:p>
          <a:p>
            <a:pPr lvl="1">
              <a:spcBef>
                <a:spcPts val="1200"/>
              </a:spcBef>
            </a:pPr>
            <a:r>
              <a:rPr lang="en-GB" dirty="0"/>
              <a:t>Often insufficient for many reasons including sacrifice of plan optimality and difficulties in determining human expectations.</a:t>
            </a:r>
          </a:p>
          <a:p>
            <a:pPr>
              <a:spcBef>
                <a:spcPts val="1800"/>
              </a:spcBef>
            </a:pPr>
            <a:r>
              <a:rPr lang="en-GB" b="1" dirty="0"/>
              <a:t>Explainable Agency: </a:t>
            </a:r>
            <a:r>
              <a:rPr lang="en-GB" dirty="0"/>
              <a:t>Generate explanatory descriptions of its beliefs, knowledge and experiences, and how these guide its reasoning.</a:t>
            </a:r>
          </a:p>
          <a:p>
            <a:pPr lvl="1">
              <a:spcBef>
                <a:spcPts val="1200"/>
              </a:spcBef>
            </a:pPr>
            <a:r>
              <a:rPr lang="en-GB" dirty="0"/>
              <a:t>This allows robots to answer explanatory questions about their decisions by providing explanations of the reasoning underlying decision making.</a:t>
            </a:r>
          </a:p>
        </p:txBody>
      </p:sp>
      <p:sp>
        <p:nvSpPr>
          <p:cNvPr id="4" name="Title 1">
            <a:extLst>
              <a:ext uri="{FF2B5EF4-FFF2-40B4-BE49-F238E27FC236}">
                <a16:creationId xmlns:a16="http://schemas.microsoft.com/office/drawing/2014/main" id="{68B8914F-22A6-42C0-82B8-A54257B99C3B}"/>
              </a:ext>
            </a:extLst>
          </p:cNvPr>
          <p:cNvSpPr txBox="1">
            <a:spLocks/>
          </p:cNvSpPr>
          <p:nvPr/>
        </p:nvSpPr>
        <p:spPr>
          <a:xfrm>
            <a:off x="838200" y="2370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u="sng" dirty="0"/>
              <a:t>Explainability for Human-Robot Collaboration</a:t>
            </a:r>
          </a:p>
        </p:txBody>
      </p:sp>
      <p:sp>
        <p:nvSpPr>
          <p:cNvPr id="7" name="TextBox 6">
            <a:extLst>
              <a:ext uri="{FF2B5EF4-FFF2-40B4-BE49-F238E27FC236}">
                <a16:creationId xmlns:a16="http://schemas.microsoft.com/office/drawing/2014/main" id="{FEDD4070-25F4-4C22-A0C3-A2E3FB080A3B}"/>
              </a:ext>
            </a:extLst>
          </p:cNvPr>
          <p:cNvSpPr txBox="1"/>
          <p:nvPr/>
        </p:nvSpPr>
        <p:spPr>
          <a:xfrm>
            <a:off x="838200" y="6150428"/>
            <a:ext cx="10515600" cy="646331"/>
          </a:xfrm>
          <a:prstGeom prst="rect">
            <a:avLst/>
          </a:prstGeom>
          <a:noFill/>
        </p:spPr>
        <p:txBody>
          <a:bodyPr wrap="square" rtlCol="0">
            <a:spAutoFit/>
          </a:bodyPr>
          <a:lstStyle/>
          <a:p>
            <a:pPr algn="ctr"/>
            <a:r>
              <a:rPr lang="en-GB" dirty="0"/>
              <a:t>Langley et al, Explainable Agency for Intelligent Autonomous Systems, 2017</a:t>
            </a:r>
          </a:p>
          <a:p>
            <a:pPr algn="ctr"/>
            <a:r>
              <a:rPr lang="en-GB" dirty="0" err="1"/>
              <a:t>Sreedharan</a:t>
            </a:r>
            <a:r>
              <a:rPr lang="en-GB" dirty="0"/>
              <a:t>, Balancing explicability and explanation in human-aware planning, 2017</a:t>
            </a:r>
          </a:p>
        </p:txBody>
      </p:sp>
    </p:spTree>
    <p:extLst>
      <p:ext uri="{BB962C8B-B14F-4D97-AF65-F5344CB8AC3E}">
        <p14:creationId xmlns:p14="http://schemas.microsoft.com/office/powerpoint/2010/main" val="124436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AFC528-BC8F-451E-8B4C-70AA74958F7D}"/>
              </a:ext>
            </a:extLst>
          </p:cNvPr>
          <p:cNvSpPr>
            <a:spLocks noGrp="1"/>
          </p:cNvSpPr>
          <p:nvPr>
            <p:ph idx="1"/>
          </p:nvPr>
        </p:nvSpPr>
        <p:spPr>
          <a:xfrm>
            <a:off x="838200" y="1562581"/>
            <a:ext cx="10515600" cy="4593669"/>
          </a:xfrm>
        </p:spPr>
        <p:txBody>
          <a:bodyPr>
            <a:normAutofit/>
          </a:bodyPr>
          <a:lstStyle/>
          <a:p>
            <a:pPr marL="0" indent="0" algn="ctr">
              <a:spcBef>
                <a:spcPts val="1800"/>
              </a:spcBef>
              <a:buNone/>
            </a:pPr>
            <a:r>
              <a:rPr lang="en-GB" i="1" dirty="0"/>
              <a:t>An explanation is an explanatory description of how ones knowledge and experiences informs their beliefs, how their beliefs guide their reasoning, and how their reasoning leads to their decisions.</a:t>
            </a:r>
          </a:p>
          <a:p>
            <a:pPr>
              <a:spcBef>
                <a:spcPts val="1800"/>
              </a:spcBef>
            </a:pPr>
            <a:r>
              <a:rPr lang="en-GB" dirty="0"/>
              <a:t>Explanations are:</a:t>
            </a:r>
          </a:p>
          <a:p>
            <a:pPr marL="914400" lvl="1" indent="-457200">
              <a:spcBef>
                <a:spcPts val="1200"/>
              </a:spcBef>
              <a:buFont typeface="+mj-lt"/>
              <a:buAutoNum type="arabicPeriod"/>
            </a:pPr>
            <a:r>
              <a:rPr lang="en-GB" dirty="0"/>
              <a:t>Answers to explanatory questions,</a:t>
            </a:r>
          </a:p>
          <a:p>
            <a:pPr marL="914400" lvl="1" indent="-457200">
              <a:spcBef>
                <a:spcPts val="1200"/>
              </a:spcBef>
              <a:buFont typeface="+mj-lt"/>
              <a:buAutoNum type="arabicPeriod"/>
            </a:pPr>
            <a:r>
              <a:rPr lang="en-GB" dirty="0"/>
              <a:t>Made as part of a conversational process.</a:t>
            </a:r>
          </a:p>
          <a:p>
            <a:pPr>
              <a:spcBef>
                <a:spcPts val="1800"/>
              </a:spcBef>
            </a:pPr>
            <a:r>
              <a:rPr lang="en-GB" dirty="0"/>
              <a:t>Humans often provide such explanations and robots should too.</a:t>
            </a:r>
          </a:p>
          <a:p>
            <a:pPr>
              <a:spcBef>
                <a:spcPts val="1800"/>
              </a:spcBef>
            </a:pPr>
            <a:r>
              <a:rPr lang="en-GB" dirty="0"/>
              <a:t>The process of selecting, constructing and providing such explanations in robotics is referred to as </a:t>
            </a:r>
            <a:r>
              <a:rPr lang="en-GB" i="1" dirty="0"/>
              <a:t>explanation generation</a:t>
            </a:r>
            <a:r>
              <a:rPr lang="en-GB" dirty="0"/>
              <a:t>.</a:t>
            </a:r>
          </a:p>
        </p:txBody>
      </p:sp>
      <p:sp>
        <p:nvSpPr>
          <p:cNvPr id="5" name="Title 1">
            <a:extLst>
              <a:ext uri="{FF2B5EF4-FFF2-40B4-BE49-F238E27FC236}">
                <a16:creationId xmlns:a16="http://schemas.microsoft.com/office/drawing/2014/main" id="{E271838E-AE8D-4B80-8FE9-AE5B177C5B82}"/>
              </a:ext>
            </a:extLst>
          </p:cNvPr>
          <p:cNvSpPr txBox="1">
            <a:spLocks/>
          </p:cNvSpPr>
          <p:nvPr/>
        </p:nvSpPr>
        <p:spPr>
          <a:xfrm>
            <a:off x="838200" y="2370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u="sng" dirty="0"/>
              <a:t>What is an Explanation?</a:t>
            </a:r>
          </a:p>
        </p:txBody>
      </p:sp>
      <p:sp>
        <p:nvSpPr>
          <p:cNvPr id="9" name="TextBox 8">
            <a:extLst>
              <a:ext uri="{FF2B5EF4-FFF2-40B4-BE49-F238E27FC236}">
                <a16:creationId xmlns:a16="http://schemas.microsoft.com/office/drawing/2014/main" id="{A545EF8A-86A0-43A6-9211-2AA4AA0B44EE}"/>
              </a:ext>
            </a:extLst>
          </p:cNvPr>
          <p:cNvSpPr txBox="1"/>
          <p:nvPr/>
        </p:nvSpPr>
        <p:spPr>
          <a:xfrm>
            <a:off x="838200" y="6436315"/>
            <a:ext cx="10515600" cy="369332"/>
          </a:xfrm>
          <a:prstGeom prst="rect">
            <a:avLst/>
          </a:prstGeom>
          <a:noFill/>
        </p:spPr>
        <p:txBody>
          <a:bodyPr wrap="square" rtlCol="0">
            <a:spAutoFit/>
          </a:bodyPr>
          <a:lstStyle/>
          <a:p>
            <a:pPr algn="ctr"/>
            <a:r>
              <a:rPr lang="en-GB" dirty="0" err="1"/>
              <a:t>Lombrozo</a:t>
            </a:r>
            <a:r>
              <a:rPr lang="en-GB" dirty="0"/>
              <a:t>, The structure and function of explanations, 2006</a:t>
            </a:r>
          </a:p>
        </p:txBody>
      </p:sp>
    </p:spTree>
    <p:extLst>
      <p:ext uri="{BB962C8B-B14F-4D97-AF65-F5344CB8AC3E}">
        <p14:creationId xmlns:p14="http://schemas.microsoft.com/office/powerpoint/2010/main" val="112147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27F4-CD66-4840-89F8-8FDBD05F18F9}"/>
              </a:ext>
            </a:extLst>
          </p:cNvPr>
          <p:cNvSpPr>
            <a:spLocks noGrp="1"/>
          </p:cNvSpPr>
          <p:nvPr>
            <p:ph type="title"/>
          </p:nvPr>
        </p:nvSpPr>
        <p:spPr>
          <a:xfrm>
            <a:off x="838200" y="237019"/>
            <a:ext cx="10515600" cy="1325563"/>
          </a:xfrm>
        </p:spPr>
        <p:txBody>
          <a:bodyPr>
            <a:normAutofit/>
          </a:bodyPr>
          <a:lstStyle/>
          <a:p>
            <a:pPr algn="ctr"/>
            <a:r>
              <a:rPr lang="en-GB" b="1" u="sng" dirty="0"/>
              <a:t>Range of Explanations</a:t>
            </a:r>
          </a:p>
        </p:txBody>
      </p:sp>
      <p:sp>
        <p:nvSpPr>
          <p:cNvPr id="3" name="Content Placeholder 2">
            <a:extLst>
              <a:ext uri="{FF2B5EF4-FFF2-40B4-BE49-F238E27FC236}">
                <a16:creationId xmlns:a16="http://schemas.microsoft.com/office/drawing/2014/main" id="{11784B6A-5C41-4A6F-A03E-268EECA6AD1E}"/>
              </a:ext>
            </a:extLst>
          </p:cNvPr>
          <p:cNvSpPr>
            <a:spLocks noGrp="1"/>
          </p:cNvSpPr>
          <p:nvPr>
            <p:ph idx="1"/>
          </p:nvPr>
        </p:nvSpPr>
        <p:spPr>
          <a:xfrm>
            <a:off x="838200" y="1562581"/>
            <a:ext cx="10515600" cy="4726577"/>
          </a:xfrm>
        </p:spPr>
        <p:txBody>
          <a:bodyPr>
            <a:normAutofit/>
          </a:bodyPr>
          <a:lstStyle/>
          <a:p>
            <a:pPr>
              <a:spcBef>
                <a:spcPts val="1800"/>
              </a:spcBef>
            </a:pPr>
            <a:r>
              <a:rPr lang="en-GB" b="1" dirty="0"/>
              <a:t>What: </a:t>
            </a:r>
            <a:r>
              <a:rPr lang="en-GB" dirty="0"/>
              <a:t>“What do you expect the state a time T to be?”.</a:t>
            </a:r>
          </a:p>
          <a:p>
            <a:pPr>
              <a:spcBef>
                <a:spcPts val="1800"/>
              </a:spcBef>
            </a:pPr>
            <a:r>
              <a:rPr lang="en-GB" b="1" dirty="0"/>
              <a:t>What-if: </a:t>
            </a:r>
            <a:r>
              <a:rPr lang="en-GB" sz="2800" dirty="0"/>
              <a:t>“Would your plan be valid given observation O at time T?”</a:t>
            </a:r>
          </a:p>
          <a:p>
            <a:pPr>
              <a:spcBef>
                <a:spcPts val="1800"/>
              </a:spcBef>
            </a:pPr>
            <a:r>
              <a:rPr lang="en-GB" b="1" dirty="0"/>
              <a:t>Why: </a:t>
            </a:r>
            <a:r>
              <a:rPr lang="en-GB" dirty="0"/>
              <a:t>“Why did fluent F hold value V at time T?”</a:t>
            </a:r>
          </a:p>
          <a:p>
            <a:pPr>
              <a:spcBef>
                <a:spcPts val="1800"/>
              </a:spcBef>
            </a:pPr>
            <a:r>
              <a:rPr lang="en-GB" b="1" dirty="0"/>
              <a:t>Why-</a:t>
            </a:r>
            <a:r>
              <a:rPr lang="en-GB" b="1" dirty="0" err="1"/>
              <a:t>constrastive</a:t>
            </a:r>
            <a:r>
              <a:rPr lang="en-GB" b="1" dirty="0"/>
              <a:t>: </a:t>
            </a:r>
            <a:r>
              <a:rPr lang="en-GB" dirty="0"/>
              <a:t>“Why did you take action A over B at time T?”</a:t>
            </a:r>
          </a:p>
          <a:p>
            <a:pPr marL="0" indent="0">
              <a:spcBef>
                <a:spcPts val="1800"/>
              </a:spcBef>
              <a:buNone/>
            </a:pPr>
            <a:r>
              <a:rPr lang="en-GB" dirty="0"/>
              <a:t>These can be constructed using a template based approach:</a:t>
            </a:r>
          </a:p>
          <a:p>
            <a:pPr marL="971550" lvl="1" indent="-514350">
              <a:spcBef>
                <a:spcPts val="1200"/>
              </a:spcBef>
              <a:buFont typeface="+mj-lt"/>
              <a:buAutoNum type="arabicPeriod"/>
            </a:pPr>
            <a:r>
              <a:rPr lang="en-GB" dirty="0"/>
              <a:t>Determine correct template type for a given question,</a:t>
            </a:r>
          </a:p>
          <a:p>
            <a:pPr marL="971550" lvl="1" indent="-514350">
              <a:spcBef>
                <a:spcPts val="1200"/>
              </a:spcBef>
              <a:buFont typeface="+mj-lt"/>
              <a:buAutoNum type="arabicPeriod"/>
            </a:pPr>
            <a:r>
              <a:rPr lang="en-GB" dirty="0"/>
              <a:t>Select content appropriate for given template type,</a:t>
            </a:r>
          </a:p>
          <a:p>
            <a:pPr marL="971550" lvl="1" indent="-514350">
              <a:spcBef>
                <a:spcPts val="1200"/>
              </a:spcBef>
              <a:buFont typeface="+mj-lt"/>
              <a:buAutoNum type="arabicPeriod"/>
            </a:pPr>
            <a:r>
              <a:rPr lang="en-GB" dirty="0"/>
              <a:t>Refine this content and populate the template accordingly.</a:t>
            </a:r>
          </a:p>
        </p:txBody>
      </p:sp>
      <p:sp>
        <p:nvSpPr>
          <p:cNvPr id="4" name="TextBox 3">
            <a:extLst>
              <a:ext uri="{FF2B5EF4-FFF2-40B4-BE49-F238E27FC236}">
                <a16:creationId xmlns:a16="http://schemas.microsoft.com/office/drawing/2014/main" id="{BE345AB8-3A1D-48EB-A5D4-0ECCB8885EBC}"/>
              </a:ext>
            </a:extLst>
          </p:cNvPr>
          <p:cNvSpPr txBox="1"/>
          <p:nvPr/>
        </p:nvSpPr>
        <p:spPr>
          <a:xfrm>
            <a:off x="1458686" y="6289158"/>
            <a:ext cx="9274628" cy="369332"/>
          </a:xfrm>
          <a:prstGeom prst="rect">
            <a:avLst/>
          </a:prstGeom>
          <a:noFill/>
        </p:spPr>
        <p:txBody>
          <a:bodyPr wrap="square" rtlCol="0">
            <a:spAutoFit/>
          </a:bodyPr>
          <a:lstStyle/>
          <a:p>
            <a:pPr algn="ctr"/>
            <a:r>
              <a:rPr lang="en-GB" dirty="0"/>
              <a:t>Miller, Explanation in Artificial Intelligence - Insights from the social sciences, 2019</a:t>
            </a:r>
          </a:p>
        </p:txBody>
      </p:sp>
    </p:spTree>
    <p:extLst>
      <p:ext uri="{BB962C8B-B14F-4D97-AF65-F5344CB8AC3E}">
        <p14:creationId xmlns:p14="http://schemas.microsoft.com/office/powerpoint/2010/main" val="3183983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27F4-CD66-4840-89F8-8FDBD05F18F9}"/>
              </a:ext>
            </a:extLst>
          </p:cNvPr>
          <p:cNvSpPr>
            <a:spLocks noGrp="1"/>
          </p:cNvSpPr>
          <p:nvPr>
            <p:ph type="title"/>
          </p:nvPr>
        </p:nvSpPr>
        <p:spPr>
          <a:xfrm>
            <a:off x="838200" y="237019"/>
            <a:ext cx="10515600" cy="1325563"/>
          </a:xfrm>
        </p:spPr>
        <p:txBody>
          <a:bodyPr/>
          <a:lstStyle/>
          <a:p>
            <a:pPr algn="ctr"/>
            <a:r>
              <a:rPr lang="en-GB" b="1" u="sng" dirty="0"/>
              <a:t>Functional Abilities of an Explainable Agent</a:t>
            </a:r>
          </a:p>
        </p:txBody>
      </p:sp>
      <p:sp>
        <p:nvSpPr>
          <p:cNvPr id="3" name="Content Placeholder 2">
            <a:extLst>
              <a:ext uri="{FF2B5EF4-FFF2-40B4-BE49-F238E27FC236}">
                <a16:creationId xmlns:a16="http://schemas.microsoft.com/office/drawing/2014/main" id="{11784B6A-5C41-4A6F-A03E-268EECA6AD1E}"/>
              </a:ext>
            </a:extLst>
          </p:cNvPr>
          <p:cNvSpPr>
            <a:spLocks noGrp="1"/>
          </p:cNvSpPr>
          <p:nvPr>
            <p:ph idx="1"/>
          </p:nvPr>
        </p:nvSpPr>
        <p:spPr>
          <a:xfrm>
            <a:off x="838200" y="1618222"/>
            <a:ext cx="10515600" cy="4577787"/>
          </a:xfrm>
        </p:spPr>
        <p:txBody>
          <a:bodyPr>
            <a:normAutofit/>
          </a:bodyPr>
          <a:lstStyle/>
          <a:p>
            <a:pPr marL="0" indent="0">
              <a:spcBef>
                <a:spcPts val="1800"/>
              </a:spcBef>
              <a:buNone/>
            </a:pPr>
            <a:r>
              <a:rPr lang="en-GB" dirty="0"/>
              <a:t>Based on the definition of an explanation, the following three high-level functional capabilities are identified which a robot must be enabled with to achieve explainable agency:</a:t>
            </a:r>
          </a:p>
          <a:p>
            <a:pPr marL="514350" indent="-514350">
              <a:spcBef>
                <a:spcPts val="1800"/>
              </a:spcBef>
              <a:buFont typeface="+mj-lt"/>
              <a:buAutoNum type="arabicPeriod"/>
            </a:pPr>
            <a:r>
              <a:rPr lang="en-GB" dirty="0"/>
              <a:t>Explain decisions made during both plan generation and execution.</a:t>
            </a:r>
          </a:p>
          <a:p>
            <a:pPr marL="514350" indent="-514350">
              <a:spcBef>
                <a:spcPts val="1800"/>
              </a:spcBef>
              <a:buFont typeface="+mj-lt"/>
              <a:buAutoNum type="arabicPeriod"/>
            </a:pPr>
            <a:r>
              <a:rPr lang="en-GB" dirty="0"/>
              <a:t>Describe how its knowledge, beliefs and experiences guided its reasoning and lead to its decisions.</a:t>
            </a:r>
          </a:p>
          <a:p>
            <a:pPr marL="514350" indent="-514350">
              <a:spcBef>
                <a:spcPts val="1800"/>
              </a:spcBef>
              <a:buFont typeface="+mj-lt"/>
              <a:buAutoNum type="arabicPeriod"/>
            </a:pPr>
            <a:r>
              <a:rPr lang="en-GB" dirty="0"/>
              <a:t>Communicate all levels of its decision making and reasoning processes in human understandable terms and at a level of abstraction appropriate to the context.</a:t>
            </a:r>
          </a:p>
        </p:txBody>
      </p:sp>
    </p:spTree>
    <p:extLst>
      <p:ext uri="{BB962C8B-B14F-4D97-AF65-F5344CB8AC3E}">
        <p14:creationId xmlns:p14="http://schemas.microsoft.com/office/powerpoint/2010/main" val="195191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FAAC1-4128-45E8-AC17-64E08CD2C069}"/>
              </a:ext>
            </a:extLst>
          </p:cNvPr>
          <p:cNvSpPr>
            <a:spLocks noGrp="1"/>
          </p:cNvSpPr>
          <p:nvPr>
            <p:ph idx="1"/>
          </p:nvPr>
        </p:nvSpPr>
        <p:spPr>
          <a:xfrm>
            <a:off x="838200" y="1562582"/>
            <a:ext cx="10515600" cy="4957961"/>
          </a:xfrm>
        </p:spPr>
        <p:txBody>
          <a:bodyPr>
            <a:normAutofit/>
          </a:bodyPr>
          <a:lstStyle/>
          <a:p>
            <a:pPr marL="0" indent="0" algn="ctr">
              <a:spcBef>
                <a:spcPts val="1800"/>
              </a:spcBef>
              <a:buNone/>
            </a:pPr>
            <a:r>
              <a:rPr lang="en-GB" i="1" dirty="0">
                <a:solidFill>
                  <a:prstClr val="black"/>
                </a:solidFill>
              </a:rPr>
              <a:t>How is it best to design a robot’s reasoning model such that it inherently supports the ability of explainable agency?</a:t>
            </a:r>
            <a:endParaRPr lang="en-GB" dirty="0"/>
          </a:p>
          <a:p>
            <a:pPr>
              <a:spcBef>
                <a:spcPts val="1800"/>
              </a:spcBef>
            </a:pPr>
            <a:r>
              <a:rPr lang="en-GB" dirty="0"/>
              <a:t>Impossible to extract and explain content from a model which does not represent that content such as to support such explanation.</a:t>
            </a:r>
          </a:p>
          <a:p>
            <a:pPr>
              <a:spcBef>
                <a:spcPts val="1800"/>
              </a:spcBef>
            </a:pPr>
            <a:r>
              <a:rPr lang="en-GB" dirty="0"/>
              <a:t>Cannot design a reasoning model and attempt to explain it after the fact because the ability to explain is tightly linked to the Knowledge Representation and Reasoning methodology and its implementation.</a:t>
            </a:r>
          </a:p>
          <a:p>
            <a:pPr>
              <a:spcBef>
                <a:spcPts val="1800"/>
              </a:spcBef>
            </a:pPr>
            <a:r>
              <a:rPr lang="en-GB" dirty="0"/>
              <a:t>To realise explainable agency, we must accept that black-box models are insufficient and develop transparent reasoning models.</a:t>
            </a:r>
          </a:p>
        </p:txBody>
      </p:sp>
      <p:sp>
        <p:nvSpPr>
          <p:cNvPr id="4" name="Title 1">
            <a:extLst>
              <a:ext uri="{FF2B5EF4-FFF2-40B4-BE49-F238E27FC236}">
                <a16:creationId xmlns:a16="http://schemas.microsoft.com/office/drawing/2014/main" id="{FF7301CD-E315-4E1D-BE13-DBBEA1B4CCC0}"/>
              </a:ext>
            </a:extLst>
          </p:cNvPr>
          <p:cNvSpPr txBox="1">
            <a:spLocks/>
          </p:cNvSpPr>
          <p:nvPr/>
        </p:nvSpPr>
        <p:spPr>
          <a:xfrm>
            <a:off x="185057" y="237019"/>
            <a:ext cx="1182188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u="sng" dirty="0"/>
              <a:t>Explanation Generation</a:t>
            </a:r>
          </a:p>
        </p:txBody>
      </p:sp>
    </p:spTree>
    <p:extLst>
      <p:ext uri="{BB962C8B-B14F-4D97-AF65-F5344CB8AC3E}">
        <p14:creationId xmlns:p14="http://schemas.microsoft.com/office/powerpoint/2010/main" val="4257276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D57018B7BD28845B52C647B66A9D7CD" ma:contentTypeVersion="8" ma:contentTypeDescription="Create a new document." ma:contentTypeScope="" ma:versionID="ba9c0189aff48aa4430ec90a2d5b09e0">
  <xsd:schema xmlns:xsd="http://www.w3.org/2001/XMLSchema" xmlns:xs="http://www.w3.org/2001/XMLSchema" xmlns:p="http://schemas.microsoft.com/office/2006/metadata/properties" xmlns:ns3="d229374e-f34c-4487-9520-a54806138916" targetNamespace="http://schemas.microsoft.com/office/2006/metadata/properties" ma:root="true" ma:fieldsID="14dd855b0d2e047bb19c7ad92b45fb92" ns3:_="">
    <xsd:import namespace="d229374e-f34c-4487-9520-a5480613891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29374e-f34c-4487-9520-a548061389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BEA8EB-815D-4055-B51E-39176BDFDDC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18ABE32-8328-4FA4-8183-3FE3BEB189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29374e-f34c-4487-9520-a548061389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ADD079-7BF7-4AA0-96FE-94487E70D9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3070</TotalTime>
  <Words>4007</Words>
  <Application>Microsoft Office PowerPoint</Application>
  <PresentationFormat>Widescreen</PresentationFormat>
  <Paragraphs>279</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Explainable Reasoning and Learning for Human-Robot Collaboration</vt:lpstr>
      <vt:lpstr>PowerPoint Presentation</vt:lpstr>
      <vt:lpstr>PowerPoint Presentation</vt:lpstr>
      <vt:lpstr>PowerPoint Presentation</vt:lpstr>
      <vt:lpstr>PowerPoint Presentation</vt:lpstr>
      <vt:lpstr>PowerPoint Presentation</vt:lpstr>
      <vt:lpstr>Range of Explanations</vt:lpstr>
      <vt:lpstr>Functional Abilities of an Explainable Agent</vt:lpstr>
      <vt:lpstr>PowerPoint Presentation</vt:lpstr>
      <vt:lpstr>PowerPoint Presentation</vt:lpstr>
      <vt:lpstr>The Conversational Process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Kamperis</dc:creator>
  <cp:lastModifiedBy>Oliver Kamperis</cp:lastModifiedBy>
  <cp:revision>4</cp:revision>
  <dcterms:created xsi:type="dcterms:W3CDTF">2019-08-09T13:11:24Z</dcterms:created>
  <dcterms:modified xsi:type="dcterms:W3CDTF">2019-11-28T11:49:17Z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0x0101004D57018B7BD28845B52C647B66A9D7CD</vt:lpwstr>
  </property>
</Properties>
</file>