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79" r:id="rId4"/>
    <p:sldId id="258" r:id="rId5"/>
    <p:sldId id="273" r:id="rId6"/>
    <p:sldId id="259" r:id="rId7"/>
    <p:sldId id="280" r:id="rId8"/>
    <p:sldId id="277" r:id="rId9"/>
    <p:sldId id="261" r:id="rId10"/>
    <p:sldId id="262" r:id="rId11"/>
    <p:sldId id="276" r:id="rId12"/>
    <p:sldId id="264" r:id="rId13"/>
    <p:sldId id="267" r:id="rId14"/>
    <p:sldId id="278" r:id="rId15"/>
    <p:sldId id="282" r:id="rId16"/>
    <p:sldId id="283" r:id="rId17"/>
    <p:sldId id="284" r:id="rId18"/>
    <p:sldId id="263" r:id="rId19"/>
    <p:sldId id="260" r:id="rId20"/>
    <p:sldId id="272"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6DA1A-9F93-42C3-9855-2C435F72F05A}" v="43" dt="2021-06-06T18:21:08.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34" autoAdjust="0"/>
  </p:normalViewPr>
  <p:slideViewPr>
    <p:cSldViewPr snapToGrid="0">
      <p:cViewPr varScale="1">
        <p:scale>
          <a:sx n="117" d="100"/>
          <a:sy n="117" d="100"/>
        </p:scale>
        <p:origin x="194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Kamperis (PhD School of Computer Sci FT)" userId="ce2c14f7-6c68-44e4-8157-6895c9cdbce8" providerId="ADAL" clId="{A756DA1A-9F93-42C3-9855-2C435F72F05A}"/>
    <pc:docChg chg="undo redo custSel addSld delSld modSld sldOrd">
      <pc:chgData name="Oliver Kamperis (PhD School of Computer Sci FT)" userId="ce2c14f7-6c68-44e4-8157-6895c9cdbce8" providerId="ADAL" clId="{A756DA1A-9F93-42C3-9855-2C435F72F05A}" dt="2021-06-06T18:22:20.441" v="40074" actId="20577"/>
      <pc:docMkLst>
        <pc:docMk/>
      </pc:docMkLst>
      <pc:sldChg chg="modSp new mod">
        <pc:chgData name="Oliver Kamperis (PhD School of Computer Sci FT)" userId="ce2c14f7-6c68-44e4-8157-6895c9cdbce8" providerId="ADAL" clId="{A756DA1A-9F93-42C3-9855-2C435F72F05A}" dt="2021-05-05T23:44:54.698" v="15819"/>
        <pc:sldMkLst>
          <pc:docMk/>
          <pc:sldMk cId="138496801" sldId="256"/>
        </pc:sldMkLst>
        <pc:spChg chg="mod">
          <ac:chgData name="Oliver Kamperis (PhD School of Computer Sci FT)" userId="ce2c14f7-6c68-44e4-8157-6895c9cdbce8" providerId="ADAL" clId="{A756DA1A-9F93-42C3-9855-2C435F72F05A}" dt="2021-05-05T23:44:54.698" v="15819"/>
          <ac:spMkLst>
            <pc:docMk/>
            <pc:sldMk cId="138496801" sldId="256"/>
            <ac:spMk id="2" creationId="{429A4056-52B6-4F63-A644-15968211FFC0}"/>
          </ac:spMkLst>
        </pc:spChg>
        <pc:spChg chg="mod">
          <ac:chgData name="Oliver Kamperis (PhD School of Computer Sci FT)" userId="ce2c14f7-6c68-44e4-8157-6895c9cdbce8" providerId="ADAL" clId="{A756DA1A-9F93-42C3-9855-2C435F72F05A}" dt="2021-04-12T11:46:00.983" v="6156" actId="27636"/>
          <ac:spMkLst>
            <pc:docMk/>
            <pc:sldMk cId="138496801" sldId="256"/>
            <ac:spMk id="3" creationId="{0AC32583-3E41-4941-830E-A4716A324A79}"/>
          </ac:spMkLst>
        </pc:spChg>
      </pc:sldChg>
      <pc:sldChg chg="modSp new del mod modShow">
        <pc:chgData name="Oliver Kamperis (PhD School of Computer Sci FT)" userId="ce2c14f7-6c68-44e4-8157-6895c9cdbce8" providerId="ADAL" clId="{A756DA1A-9F93-42C3-9855-2C435F72F05A}" dt="2021-04-12T11:55:26.270" v="6963" actId="2696"/>
        <pc:sldMkLst>
          <pc:docMk/>
          <pc:sldMk cId="672001825" sldId="257"/>
        </pc:sldMkLst>
        <pc:spChg chg="mod">
          <ac:chgData name="Oliver Kamperis (PhD School of Computer Sci FT)" userId="ce2c14f7-6c68-44e4-8157-6895c9cdbce8" providerId="ADAL" clId="{A756DA1A-9F93-42C3-9855-2C435F72F05A}" dt="2021-04-12T11:55:22.582" v="6962" actId="21"/>
          <ac:spMkLst>
            <pc:docMk/>
            <pc:sldMk cId="672001825" sldId="257"/>
            <ac:spMk id="3" creationId="{9F02E382-64DE-4F70-8CE4-3F84FE32C239}"/>
          </ac:spMkLst>
        </pc:spChg>
      </pc:sldChg>
      <pc:sldChg chg="modSp new mod modShow modNotesTx">
        <pc:chgData name="Oliver Kamperis (PhD School of Computer Sci FT)" userId="ce2c14f7-6c68-44e4-8157-6895c9cdbce8" providerId="ADAL" clId="{A756DA1A-9F93-42C3-9855-2C435F72F05A}" dt="2021-05-10T12:42:55.428" v="33030" actId="20577"/>
        <pc:sldMkLst>
          <pc:docMk/>
          <pc:sldMk cId="2190656967" sldId="258"/>
        </pc:sldMkLst>
        <pc:spChg chg="mod">
          <ac:chgData name="Oliver Kamperis (PhD School of Computer Sci FT)" userId="ce2c14f7-6c68-44e4-8157-6895c9cdbce8" providerId="ADAL" clId="{A756DA1A-9F93-42C3-9855-2C435F72F05A}" dt="2021-04-13T13:04:33.517" v="8478" actId="115"/>
          <ac:spMkLst>
            <pc:docMk/>
            <pc:sldMk cId="2190656967" sldId="258"/>
            <ac:spMk id="2" creationId="{2E520161-DF0B-434F-A4DC-48BFA08348D7}"/>
          </ac:spMkLst>
        </pc:spChg>
        <pc:spChg chg="mod">
          <ac:chgData name="Oliver Kamperis (PhD School of Computer Sci FT)" userId="ce2c14f7-6c68-44e4-8157-6895c9cdbce8" providerId="ADAL" clId="{A756DA1A-9F93-42C3-9855-2C435F72F05A}" dt="2021-05-10T12:40:39.883" v="32687" actId="20577"/>
          <ac:spMkLst>
            <pc:docMk/>
            <pc:sldMk cId="2190656967" sldId="258"/>
            <ac:spMk id="3" creationId="{94257BD0-AA93-47D0-A8B8-316F905AD0C5}"/>
          </ac:spMkLst>
        </pc:spChg>
      </pc:sldChg>
      <pc:sldChg chg="modSp new mod ord modNotesTx">
        <pc:chgData name="Oliver Kamperis (PhD School of Computer Sci FT)" userId="ce2c14f7-6c68-44e4-8157-6895c9cdbce8" providerId="ADAL" clId="{A756DA1A-9F93-42C3-9855-2C435F72F05A}" dt="2021-05-10T13:54:11.545" v="36614" actId="20577"/>
        <pc:sldMkLst>
          <pc:docMk/>
          <pc:sldMk cId="1702539689" sldId="259"/>
        </pc:sldMkLst>
        <pc:spChg chg="mod">
          <ac:chgData name="Oliver Kamperis (PhD School of Computer Sci FT)" userId="ce2c14f7-6c68-44e4-8157-6895c9cdbce8" providerId="ADAL" clId="{A756DA1A-9F93-42C3-9855-2C435F72F05A}" dt="2021-04-13T14:14:04.689" v="11473" actId="122"/>
          <ac:spMkLst>
            <pc:docMk/>
            <pc:sldMk cId="1702539689" sldId="259"/>
            <ac:spMk id="2" creationId="{FFB68893-CB82-4163-86E9-F0D5632754BE}"/>
          </ac:spMkLst>
        </pc:spChg>
        <pc:spChg chg="mod">
          <ac:chgData name="Oliver Kamperis (PhD School of Computer Sci FT)" userId="ce2c14f7-6c68-44e4-8157-6895c9cdbce8" providerId="ADAL" clId="{A756DA1A-9F93-42C3-9855-2C435F72F05A}" dt="2021-05-10T13:54:11.545" v="36614" actId="20577"/>
          <ac:spMkLst>
            <pc:docMk/>
            <pc:sldMk cId="1702539689" sldId="259"/>
            <ac:spMk id="3" creationId="{2B7C501E-9234-42D2-8D93-80E4FD4DC290}"/>
          </ac:spMkLst>
        </pc:spChg>
      </pc:sldChg>
      <pc:sldChg chg="modSp new mod ord modShow">
        <pc:chgData name="Oliver Kamperis (PhD School of Computer Sci FT)" userId="ce2c14f7-6c68-44e4-8157-6895c9cdbce8" providerId="ADAL" clId="{A756DA1A-9F93-42C3-9855-2C435F72F05A}" dt="2021-05-07T15:54:34.223" v="22214"/>
        <pc:sldMkLst>
          <pc:docMk/>
          <pc:sldMk cId="3477798111" sldId="260"/>
        </pc:sldMkLst>
        <pc:spChg chg="mod">
          <ac:chgData name="Oliver Kamperis (PhD School of Computer Sci FT)" userId="ce2c14f7-6c68-44e4-8157-6895c9cdbce8" providerId="ADAL" clId="{A756DA1A-9F93-42C3-9855-2C435F72F05A}" dt="2021-04-11T15:33:20.689" v="1982" actId="20577"/>
          <ac:spMkLst>
            <pc:docMk/>
            <pc:sldMk cId="3477798111" sldId="260"/>
            <ac:spMk id="2" creationId="{3F7E0D63-475A-42CE-BB3D-CE7BD92FCEB4}"/>
          </ac:spMkLst>
        </pc:spChg>
        <pc:spChg chg="mod">
          <ac:chgData name="Oliver Kamperis (PhD School of Computer Sci FT)" userId="ce2c14f7-6c68-44e4-8157-6895c9cdbce8" providerId="ADAL" clId="{A756DA1A-9F93-42C3-9855-2C435F72F05A}" dt="2021-05-05T23:46:19.503" v="15823" actId="27636"/>
          <ac:spMkLst>
            <pc:docMk/>
            <pc:sldMk cId="3477798111" sldId="260"/>
            <ac:spMk id="3" creationId="{237420B3-2350-48C6-B7BE-D7F817F170E9}"/>
          </ac:spMkLst>
        </pc:spChg>
      </pc:sldChg>
      <pc:sldChg chg="modSp new mod ord modNotesTx">
        <pc:chgData name="Oliver Kamperis (PhD School of Computer Sci FT)" userId="ce2c14f7-6c68-44e4-8157-6895c9cdbce8" providerId="ADAL" clId="{A756DA1A-9F93-42C3-9855-2C435F72F05A}" dt="2021-05-10T14:00:38.195" v="36820" actId="20577"/>
        <pc:sldMkLst>
          <pc:docMk/>
          <pc:sldMk cId="709079334" sldId="261"/>
        </pc:sldMkLst>
        <pc:spChg chg="mod">
          <ac:chgData name="Oliver Kamperis (PhD School of Computer Sci FT)" userId="ce2c14f7-6c68-44e4-8157-6895c9cdbce8" providerId="ADAL" clId="{A756DA1A-9F93-42C3-9855-2C435F72F05A}" dt="2021-05-09T19:18:37.525" v="29235" actId="115"/>
          <ac:spMkLst>
            <pc:docMk/>
            <pc:sldMk cId="709079334" sldId="261"/>
            <ac:spMk id="2" creationId="{CEF73766-C71F-4039-94C4-939D6325EE83}"/>
          </ac:spMkLst>
        </pc:spChg>
        <pc:spChg chg="mod">
          <ac:chgData name="Oliver Kamperis (PhD School of Computer Sci FT)" userId="ce2c14f7-6c68-44e4-8157-6895c9cdbce8" providerId="ADAL" clId="{A756DA1A-9F93-42C3-9855-2C435F72F05A}" dt="2021-05-10T13:33:18.143" v="36364" actId="20577"/>
          <ac:spMkLst>
            <pc:docMk/>
            <pc:sldMk cId="709079334" sldId="261"/>
            <ac:spMk id="3" creationId="{8379E798-EA76-44E2-A5D3-9C3D5E52B554}"/>
          </ac:spMkLst>
        </pc:spChg>
      </pc:sldChg>
      <pc:sldChg chg="addSp modSp new mod ord modNotesTx">
        <pc:chgData name="Oliver Kamperis (PhD School of Computer Sci FT)" userId="ce2c14f7-6c68-44e4-8157-6895c9cdbce8" providerId="ADAL" clId="{A756DA1A-9F93-42C3-9855-2C435F72F05A}" dt="2021-05-10T14:43:21.673" v="38685" actId="20577"/>
        <pc:sldMkLst>
          <pc:docMk/>
          <pc:sldMk cId="3395015122" sldId="262"/>
        </pc:sldMkLst>
        <pc:spChg chg="mod">
          <ac:chgData name="Oliver Kamperis (PhD School of Computer Sci FT)" userId="ce2c14f7-6c68-44e4-8157-6895c9cdbce8" providerId="ADAL" clId="{A756DA1A-9F93-42C3-9855-2C435F72F05A}" dt="2021-05-09T19:18:42.696" v="29238" actId="122"/>
          <ac:spMkLst>
            <pc:docMk/>
            <pc:sldMk cId="3395015122" sldId="262"/>
            <ac:spMk id="2" creationId="{BE93412B-4B43-4B55-813F-9FF5732961FE}"/>
          </ac:spMkLst>
        </pc:spChg>
        <pc:spChg chg="mod">
          <ac:chgData name="Oliver Kamperis (PhD School of Computer Sci FT)" userId="ce2c14f7-6c68-44e4-8157-6895c9cdbce8" providerId="ADAL" clId="{A756DA1A-9F93-42C3-9855-2C435F72F05A}" dt="2021-05-10T14:06:38.375" v="37053" actId="14"/>
          <ac:spMkLst>
            <pc:docMk/>
            <pc:sldMk cId="3395015122" sldId="262"/>
            <ac:spMk id="3" creationId="{40B9FC0F-13A6-495B-876B-54F92322B0C3}"/>
          </ac:spMkLst>
        </pc:spChg>
        <pc:picChg chg="add mod">
          <ac:chgData name="Oliver Kamperis (PhD School of Computer Sci FT)" userId="ce2c14f7-6c68-44e4-8157-6895c9cdbce8" providerId="ADAL" clId="{A756DA1A-9F93-42C3-9855-2C435F72F05A}" dt="2021-05-10T14:07:42.315" v="37070" actId="1076"/>
          <ac:picMkLst>
            <pc:docMk/>
            <pc:sldMk cId="3395015122" sldId="262"/>
            <ac:picMk id="5" creationId="{7A9C1401-304A-4D01-9301-3BC54B0A6FE5}"/>
          </ac:picMkLst>
        </pc:picChg>
      </pc:sldChg>
      <pc:sldChg chg="modSp new mod ord modShow modNotesTx">
        <pc:chgData name="Oliver Kamperis (PhD School of Computer Sci FT)" userId="ce2c14f7-6c68-44e4-8157-6895c9cdbce8" providerId="ADAL" clId="{A756DA1A-9F93-42C3-9855-2C435F72F05A}" dt="2021-05-10T10:58:21.092" v="32036" actId="729"/>
        <pc:sldMkLst>
          <pc:docMk/>
          <pc:sldMk cId="2855345987" sldId="263"/>
        </pc:sldMkLst>
        <pc:spChg chg="mod">
          <ac:chgData name="Oliver Kamperis (PhD School of Computer Sci FT)" userId="ce2c14f7-6c68-44e4-8157-6895c9cdbce8" providerId="ADAL" clId="{A756DA1A-9F93-42C3-9855-2C435F72F05A}" dt="2021-04-12T11:59:47.864" v="7390" actId="20577"/>
          <ac:spMkLst>
            <pc:docMk/>
            <pc:sldMk cId="2855345987" sldId="263"/>
            <ac:spMk id="2" creationId="{16327F63-4BA7-49F9-A5FB-363A3D6C6113}"/>
          </ac:spMkLst>
        </pc:spChg>
        <pc:spChg chg="mod">
          <ac:chgData name="Oliver Kamperis (PhD School of Computer Sci FT)" userId="ce2c14f7-6c68-44e4-8157-6895c9cdbce8" providerId="ADAL" clId="{A756DA1A-9F93-42C3-9855-2C435F72F05A}" dt="2021-05-07T16:00:27.355" v="22918" actId="20577"/>
          <ac:spMkLst>
            <pc:docMk/>
            <pc:sldMk cId="2855345987" sldId="263"/>
            <ac:spMk id="3" creationId="{DB55EE6F-ED43-4386-B01C-26CEA275602D}"/>
          </ac:spMkLst>
        </pc:spChg>
      </pc:sldChg>
      <pc:sldChg chg="modSp new mod ord modShow modNotesTx">
        <pc:chgData name="Oliver Kamperis (PhD School of Computer Sci FT)" userId="ce2c14f7-6c68-44e4-8157-6895c9cdbce8" providerId="ADAL" clId="{A756DA1A-9F93-42C3-9855-2C435F72F05A}" dt="2021-05-10T14:46:29.503" v="39080" actId="20577"/>
        <pc:sldMkLst>
          <pc:docMk/>
          <pc:sldMk cId="760332280" sldId="264"/>
        </pc:sldMkLst>
        <pc:spChg chg="mod">
          <ac:chgData name="Oliver Kamperis (PhD School of Computer Sci FT)" userId="ce2c14f7-6c68-44e4-8157-6895c9cdbce8" providerId="ADAL" clId="{A756DA1A-9F93-42C3-9855-2C435F72F05A}" dt="2021-05-09T17:25:42.653" v="26746" actId="122"/>
          <ac:spMkLst>
            <pc:docMk/>
            <pc:sldMk cId="760332280" sldId="264"/>
            <ac:spMk id="2" creationId="{993A64FB-4600-4704-9050-B4388338154C}"/>
          </ac:spMkLst>
        </pc:spChg>
        <pc:spChg chg="mod">
          <ac:chgData name="Oliver Kamperis (PhD School of Computer Sci FT)" userId="ce2c14f7-6c68-44e4-8157-6895c9cdbce8" providerId="ADAL" clId="{A756DA1A-9F93-42C3-9855-2C435F72F05A}" dt="2021-05-10T13:34:08.095" v="36369" actId="255"/>
          <ac:spMkLst>
            <pc:docMk/>
            <pc:sldMk cId="760332280" sldId="264"/>
            <ac:spMk id="3" creationId="{EC2265A7-2472-46D5-8C28-9952FE6E20CD}"/>
          </ac:spMkLst>
        </pc:spChg>
      </pc:sldChg>
      <pc:sldChg chg="modSp new del mod">
        <pc:chgData name="Oliver Kamperis (PhD School of Computer Sci FT)" userId="ce2c14f7-6c68-44e4-8157-6895c9cdbce8" providerId="ADAL" clId="{A756DA1A-9F93-42C3-9855-2C435F72F05A}" dt="2021-05-05T23:49:07.164" v="16045" actId="47"/>
        <pc:sldMkLst>
          <pc:docMk/>
          <pc:sldMk cId="2746801584" sldId="265"/>
        </pc:sldMkLst>
        <pc:spChg chg="mod">
          <ac:chgData name="Oliver Kamperis (PhD School of Computer Sci FT)" userId="ce2c14f7-6c68-44e4-8157-6895c9cdbce8" providerId="ADAL" clId="{A756DA1A-9F93-42C3-9855-2C435F72F05A}" dt="2021-04-12T11:59:43.685" v="7388" actId="20577"/>
          <ac:spMkLst>
            <pc:docMk/>
            <pc:sldMk cId="2746801584" sldId="265"/>
            <ac:spMk id="2" creationId="{2E8CA16A-7F18-4F2A-ACBC-EA1B9125101D}"/>
          </ac:spMkLst>
        </pc:spChg>
        <pc:spChg chg="mod">
          <ac:chgData name="Oliver Kamperis (PhD School of Computer Sci FT)" userId="ce2c14f7-6c68-44e4-8157-6895c9cdbce8" providerId="ADAL" clId="{A756DA1A-9F93-42C3-9855-2C435F72F05A}" dt="2021-04-13T15:27:28.545" v="15017" actId="20577"/>
          <ac:spMkLst>
            <pc:docMk/>
            <pc:sldMk cId="2746801584" sldId="265"/>
            <ac:spMk id="3" creationId="{0E1E83B7-D556-4C18-A8AC-89FBA0FDF322}"/>
          </ac:spMkLst>
        </pc:spChg>
      </pc:sldChg>
      <pc:sldChg chg="modSp new del mod">
        <pc:chgData name="Oliver Kamperis (PhD School of Computer Sci FT)" userId="ce2c14f7-6c68-44e4-8157-6895c9cdbce8" providerId="ADAL" clId="{A756DA1A-9F93-42C3-9855-2C435F72F05A}" dt="2021-04-13T15:20:02.474" v="14447" actId="47"/>
        <pc:sldMkLst>
          <pc:docMk/>
          <pc:sldMk cId="1147761133" sldId="266"/>
        </pc:sldMkLst>
        <pc:spChg chg="mod">
          <ac:chgData name="Oliver Kamperis (PhD School of Computer Sci FT)" userId="ce2c14f7-6c68-44e4-8157-6895c9cdbce8" providerId="ADAL" clId="{A756DA1A-9F93-42C3-9855-2C435F72F05A}" dt="2021-04-11T15:58:17.356" v="5792" actId="20577"/>
          <ac:spMkLst>
            <pc:docMk/>
            <pc:sldMk cId="1147761133" sldId="266"/>
            <ac:spMk id="2" creationId="{180C0C1C-2AF5-4EEC-AFF1-4E2A9E74FC34}"/>
          </ac:spMkLst>
        </pc:spChg>
        <pc:spChg chg="mod">
          <ac:chgData name="Oliver Kamperis (PhD School of Computer Sci FT)" userId="ce2c14f7-6c68-44e4-8157-6895c9cdbce8" providerId="ADAL" clId="{A756DA1A-9F93-42C3-9855-2C435F72F05A}" dt="2021-04-13T15:20:00.605" v="14446" actId="21"/>
          <ac:spMkLst>
            <pc:docMk/>
            <pc:sldMk cId="1147761133" sldId="266"/>
            <ac:spMk id="3" creationId="{271EBC30-BFFE-433D-BC39-3B42F66B9338}"/>
          </ac:spMkLst>
        </pc:spChg>
      </pc:sldChg>
      <pc:sldChg chg="modSp new mod ord">
        <pc:chgData name="Oliver Kamperis (PhD School of Computer Sci FT)" userId="ce2c14f7-6c68-44e4-8157-6895c9cdbce8" providerId="ADAL" clId="{A756DA1A-9F93-42C3-9855-2C435F72F05A}" dt="2021-05-10T15:22:38.607" v="39695"/>
        <pc:sldMkLst>
          <pc:docMk/>
          <pc:sldMk cId="338344156" sldId="267"/>
        </pc:sldMkLst>
        <pc:spChg chg="mod">
          <ac:chgData name="Oliver Kamperis (PhD School of Computer Sci FT)" userId="ce2c14f7-6c68-44e4-8157-6895c9cdbce8" providerId="ADAL" clId="{A756DA1A-9F93-42C3-9855-2C435F72F05A}" dt="2021-05-10T11:04:25.297" v="32155" actId="20577"/>
          <ac:spMkLst>
            <pc:docMk/>
            <pc:sldMk cId="338344156" sldId="267"/>
            <ac:spMk id="2" creationId="{DF8CD6F8-34B1-4A94-BF69-3F05F2321810}"/>
          </ac:spMkLst>
        </pc:spChg>
        <pc:spChg chg="mod">
          <ac:chgData name="Oliver Kamperis (PhD School of Computer Sci FT)" userId="ce2c14f7-6c68-44e4-8157-6895c9cdbce8" providerId="ADAL" clId="{A756DA1A-9F93-42C3-9855-2C435F72F05A}" dt="2021-05-10T10:59:24.203" v="32126" actId="20577"/>
          <ac:spMkLst>
            <pc:docMk/>
            <pc:sldMk cId="338344156" sldId="267"/>
            <ac:spMk id="3" creationId="{29A41982-12BE-45EF-B269-10C22B2E5B1C}"/>
          </ac:spMkLst>
        </pc:spChg>
      </pc:sldChg>
      <pc:sldChg chg="modSp new del mod">
        <pc:chgData name="Oliver Kamperis (PhD School of Computer Sci FT)" userId="ce2c14f7-6c68-44e4-8157-6895c9cdbce8" providerId="ADAL" clId="{A756DA1A-9F93-42C3-9855-2C435F72F05A}" dt="2021-04-13T15:26:49.698" v="14935" actId="47"/>
        <pc:sldMkLst>
          <pc:docMk/>
          <pc:sldMk cId="3363911404" sldId="268"/>
        </pc:sldMkLst>
        <pc:spChg chg="mod">
          <ac:chgData name="Oliver Kamperis (PhD School of Computer Sci FT)" userId="ce2c14f7-6c68-44e4-8157-6895c9cdbce8" providerId="ADAL" clId="{A756DA1A-9F93-42C3-9855-2C435F72F05A}" dt="2021-04-11T16:13:03.927" v="5859" actId="20577"/>
          <ac:spMkLst>
            <pc:docMk/>
            <pc:sldMk cId="3363911404" sldId="268"/>
            <ac:spMk id="2" creationId="{C7CBDE2D-30EC-4755-8549-4B9FBC78328A}"/>
          </ac:spMkLst>
        </pc:spChg>
      </pc:sldChg>
      <pc:sldChg chg="modSp new del mod">
        <pc:chgData name="Oliver Kamperis (PhD School of Computer Sci FT)" userId="ce2c14f7-6c68-44e4-8157-6895c9cdbce8" providerId="ADAL" clId="{A756DA1A-9F93-42C3-9855-2C435F72F05A}" dt="2021-05-07T15:47:28.325" v="21529" actId="47"/>
        <pc:sldMkLst>
          <pc:docMk/>
          <pc:sldMk cId="3821632892" sldId="269"/>
        </pc:sldMkLst>
        <pc:spChg chg="mod">
          <ac:chgData name="Oliver Kamperis (PhD School of Computer Sci FT)" userId="ce2c14f7-6c68-44e4-8157-6895c9cdbce8" providerId="ADAL" clId="{A756DA1A-9F93-42C3-9855-2C435F72F05A}" dt="2021-05-05T23:50:03.734" v="16102" actId="20577"/>
          <ac:spMkLst>
            <pc:docMk/>
            <pc:sldMk cId="3821632892" sldId="269"/>
            <ac:spMk id="2" creationId="{266D8945-0440-404A-AC3E-9179B7D8BF9D}"/>
          </ac:spMkLst>
        </pc:spChg>
      </pc:sldChg>
      <pc:sldChg chg="modSp new mod ord modShow">
        <pc:chgData name="Oliver Kamperis (PhD School of Computer Sci FT)" userId="ce2c14f7-6c68-44e4-8157-6895c9cdbce8" providerId="ADAL" clId="{A756DA1A-9F93-42C3-9855-2C435F72F05A}" dt="2021-05-05T23:50:09.784" v="16103" actId="729"/>
        <pc:sldMkLst>
          <pc:docMk/>
          <pc:sldMk cId="3868156831" sldId="270"/>
        </pc:sldMkLst>
        <pc:spChg chg="mod">
          <ac:chgData name="Oliver Kamperis (PhD School of Computer Sci FT)" userId="ce2c14f7-6c68-44e4-8157-6895c9cdbce8" providerId="ADAL" clId="{A756DA1A-9F93-42C3-9855-2C435F72F05A}" dt="2021-04-11T16:34:16.686" v="5933" actId="313"/>
          <ac:spMkLst>
            <pc:docMk/>
            <pc:sldMk cId="3868156831" sldId="270"/>
            <ac:spMk id="2" creationId="{28A0FA88-DB20-4594-B1DA-DFD063E10197}"/>
          </ac:spMkLst>
        </pc:spChg>
        <pc:spChg chg="mod">
          <ac:chgData name="Oliver Kamperis (PhD School of Computer Sci FT)" userId="ce2c14f7-6c68-44e4-8157-6895c9cdbce8" providerId="ADAL" clId="{A756DA1A-9F93-42C3-9855-2C435F72F05A}" dt="2021-04-15T20:11:40.486" v="15810" actId="20577"/>
          <ac:spMkLst>
            <pc:docMk/>
            <pc:sldMk cId="3868156831" sldId="270"/>
            <ac:spMk id="3" creationId="{871967B4-EDF4-4711-B770-2E17C90911EF}"/>
          </ac:spMkLst>
        </pc:spChg>
      </pc:sldChg>
      <pc:sldChg chg="add del">
        <pc:chgData name="Oliver Kamperis (PhD School of Computer Sci FT)" userId="ce2c14f7-6c68-44e4-8157-6895c9cdbce8" providerId="ADAL" clId="{A756DA1A-9F93-42C3-9855-2C435F72F05A}" dt="2021-04-13T15:19:37.186" v="14445" actId="47"/>
        <pc:sldMkLst>
          <pc:docMk/>
          <pc:sldMk cId="395383932" sldId="271"/>
        </pc:sldMkLst>
      </pc:sldChg>
      <pc:sldChg chg="add del">
        <pc:chgData name="Oliver Kamperis (PhD School of Computer Sci FT)" userId="ce2c14f7-6c68-44e4-8157-6895c9cdbce8" providerId="ADAL" clId="{A756DA1A-9F93-42C3-9855-2C435F72F05A}" dt="2021-04-11T16:34:19.024" v="5934" actId="47"/>
        <pc:sldMkLst>
          <pc:docMk/>
          <pc:sldMk cId="3515915917" sldId="271"/>
        </pc:sldMkLst>
      </pc:sldChg>
      <pc:sldChg chg="modSp new mod ord modShow modNotesTx">
        <pc:chgData name="Oliver Kamperis (PhD School of Computer Sci FT)" userId="ce2c14f7-6c68-44e4-8157-6895c9cdbce8" providerId="ADAL" clId="{A756DA1A-9F93-42C3-9855-2C435F72F05A}" dt="2021-05-07T15:54:26.790" v="22212"/>
        <pc:sldMkLst>
          <pc:docMk/>
          <pc:sldMk cId="1003886819" sldId="272"/>
        </pc:sldMkLst>
        <pc:spChg chg="mod">
          <ac:chgData name="Oliver Kamperis (PhD School of Computer Sci FT)" userId="ce2c14f7-6c68-44e4-8157-6895c9cdbce8" providerId="ADAL" clId="{A756DA1A-9F93-42C3-9855-2C435F72F05A}" dt="2021-04-12T11:48:54.863" v="6188" actId="20577"/>
          <ac:spMkLst>
            <pc:docMk/>
            <pc:sldMk cId="1003886819" sldId="272"/>
            <ac:spMk id="2" creationId="{C85E89E5-8E92-48CD-B25B-D43EF6966868}"/>
          </ac:spMkLst>
        </pc:spChg>
        <pc:spChg chg="mod">
          <ac:chgData name="Oliver Kamperis (PhD School of Computer Sci FT)" userId="ce2c14f7-6c68-44e4-8157-6895c9cdbce8" providerId="ADAL" clId="{A756DA1A-9F93-42C3-9855-2C435F72F05A}" dt="2021-05-07T15:42:45.541" v="21524" actId="20577"/>
          <ac:spMkLst>
            <pc:docMk/>
            <pc:sldMk cId="1003886819" sldId="272"/>
            <ac:spMk id="3" creationId="{347F735C-6326-486A-808C-AFF81DEF1B00}"/>
          </ac:spMkLst>
        </pc:spChg>
      </pc:sldChg>
      <pc:sldChg chg="modSp add mod modNotesTx">
        <pc:chgData name="Oliver Kamperis (PhD School of Computer Sci FT)" userId="ce2c14f7-6c68-44e4-8157-6895c9cdbce8" providerId="ADAL" clId="{A756DA1A-9F93-42C3-9855-2C435F72F05A}" dt="2021-05-13T16:38:55.229" v="39892" actId="20577"/>
        <pc:sldMkLst>
          <pc:docMk/>
          <pc:sldMk cId="2585532779" sldId="273"/>
        </pc:sldMkLst>
        <pc:spChg chg="mod">
          <ac:chgData name="Oliver Kamperis (PhD School of Computer Sci FT)" userId="ce2c14f7-6c68-44e4-8157-6895c9cdbce8" providerId="ADAL" clId="{A756DA1A-9F93-42C3-9855-2C435F72F05A}" dt="2021-05-13T16:28:09.483" v="39715" actId="20577"/>
          <ac:spMkLst>
            <pc:docMk/>
            <pc:sldMk cId="2585532779" sldId="273"/>
            <ac:spMk id="3" creationId="{94257BD0-AA93-47D0-A8B8-316F905AD0C5}"/>
          </ac:spMkLst>
        </pc:spChg>
      </pc:sldChg>
      <pc:sldChg chg="modSp new mod modShow modNotesTx">
        <pc:chgData name="Oliver Kamperis (PhD School of Computer Sci FT)" userId="ce2c14f7-6c68-44e4-8157-6895c9cdbce8" providerId="ADAL" clId="{A756DA1A-9F93-42C3-9855-2C435F72F05A}" dt="2021-05-10T15:06:08.737" v="39693" actId="20577"/>
        <pc:sldMkLst>
          <pc:docMk/>
          <pc:sldMk cId="2146801808" sldId="274"/>
        </pc:sldMkLst>
        <pc:spChg chg="mod">
          <ac:chgData name="Oliver Kamperis (PhD School of Computer Sci FT)" userId="ce2c14f7-6c68-44e4-8157-6895c9cdbce8" providerId="ADAL" clId="{A756DA1A-9F93-42C3-9855-2C435F72F05A}" dt="2021-05-09T18:23:00.268" v="28048" actId="113"/>
          <ac:spMkLst>
            <pc:docMk/>
            <pc:sldMk cId="2146801808" sldId="274"/>
            <ac:spMk id="2" creationId="{51DE51A0-9714-463D-9161-635C08802F79}"/>
          </ac:spMkLst>
        </pc:spChg>
        <pc:spChg chg="mod">
          <ac:chgData name="Oliver Kamperis (PhD School of Computer Sci FT)" userId="ce2c14f7-6c68-44e4-8157-6895c9cdbce8" providerId="ADAL" clId="{A756DA1A-9F93-42C3-9855-2C435F72F05A}" dt="2021-05-10T15:06:08.737" v="39693" actId="20577"/>
          <ac:spMkLst>
            <pc:docMk/>
            <pc:sldMk cId="2146801808" sldId="274"/>
            <ac:spMk id="3" creationId="{4BC78650-9802-4FFB-A220-4B1665D08EBC}"/>
          </ac:spMkLst>
        </pc:spChg>
      </pc:sldChg>
      <pc:sldChg chg="modSp add del mod modNotesTx">
        <pc:chgData name="Oliver Kamperis (PhD School of Computer Sci FT)" userId="ce2c14f7-6c68-44e4-8157-6895c9cdbce8" providerId="ADAL" clId="{A756DA1A-9F93-42C3-9855-2C435F72F05A}" dt="2021-05-07T15:09:11.050" v="19551" actId="47"/>
        <pc:sldMkLst>
          <pc:docMk/>
          <pc:sldMk cId="2784664540" sldId="275"/>
        </pc:sldMkLst>
        <pc:spChg chg="mod">
          <ac:chgData name="Oliver Kamperis (PhD School of Computer Sci FT)" userId="ce2c14f7-6c68-44e4-8157-6895c9cdbce8" providerId="ADAL" clId="{A756DA1A-9F93-42C3-9855-2C435F72F05A}" dt="2021-05-07T15:08:57.462" v="19541" actId="5793"/>
          <ac:spMkLst>
            <pc:docMk/>
            <pc:sldMk cId="2784664540" sldId="275"/>
            <ac:spMk id="3" creationId="{2B7C501E-9234-42D2-8D93-80E4FD4DC290}"/>
          </ac:spMkLst>
        </pc:spChg>
      </pc:sldChg>
      <pc:sldChg chg="addSp modSp new mod ord modNotesTx">
        <pc:chgData name="Oliver Kamperis (PhD School of Computer Sci FT)" userId="ce2c14f7-6c68-44e4-8157-6895c9cdbce8" providerId="ADAL" clId="{A756DA1A-9F93-42C3-9855-2C435F72F05A}" dt="2021-05-10T10:58:07.493" v="32033" actId="1076"/>
        <pc:sldMkLst>
          <pc:docMk/>
          <pc:sldMk cId="3384754896" sldId="276"/>
        </pc:sldMkLst>
        <pc:spChg chg="mod">
          <ac:chgData name="Oliver Kamperis (PhD School of Computer Sci FT)" userId="ce2c14f7-6c68-44e4-8157-6895c9cdbce8" providerId="ADAL" clId="{A756DA1A-9F93-42C3-9855-2C435F72F05A}" dt="2021-05-09T19:44:59.761" v="31272" actId="1076"/>
          <ac:spMkLst>
            <pc:docMk/>
            <pc:sldMk cId="3384754896" sldId="276"/>
            <ac:spMk id="2" creationId="{B78900C4-C681-4022-A419-C691A117C67B}"/>
          </ac:spMkLst>
        </pc:spChg>
        <pc:spChg chg="mod">
          <ac:chgData name="Oliver Kamperis (PhD School of Computer Sci FT)" userId="ce2c14f7-6c68-44e4-8157-6895c9cdbce8" providerId="ADAL" clId="{A756DA1A-9F93-42C3-9855-2C435F72F05A}" dt="2021-05-10T10:58:00.792" v="32031" actId="20577"/>
          <ac:spMkLst>
            <pc:docMk/>
            <pc:sldMk cId="3384754896" sldId="276"/>
            <ac:spMk id="3" creationId="{9C7E4E6A-081A-44BB-B94A-7F8FA0BF9AE1}"/>
          </ac:spMkLst>
        </pc:spChg>
        <pc:picChg chg="add mod">
          <ac:chgData name="Oliver Kamperis (PhD School of Computer Sci FT)" userId="ce2c14f7-6c68-44e4-8157-6895c9cdbce8" providerId="ADAL" clId="{A756DA1A-9F93-42C3-9855-2C435F72F05A}" dt="2021-05-10T10:58:07.493" v="32033" actId="1076"/>
          <ac:picMkLst>
            <pc:docMk/>
            <pc:sldMk cId="3384754896" sldId="276"/>
            <ac:picMk id="5" creationId="{57E6BC9F-7B80-42F5-92E2-90EE995B677C}"/>
          </ac:picMkLst>
        </pc:picChg>
      </pc:sldChg>
      <pc:sldChg chg="modSp new mod ord modNotesTx">
        <pc:chgData name="Oliver Kamperis (PhD School of Computer Sci FT)" userId="ce2c14f7-6c68-44e4-8157-6895c9cdbce8" providerId="ADAL" clId="{A756DA1A-9F93-42C3-9855-2C435F72F05A}" dt="2021-05-10T14:00:14.346" v="36814" actId="255"/>
        <pc:sldMkLst>
          <pc:docMk/>
          <pc:sldMk cId="1195063207" sldId="277"/>
        </pc:sldMkLst>
        <pc:spChg chg="mod">
          <ac:chgData name="Oliver Kamperis (PhD School of Computer Sci FT)" userId="ce2c14f7-6c68-44e4-8157-6895c9cdbce8" providerId="ADAL" clId="{A756DA1A-9F93-42C3-9855-2C435F72F05A}" dt="2021-05-10T13:58:13.690" v="36673" actId="20577"/>
          <ac:spMkLst>
            <pc:docMk/>
            <pc:sldMk cId="1195063207" sldId="277"/>
            <ac:spMk id="2" creationId="{A03BDA8B-A878-4DFF-9398-03FAA58C328A}"/>
          </ac:spMkLst>
        </pc:spChg>
        <pc:spChg chg="mod">
          <ac:chgData name="Oliver Kamperis (PhD School of Computer Sci FT)" userId="ce2c14f7-6c68-44e4-8157-6895c9cdbce8" providerId="ADAL" clId="{A756DA1A-9F93-42C3-9855-2C435F72F05A}" dt="2021-05-10T14:00:14.346" v="36814" actId="255"/>
          <ac:spMkLst>
            <pc:docMk/>
            <pc:sldMk cId="1195063207" sldId="277"/>
            <ac:spMk id="3" creationId="{3A3F716E-C7D2-4144-ABA1-5AAD8705521B}"/>
          </ac:spMkLst>
        </pc:spChg>
      </pc:sldChg>
      <pc:sldChg chg="addSp delSp modSp new mod modShow modNotesTx">
        <pc:chgData name="Oliver Kamperis (PhD School of Computer Sci FT)" userId="ce2c14f7-6c68-44e4-8157-6895c9cdbce8" providerId="ADAL" clId="{A756DA1A-9F93-42C3-9855-2C435F72F05A}" dt="2021-06-06T18:21:40.785" v="39929" actId="20577"/>
        <pc:sldMkLst>
          <pc:docMk/>
          <pc:sldMk cId="3604371051" sldId="278"/>
        </pc:sldMkLst>
        <pc:spChg chg="mod">
          <ac:chgData name="Oliver Kamperis (PhD School of Computer Sci FT)" userId="ce2c14f7-6c68-44e4-8157-6895c9cdbce8" providerId="ADAL" clId="{A756DA1A-9F93-42C3-9855-2C435F72F05A}" dt="2021-05-09T17:27:11.232" v="26811" actId="114"/>
          <ac:spMkLst>
            <pc:docMk/>
            <pc:sldMk cId="3604371051" sldId="278"/>
            <ac:spMk id="2" creationId="{612A8DA2-747F-474E-9F46-C326EE3F3C44}"/>
          </ac:spMkLst>
        </pc:spChg>
        <pc:spChg chg="mod">
          <ac:chgData name="Oliver Kamperis (PhD School of Computer Sci FT)" userId="ce2c14f7-6c68-44e4-8157-6895c9cdbce8" providerId="ADAL" clId="{A756DA1A-9F93-42C3-9855-2C435F72F05A}" dt="2021-05-10T14:10:44.680" v="37387" actId="1076"/>
          <ac:spMkLst>
            <pc:docMk/>
            <pc:sldMk cId="3604371051" sldId="278"/>
            <ac:spMk id="3" creationId="{0F6991F7-21D5-490B-AD01-5A7DDC88E248}"/>
          </ac:spMkLst>
        </pc:spChg>
        <pc:spChg chg="add mod">
          <ac:chgData name="Oliver Kamperis (PhD School of Computer Sci FT)" userId="ce2c14f7-6c68-44e4-8157-6895c9cdbce8" providerId="ADAL" clId="{A756DA1A-9F93-42C3-9855-2C435F72F05A}" dt="2021-05-10T12:58:07.277" v="34071" actId="1076"/>
          <ac:spMkLst>
            <pc:docMk/>
            <pc:sldMk cId="3604371051" sldId="278"/>
            <ac:spMk id="4" creationId="{49EDC468-BDAD-49FD-9973-14766AEF4815}"/>
          </ac:spMkLst>
        </pc:spChg>
        <pc:spChg chg="add mod">
          <ac:chgData name="Oliver Kamperis (PhD School of Computer Sci FT)" userId="ce2c14f7-6c68-44e4-8157-6895c9cdbce8" providerId="ADAL" clId="{A756DA1A-9F93-42C3-9855-2C435F72F05A}" dt="2021-05-10T12:58:45.325" v="34083" actId="1076"/>
          <ac:spMkLst>
            <pc:docMk/>
            <pc:sldMk cId="3604371051" sldId="278"/>
            <ac:spMk id="5" creationId="{673041A9-D662-4323-B85E-3A8ADC5921E1}"/>
          </ac:spMkLst>
        </pc:spChg>
        <pc:spChg chg="add del mod">
          <ac:chgData name="Oliver Kamperis (PhD School of Computer Sci FT)" userId="ce2c14f7-6c68-44e4-8157-6895c9cdbce8" providerId="ADAL" clId="{A756DA1A-9F93-42C3-9855-2C435F72F05A}" dt="2021-05-09T17:29:32.891" v="26832" actId="478"/>
          <ac:spMkLst>
            <pc:docMk/>
            <pc:sldMk cId="3604371051" sldId="278"/>
            <ac:spMk id="7" creationId="{B4D71A0B-0CCC-41FF-93D7-0186884EAE61}"/>
          </ac:spMkLst>
        </pc:spChg>
        <pc:spChg chg="add mod">
          <ac:chgData name="Oliver Kamperis (PhD School of Computer Sci FT)" userId="ce2c14f7-6c68-44e4-8157-6895c9cdbce8" providerId="ADAL" clId="{A756DA1A-9F93-42C3-9855-2C435F72F05A}" dt="2021-05-10T12:59:41.880" v="34091" actId="1076"/>
          <ac:spMkLst>
            <pc:docMk/>
            <pc:sldMk cId="3604371051" sldId="278"/>
            <ac:spMk id="9" creationId="{9EFA47B5-DD82-4E99-B596-A891EB23157D}"/>
          </ac:spMkLst>
        </pc:spChg>
        <pc:spChg chg="add mod">
          <ac:chgData name="Oliver Kamperis (PhD School of Computer Sci FT)" userId="ce2c14f7-6c68-44e4-8157-6895c9cdbce8" providerId="ADAL" clId="{A756DA1A-9F93-42C3-9855-2C435F72F05A}" dt="2021-05-10T14:10:36.736" v="37386" actId="20577"/>
          <ac:spMkLst>
            <pc:docMk/>
            <pc:sldMk cId="3604371051" sldId="278"/>
            <ac:spMk id="15" creationId="{CF0A064B-B6B1-4876-BA62-51E8E2C1BF87}"/>
          </ac:spMkLst>
        </pc:spChg>
        <pc:spChg chg="add mod">
          <ac:chgData name="Oliver Kamperis (PhD School of Computer Sci FT)" userId="ce2c14f7-6c68-44e4-8157-6895c9cdbce8" providerId="ADAL" clId="{A756DA1A-9F93-42C3-9855-2C435F72F05A}" dt="2021-05-10T12:59:19.125" v="34089" actId="1076"/>
          <ac:spMkLst>
            <pc:docMk/>
            <pc:sldMk cId="3604371051" sldId="278"/>
            <ac:spMk id="16" creationId="{81C2C611-380B-446F-9128-7EE42BDA5B51}"/>
          </ac:spMkLst>
        </pc:spChg>
        <pc:spChg chg="add mod">
          <ac:chgData name="Oliver Kamperis (PhD School of Computer Sci FT)" userId="ce2c14f7-6c68-44e4-8157-6895c9cdbce8" providerId="ADAL" clId="{A756DA1A-9F93-42C3-9855-2C435F72F05A}" dt="2021-05-10T12:59:34.957" v="34090" actId="1076"/>
          <ac:spMkLst>
            <pc:docMk/>
            <pc:sldMk cId="3604371051" sldId="278"/>
            <ac:spMk id="17" creationId="{D9C467E5-4641-4FB5-82EF-6924F826522F}"/>
          </ac:spMkLst>
        </pc:spChg>
        <pc:cxnChg chg="add mod">
          <ac:chgData name="Oliver Kamperis (PhD School of Computer Sci FT)" userId="ce2c14f7-6c68-44e4-8157-6895c9cdbce8" providerId="ADAL" clId="{A756DA1A-9F93-42C3-9855-2C435F72F05A}" dt="2021-05-10T12:58:43.309" v="34082" actId="1076"/>
          <ac:cxnSpMkLst>
            <pc:docMk/>
            <pc:sldMk cId="3604371051" sldId="278"/>
            <ac:cxnSpMk id="6" creationId="{FE5806DC-02C0-4E2E-884C-21A1480CBB0C}"/>
          </ac:cxnSpMkLst>
        </pc:cxnChg>
        <pc:cxnChg chg="add mod">
          <ac:chgData name="Oliver Kamperis (PhD School of Computer Sci FT)" userId="ce2c14f7-6c68-44e4-8157-6895c9cdbce8" providerId="ADAL" clId="{A756DA1A-9F93-42C3-9855-2C435F72F05A}" dt="2021-05-10T12:58:40.566" v="34081" actId="1076"/>
          <ac:cxnSpMkLst>
            <pc:docMk/>
            <pc:sldMk cId="3604371051" sldId="278"/>
            <ac:cxnSpMk id="8" creationId="{1A28B840-E670-4AD2-B3B9-002C6B7597C7}"/>
          </ac:cxnSpMkLst>
        </pc:cxnChg>
        <pc:cxnChg chg="add mod">
          <ac:chgData name="Oliver Kamperis (PhD School of Computer Sci FT)" userId="ce2c14f7-6c68-44e4-8157-6895c9cdbce8" providerId="ADAL" clId="{A756DA1A-9F93-42C3-9855-2C435F72F05A}" dt="2021-05-10T12:58:14.446" v="34074" actId="1076"/>
          <ac:cxnSpMkLst>
            <pc:docMk/>
            <pc:sldMk cId="3604371051" sldId="278"/>
            <ac:cxnSpMk id="11" creationId="{3B3D528E-FF1B-4C6D-852F-A1FCF0649FA8}"/>
          </ac:cxnSpMkLst>
        </pc:cxnChg>
        <pc:cxnChg chg="add mod">
          <ac:chgData name="Oliver Kamperis (PhD School of Computer Sci FT)" userId="ce2c14f7-6c68-44e4-8157-6895c9cdbce8" providerId="ADAL" clId="{A756DA1A-9F93-42C3-9855-2C435F72F05A}" dt="2021-05-10T12:58:16.908" v="34075" actId="1076"/>
          <ac:cxnSpMkLst>
            <pc:docMk/>
            <pc:sldMk cId="3604371051" sldId="278"/>
            <ac:cxnSpMk id="12" creationId="{B38717A0-3145-453D-8572-1E4D5C17CB67}"/>
          </ac:cxnSpMkLst>
        </pc:cxnChg>
        <pc:cxnChg chg="add mod">
          <ac:chgData name="Oliver Kamperis (PhD School of Computer Sci FT)" userId="ce2c14f7-6c68-44e4-8157-6895c9cdbce8" providerId="ADAL" clId="{A756DA1A-9F93-42C3-9855-2C435F72F05A}" dt="2021-05-10T12:58:23.455" v="34076" actId="1076"/>
          <ac:cxnSpMkLst>
            <pc:docMk/>
            <pc:sldMk cId="3604371051" sldId="278"/>
            <ac:cxnSpMk id="13" creationId="{0B67B156-9C0B-4137-9B95-A72B9F0A8AC8}"/>
          </ac:cxnSpMkLst>
        </pc:cxnChg>
        <pc:cxnChg chg="add mod">
          <ac:chgData name="Oliver Kamperis (PhD School of Computer Sci FT)" userId="ce2c14f7-6c68-44e4-8157-6895c9cdbce8" providerId="ADAL" clId="{A756DA1A-9F93-42C3-9855-2C435F72F05A}" dt="2021-05-10T12:58:27.223" v="34077" actId="1076"/>
          <ac:cxnSpMkLst>
            <pc:docMk/>
            <pc:sldMk cId="3604371051" sldId="278"/>
            <ac:cxnSpMk id="14" creationId="{DBB45AEA-07E7-4C67-A91C-93FA89BDC384}"/>
          </ac:cxnSpMkLst>
        </pc:cxnChg>
        <pc:cxnChg chg="add mod">
          <ac:chgData name="Oliver Kamperis (PhD School of Computer Sci FT)" userId="ce2c14f7-6c68-44e4-8157-6895c9cdbce8" providerId="ADAL" clId="{A756DA1A-9F93-42C3-9855-2C435F72F05A}" dt="2021-05-10T13:00:08.350" v="34111" actId="692"/>
          <ac:cxnSpMkLst>
            <pc:docMk/>
            <pc:sldMk cId="3604371051" sldId="278"/>
            <ac:cxnSpMk id="25" creationId="{95C4B9A8-4000-423E-AABC-1A605789C7C8}"/>
          </ac:cxnSpMkLst>
        </pc:cxnChg>
        <pc:cxnChg chg="add mod">
          <ac:chgData name="Oliver Kamperis (PhD School of Computer Sci FT)" userId="ce2c14f7-6c68-44e4-8157-6895c9cdbce8" providerId="ADAL" clId="{A756DA1A-9F93-42C3-9855-2C435F72F05A}" dt="2021-05-10T13:00:14.845" v="34113" actId="1076"/>
          <ac:cxnSpMkLst>
            <pc:docMk/>
            <pc:sldMk cId="3604371051" sldId="278"/>
            <ac:cxnSpMk id="26" creationId="{B3DFF8AC-1B3D-454A-B8B0-E1AE5E2D3A25}"/>
          </ac:cxnSpMkLst>
        </pc:cxnChg>
      </pc:sldChg>
      <pc:sldChg chg="modSp new mod ord modNotesTx">
        <pc:chgData name="Oliver Kamperis (PhD School of Computer Sci FT)" userId="ce2c14f7-6c68-44e4-8157-6895c9cdbce8" providerId="ADAL" clId="{A756DA1A-9F93-42C3-9855-2C435F72F05A}" dt="2021-05-10T14:27:36.042" v="38298" actId="20577"/>
        <pc:sldMkLst>
          <pc:docMk/>
          <pc:sldMk cId="4197827165" sldId="279"/>
        </pc:sldMkLst>
        <pc:spChg chg="mod">
          <ac:chgData name="Oliver Kamperis (PhD School of Computer Sci FT)" userId="ce2c14f7-6c68-44e4-8157-6895c9cdbce8" providerId="ADAL" clId="{A756DA1A-9F93-42C3-9855-2C435F72F05A}" dt="2021-05-09T19:18:54.954" v="29244" actId="122"/>
          <ac:spMkLst>
            <pc:docMk/>
            <pc:sldMk cId="4197827165" sldId="279"/>
            <ac:spMk id="2" creationId="{058F19FA-D35F-4180-9FAC-E221E157CE09}"/>
          </ac:spMkLst>
        </pc:spChg>
        <pc:spChg chg="mod">
          <ac:chgData name="Oliver Kamperis (PhD School of Computer Sci FT)" userId="ce2c14f7-6c68-44e4-8157-6895c9cdbce8" providerId="ADAL" clId="{A756DA1A-9F93-42C3-9855-2C435F72F05A}" dt="2021-05-10T14:27:36.042" v="38298" actId="20577"/>
          <ac:spMkLst>
            <pc:docMk/>
            <pc:sldMk cId="4197827165" sldId="279"/>
            <ac:spMk id="3" creationId="{28E2662B-0F84-4FC7-BA5D-1E2787E88B09}"/>
          </ac:spMkLst>
        </pc:spChg>
      </pc:sldChg>
      <pc:sldChg chg="modSp add mod modNotesTx">
        <pc:chgData name="Oliver Kamperis (PhD School of Computer Sci FT)" userId="ce2c14f7-6c68-44e4-8157-6895c9cdbce8" providerId="ADAL" clId="{A756DA1A-9F93-42C3-9855-2C435F72F05A}" dt="2021-05-10T14:41:02.771" v="38549" actId="20577"/>
        <pc:sldMkLst>
          <pc:docMk/>
          <pc:sldMk cId="4274190545" sldId="280"/>
        </pc:sldMkLst>
        <pc:spChg chg="mod">
          <ac:chgData name="Oliver Kamperis (PhD School of Computer Sci FT)" userId="ce2c14f7-6c68-44e4-8157-6895c9cdbce8" providerId="ADAL" clId="{A756DA1A-9F93-42C3-9855-2C435F72F05A}" dt="2021-05-10T14:41:02.771" v="38549" actId="20577"/>
          <ac:spMkLst>
            <pc:docMk/>
            <pc:sldMk cId="4274190545" sldId="280"/>
            <ac:spMk id="3" creationId="{2B7C501E-9234-42D2-8D93-80E4FD4DC290}"/>
          </ac:spMkLst>
        </pc:spChg>
      </pc:sldChg>
      <pc:sldChg chg="new del">
        <pc:chgData name="Oliver Kamperis (PhD School of Computer Sci FT)" userId="ce2c14f7-6c68-44e4-8157-6895c9cdbce8" providerId="ADAL" clId="{A756DA1A-9F93-42C3-9855-2C435F72F05A}" dt="2021-05-10T13:34:38.526" v="36430" actId="47"/>
        <pc:sldMkLst>
          <pc:docMk/>
          <pc:sldMk cId="2509673077" sldId="281"/>
        </pc:sldMkLst>
      </pc:sldChg>
      <pc:sldChg chg="addSp delSp modSp add mod modShow modNotesTx">
        <pc:chgData name="Oliver Kamperis (PhD School of Computer Sci FT)" userId="ce2c14f7-6c68-44e4-8157-6895c9cdbce8" providerId="ADAL" clId="{A756DA1A-9F93-42C3-9855-2C435F72F05A}" dt="2021-06-06T18:22:20.441" v="40074" actId="20577"/>
        <pc:sldMkLst>
          <pc:docMk/>
          <pc:sldMk cId="4046278904" sldId="282"/>
        </pc:sldMkLst>
        <pc:spChg chg="mod">
          <ac:chgData name="Oliver Kamperis (PhD School of Computer Sci FT)" userId="ce2c14f7-6c68-44e4-8157-6895c9cdbce8" providerId="ADAL" clId="{A756DA1A-9F93-42C3-9855-2C435F72F05A}" dt="2021-05-10T14:49:19.958" v="39138" actId="20577"/>
          <ac:spMkLst>
            <pc:docMk/>
            <pc:sldMk cId="4046278904" sldId="282"/>
            <ac:spMk id="3" creationId="{0F6991F7-21D5-490B-AD01-5A7DDC88E248}"/>
          </ac:spMkLst>
        </pc:spChg>
        <pc:spChg chg="add del">
          <ac:chgData name="Oliver Kamperis (PhD School of Computer Sci FT)" userId="ce2c14f7-6c68-44e4-8157-6895c9cdbce8" providerId="ADAL" clId="{A756DA1A-9F93-42C3-9855-2C435F72F05A}" dt="2021-05-10T13:00:53.300" v="34139" actId="478"/>
          <ac:spMkLst>
            <pc:docMk/>
            <pc:sldMk cId="4046278904" sldId="282"/>
            <ac:spMk id="4" creationId="{49EDC468-BDAD-49FD-9973-14766AEF4815}"/>
          </ac:spMkLst>
        </pc:spChg>
        <pc:spChg chg="del">
          <ac:chgData name="Oliver Kamperis (PhD School of Computer Sci FT)" userId="ce2c14f7-6c68-44e4-8157-6895c9cdbce8" providerId="ADAL" clId="{A756DA1A-9F93-42C3-9855-2C435F72F05A}" dt="2021-05-10T13:00:50.564" v="34137" actId="478"/>
          <ac:spMkLst>
            <pc:docMk/>
            <pc:sldMk cId="4046278904" sldId="282"/>
            <ac:spMk id="5" creationId="{673041A9-D662-4323-B85E-3A8ADC5921E1}"/>
          </ac:spMkLst>
        </pc:spChg>
        <pc:spChg chg="mod">
          <ac:chgData name="Oliver Kamperis (PhD School of Computer Sci FT)" userId="ce2c14f7-6c68-44e4-8157-6895c9cdbce8" providerId="ADAL" clId="{A756DA1A-9F93-42C3-9855-2C435F72F05A}" dt="2021-05-10T13:01:04.648" v="34142" actId="1076"/>
          <ac:spMkLst>
            <pc:docMk/>
            <pc:sldMk cId="4046278904" sldId="282"/>
            <ac:spMk id="15" creationId="{CF0A064B-B6B1-4876-BA62-51E8E2C1BF87}"/>
          </ac:spMkLst>
        </pc:spChg>
        <pc:spChg chg="del">
          <ac:chgData name="Oliver Kamperis (PhD School of Computer Sci FT)" userId="ce2c14f7-6c68-44e4-8157-6895c9cdbce8" providerId="ADAL" clId="{A756DA1A-9F93-42C3-9855-2C435F72F05A}" dt="2021-05-10T13:00:55.214" v="34140" actId="478"/>
          <ac:spMkLst>
            <pc:docMk/>
            <pc:sldMk cId="4046278904" sldId="282"/>
            <ac:spMk id="16" creationId="{81C2C611-380B-446F-9128-7EE42BDA5B51}"/>
          </ac:spMkLst>
        </pc:spChg>
        <pc:cxnChg chg="del">
          <ac:chgData name="Oliver Kamperis (PhD School of Computer Sci FT)" userId="ce2c14f7-6c68-44e4-8157-6895c9cdbce8" providerId="ADAL" clId="{A756DA1A-9F93-42C3-9855-2C435F72F05A}" dt="2021-05-10T13:00:32.629" v="34116" actId="478"/>
          <ac:cxnSpMkLst>
            <pc:docMk/>
            <pc:sldMk cId="4046278904" sldId="282"/>
            <ac:cxnSpMk id="6" creationId="{FE5806DC-02C0-4E2E-884C-21A1480CBB0C}"/>
          </ac:cxnSpMkLst>
        </pc:cxnChg>
        <pc:cxnChg chg="del">
          <ac:chgData name="Oliver Kamperis (PhD School of Computer Sci FT)" userId="ce2c14f7-6c68-44e4-8157-6895c9cdbce8" providerId="ADAL" clId="{A756DA1A-9F93-42C3-9855-2C435F72F05A}" dt="2021-05-10T13:00:33.371" v="34117" actId="478"/>
          <ac:cxnSpMkLst>
            <pc:docMk/>
            <pc:sldMk cId="4046278904" sldId="282"/>
            <ac:cxnSpMk id="8" creationId="{1A28B840-E670-4AD2-B3B9-002C6B7597C7}"/>
          </ac:cxnSpMkLst>
        </pc:cxnChg>
      </pc:sldChg>
      <pc:sldChg chg="addSp delSp modSp add mod modShow modNotesTx">
        <pc:chgData name="Oliver Kamperis (PhD School of Computer Sci FT)" userId="ce2c14f7-6c68-44e4-8157-6895c9cdbce8" providerId="ADAL" clId="{A756DA1A-9F93-42C3-9855-2C435F72F05A}" dt="2021-05-10T15:33:24.051" v="39698" actId="729"/>
        <pc:sldMkLst>
          <pc:docMk/>
          <pc:sldMk cId="2263320662" sldId="283"/>
        </pc:sldMkLst>
        <pc:spChg chg="mod">
          <ac:chgData name="Oliver Kamperis (PhD School of Computer Sci FT)" userId="ce2c14f7-6c68-44e4-8157-6895c9cdbce8" providerId="ADAL" clId="{A756DA1A-9F93-42C3-9855-2C435F72F05A}" dt="2021-05-10T14:49:50.382" v="39159" actId="20577"/>
          <ac:spMkLst>
            <pc:docMk/>
            <pc:sldMk cId="2263320662" sldId="283"/>
            <ac:spMk id="3" creationId="{0F6991F7-21D5-490B-AD01-5A7DDC88E248}"/>
          </ac:spMkLst>
        </pc:spChg>
        <pc:spChg chg="mod">
          <ac:chgData name="Oliver Kamperis (PhD School of Computer Sci FT)" userId="ce2c14f7-6c68-44e4-8157-6895c9cdbce8" providerId="ADAL" clId="{A756DA1A-9F93-42C3-9855-2C435F72F05A}" dt="2021-05-10T14:13:01.522" v="37585" actId="1076"/>
          <ac:spMkLst>
            <pc:docMk/>
            <pc:sldMk cId="2263320662" sldId="283"/>
            <ac:spMk id="4" creationId="{49EDC468-BDAD-49FD-9973-14766AEF4815}"/>
          </ac:spMkLst>
        </pc:spChg>
        <pc:spChg chg="del">
          <ac:chgData name="Oliver Kamperis (PhD School of Computer Sci FT)" userId="ce2c14f7-6c68-44e4-8157-6895c9cdbce8" providerId="ADAL" clId="{A756DA1A-9F93-42C3-9855-2C435F72F05A}" dt="2021-05-10T14:12:35.894" v="37573" actId="478"/>
          <ac:spMkLst>
            <pc:docMk/>
            <pc:sldMk cId="2263320662" sldId="283"/>
            <ac:spMk id="15" creationId="{CF0A064B-B6B1-4876-BA62-51E8E2C1BF87}"/>
          </ac:spMkLst>
        </pc:spChg>
        <pc:spChg chg="add del mod">
          <ac:chgData name="Oliver Kamperis (PhD School of Computer Sci FT)" userId="ce2c14f7-6c68-44e4-8157-6895c9cdbce8" providerId="ADAL" clId="{A756DA1A-9F93-42C3-9855-2C435F72F05A}" dt="2021-05-10T14:12:56.359" v="37583" actId="1076"/>
          <ac:spMkLst>
            <pc:docMk/>
            <pc:sldMk cId="2263320662" sldId="283"/>
            <ac:spMk id="18" creationId="{5018ADEC-3B26-4EB5-85CA-A65A4943F018}"/>
          </ac:spMkLst>
        </pc:spChg>
      </pc:sldChg>
      <pc:sldChg chg="modSp add mod modShow modNotesTx">
        <pc:chgData name="Oliver Kamperis (PhD School of Computer Sci FT)" userId="ce2c14f7-6c68-44e4-8157-6895c9cdbce8" providerId="ADAL" clId="{A756DA1A-9F93-42C3-9855-2C435F72F05A}" dt="2021-05-10T15:33:26.286" v="39699" actId="729"/>
        <pc:sldMkLst>
          <pc:docMk/>
          <pc:sldMk cId="3704200330" sldId="284"/>
        </pc:sldMkLst>
        <pc:spChg chg="mod">
          <ac:chgData name="Oliver Kamperis (PhD School of Computer Sci FT)" userId="ce2c14f7-6c68-44e4-8157-6895c9cdbce8" providerId="ADAL" clId="{A756DA1A-9F93-42C3-9855-2C435F72F05A}" dt="2021-05-10T14:53:49.150" v="39359" actId="20577"/>
          <ac:spMkLst>
            <pc:docMk/>
            <pc:sldMk cId="3704200330" sldId="284"/>
            <ac:spMk id="3" creationId="{0F6991F7-21D5-490B-AD01-5A7DDC88E2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E6687-C7DD-4948-918C-F93BE208C6DA}" type="datetimeFigureOut">
              <a:rPr lang="en-GB" smtClean="0"/>
              <a:t>06/06/2021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EEA3C-4D83-4EF4-A780-BEEAF6CB8D41}" type="slidenum">
              <a:rPr lang="en-GB" smtClean="0"/>
              <a:t>‹#›</a:t>
            </a:fld>
            <a:endParaRPr lang="en-GB"/>
          </a:p>
        </p:txBody>
      </p:sp>
    </p:spTree>
    <p:extLst>
      <p:ext uri="{BB962C8B-B14F-4D97-AF65-F5344CB8AC3E}">
        <p14:creationId xmlns:p14="http://schemas.microsoft.com/office/powerpoint/2010/main" val="198209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Planning is a fundamental reasoning process that a general robot would need if its going to operate in real-world domains like retail or residential sectors, where the planner needs to be very general.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planning is a very difficult thing to do, because the agent must reason about and optimise a series of related decisions and their consequences into large future horizons.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Generally the main problem is that the farther you look into the future, the complexity becomes exponentially worse, or at least there is some exponential term in the complexity class.</a:t>
            </a:r>
          </a:p>
          <a:p>
            <a:endParaRPr lang="en-GB" dirty="0"/>
          </a:p>
          <a:p>
            <a:r>
              <a:rPr lang="en-GB" dirty="0"/>
              <a:t>So forming long plans is a lot more challenging than sequential decision making or reactive/reflex decision 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want really general and capable robot that can replace humans for completing tasks/doing jobs, than they will need these capabilities to a human extent.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There's a lot of things going on, navigation, logistics, manipulation, all sorts of special constraints, uncertainty, and a lot of demands from the humans involved.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complex real-world humans will expect intelligent robots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Formulate reasonable quality plans,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Begin execution very quickly,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Deal with plan failure or unexpected circumstances,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this with little or no guidance from humans.</a:t>
            </a:r>
          </a:p>
        </p:txBody>
      </p:sp>
      <p:sp>
        <p:nvSpPr>
          <p:cNvPr id="4" name="Slide Number Placeholder 3"/>
          <p:cNvSpPr>
            <a:spLocks noGrp="1"/>
          </p:cNvSpPr>
          <p:nvPr>
            <p:ph type="sldNum" sz="quarter" idx="5"/>
          </p:nvPr>
        </p:nvSpPr>
        <p:spPr/>
        <p:txBody>
          <a:bodyPr/>
          <a:lstStyle/>
          <a:p>
            <a:fld id="{A04EEA3C-4D83-4EF4-A780-BEEAF6CB8D41}" type="slidenum">
              <a:rPr lang="en-GB" smtClean="0"/>
              <a:t>2</a:t>
            </a:fld>
            <a:endParaRPr lang="en-GB"/>
          </a:p>
        </p:txBody>
      </p:sp>
    </p:spTree>
    <p:extLst>
      <p:ext uri="{BB962C8B-B14F-4D97-AF65-F5344CB8AC3E}">
        <p14:creationId xmlns:p14="http://schemas.microsoft.com/office/powerpoint/2010/main" val="428967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So far, it seems the proposed approach is effective, but haven’t had a chance to compare much to other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It would be very hard to find a heuristic for this problem since it involves combined logistics and manipulation.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 sure how well this will generalise or whether these trends will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 have found that for more complex problems, e.g. with twice as many blocks, that most abstract plan took 5-6 minutes to find, whereas the ground level took only 30-40 seconds.</a:t>
            </a:r>
          </a:p>
        </p:txBody>
      </p:sp>
      <p:sp>
        <p:nvSpPr>
          <p:cNvPr id="4" name="Slide Number Placeholder 3"/>
          <p:cNvSpPr>
            <a:spLocks noGrp="1"/>
          </p:cNvSpPr>
          <p:nvPr>
            <p:ph type="sldNum" sz="quarter" idx="5"/>
          </p:nvPr>
        </p:nvSpPr>
        <p:spPr/>
        <p:txBody>
          <a:bodyPr/>
          <a:lstStyle/>
          <a:p>
            <a:fld id="{A04EEA3C-4D83-4EF4-A780-BEEAF6CB8D41}" type="slidenum">
              <a:rPr lang="en-GB" smtClean="0"/>
              <a:t>11</a:t>
            </a:fld>
            <a:endParaRPr lang="en-GB"/>
          </a:p>
        </p:txBody>
      </p:sp>
    </p:spTree>
    <p:extLst>
      <p:ext uri="{BB962C8B-B14F-4D97-AF65-F5344CB8AC3E}">
        <p14:creationId xmlns:p14="http://schemas.microsoft.com/office/powerpoint/2010/main" val="3591377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Plans are rarely optimal in the classical sense.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Conformance refinement actually suffers from a much wider range of issues from the ignorance problem, due to the larger variety in the abstract models it can represent.</a:t>
            </a:r>
          </a:p>
          <a:p>
            <a:endParaRPr lang="en-GB" dirty="0"/>
          </a:p>
          <a:p>
            <a:r>
              <a:rPr lang="en-GB" dirty="0"/>
              <a:t>The ignorance problem is intrinsic to abstraction planning, due to its very nature, however, when you eliminate the dependency problem, such as what happens in offline planning, the effect is very minimal, and the solutions it finds are very reasonable.</a:t>
            </a:r>
          </a:p>
          <a:p>
            <a:endParaRPr lang="en-GB" dirty="0"/>
          </a:p>
          <a:p>
            <a:r>
              <a:rPr lang="en-GB" dirty="0"/>
              <a:t>The ignorance problem is heavily exacerbated by the dependency problem.</a:t>
            </a:r>
          </a:p>
          <a:p>
            <a:endParaRPr lang="en-GB" dirty="0"/>
          </a:p>
          <a:p>
            <a:r>
              <a:rPr lang="en-GB" dirty="0"/>
              <a:t>However, the dependency problem is alleviated in online planning, because any number of actions from the plan at the previous level can be refined simultaneously.</a:t>
            </a:r>
          </a:p>
          <a:p>
            <a:endParaRPr lang="en-GB" dirty="0"/>
          </a:p>
          <a:p>
            <a:r>
              <a:rPr lang="en-GB" dirty="0"/>
              <a:t>Currently, the planner is based on a very naive way of dividing the problem, it simply splits it in half, since the test the domain I’ve been using contains there levels, you divide twice, so there are four partial problems at the ground level.</a:t>
            </a:r>
          </a:p>
        </p:txBody>
      </p:sp>
      <p:sp>
        <p:nvSpPr>
          <p:cNvPr id="4" name="Slide Number Placeholder 3"/>
          <p:cNvSpPr>
            <a:spLocks noGrp="1"/>
          </p:cNvSpPr>
          <p:nvPr>
            <p:ph type="sldNum" sz="quarter" idx="5"/>
          </p:nvPr>
        </p:nvSpPr>
        <p:spPr/>
        <p:txBody>
          <a:bodyPr/>
          <a:lstStyle/>
          <a:p>
            <a:fld id="{A04EEA3C-4D83-4EF4-A780-BEEAF6CB8D41}" type="slidenum">
              <a:rPr lang="en-GB" smtClean="0"/>
              <a:t>12</a:t>
            </a:fld>
            <a:endParaRPr lang="en-GB"/>
          </a:p>
        </p:txBody>
      </p:sp>
    </p:spTree>
    <p:extLst>
      <p:ext uri="{BB962C8B-B14F-4D97-AF65-F5344CB8AC3E}">
        <p14:creationId xmlns:p14="http://schemas.microsoft.com/office/powerpoint/2010/main" val="246042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04EEA3C-4D83-4EF4-A780-BEEAF6CB8D41}" type="slidenum">
              <a:rPr lang="en-GB" smtClean="0"/>
              <a:t>14</a:t>
            </a:fld>
            <a:endParaRPr lang="en-GB"/>
          </a:p>
        </p:txBody>
      </p:sp>
    </p:spTree>
    <p:extLst>
      <p:ext uri="{BB962C8B-B14F-4D97-AF65-F5344CB8AC3E}">
        <p14:creationId xmlns:p14="http://schemas.microsoft.com/office/powerpoint/2010/main" val="98510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order no longer matters due to this generalisation of enabling constraints induced by the </a:t>
            </a:r>
            <a:r>
              <a:rPr lang="en-GB"/>
              <a:t>condensed domain </a:t>
            </a:r>
            <a:r>
              <a:rPr lang="en-GB" dirty="0"/>
              <a:t>model.</a:t>
            </a:r>
          </a:p>
        </p:txBody>
      </p:sp>
      <p:sp>
        <p:nvSpPr>
          <p:cNvPr id="4" name="Slide Number Placeholder 3"/>
          <p:cNvSpPr>
            <a:spLocks noGrp="1"/>
          </p:cNvSpPr>
          <p:nvPr>
            <p:ph type="sldNum" sz="quarter" idx="5"/>
          </p:nvPr>
        </p:nvSpPr>
        <p:spPr/>
        <p:txBody>
          <a:bodyPr/>
          <a:lstStyle/>
          <a:p>
            <a:fld id="{A04EEA3C-4D83-4EF4-A780-BEEAF6CB8D41}" type="slidenum">
              <a:rPr lang="en-GB" smtClean="0"/>
              <a:t>15</a:t>
            </a:fld>
            <a:endParaRPr lang="en-GB"/>
          </a:p>
        </p:txBody>
      </p:sp>
    </p:spTree>
    <p:extLst>
      <p:ext uri="{BB962C8B-B14F-4D97-AF65-F5344CB8AC3E}">
        <p14:creationId xmlns:p14="http://schemas.microsoft.com/office/powerpoint/2010/main" val="121501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refine all three actions simultaneously, we get this plan.</a:t>
            </a:r>
          </a:p>
        </p:txBody>
      </p:sp>
      <p:sp>
        <p:nvSpPr>
          <p:cNvPr id="4" name="Slide Number Placeholder 3"/>
          <p:cNvSpPr>
            <a:spLocks noGrp="1"/>
          </p:cNvSpPr>
          <p:nvPr>
            <p:ph type="sldNum" sz="quarter" idx="5"/>
          </p:nvPr>
        </p:nvSpPr>
        <p:spPr/>
        <p:txBody>
          <a:bodyPr/>
          <a:lstStyle/>
          <a:p>
            <a:fld id="{A04EEA3C-4D83-4EF4-A780-BEEAF6CB8D41}" type="slidenum">
              <a:rPr lang="en-GB" smtClean="0"/>
              <a:t>16</a:t>
            </a:fld>
            <a:endParaRPr lang="en-GB"/>
          </a:p>
        </p:txBody>
      </p:sp>
    </p:spTree>
    <p:extLst>
      <p:ext uri="{BB962C8B-B14F-4D97-AF65-F5344CB8AC3E}">
        <p14:creationId xmlns:p14="http://schemas.microsoft.com/office/powerpoint/2010/main" val="189504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refine them separately, we get this plan.</a:t>
            </a:r>
          </a:p>
          <a:p>
            <a:endParaRPr lang="en-GB" dirty="0"/>
          </a:p>
          <a:p>
            <a:r>
              <a:rPr lang="en-GB" dirty="0"/>
              <a:t>The robot does not consider that it will need to grasp the handle as the immediately next subgoal, if it could, then it would insert addition actions to achieve that.</a:t>
            </a:r>
          </a:p>
        </p:txBody>
      </p:sp>
      <p:sp>
        <p:nvSpPr>
          <p:cNvPr id="4" name="Slide Number Placeholder 3"/>
          <p:cNvSpPr>
            <a:spLocks noGrp="1"/>
          </p:cNvSpPr>
          <p:nvPr>
            <p:ph type="sldNum" sz="quarter" idx="5"/>
          </p:nvPr>
        </p:nvSpPr>
        <p:spPr/>
        <p:txBody>
          <a:bodyPr/>
          <a:lstStyle/>
          <a:p>
            <a:fld id="{A04EEA3C-4D83-4EF4-A780-BEEAF6CB8D41}" type="slidenum">
              <a:rPr lang="en-GB" smtClean="0"/>
              <a:t>17</a:t>
            </a:fld>
            <a:endParaRPr lang="en-GB"/>
          </a:p>
        </p:txBody>
      </p:sp>
    </p:spTree>
    <p:extLst>
      <p:ext uri="{BB962C8B-B14F-4D97-AF65-F5344CB8AC3E}">
        <p14:creationId xmlns:p14="http://schemas.microsoft.com/office/powerpoint/2010/main" val="831383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method is entirely general.</a:t>
            </a:r>
          </a:p>
        </p:txBody>
      </p:sp>
      <p:sp>
        <p:nvSpPr>
          <p:cNvPr id="4" name="Slide Number Placeholder 3"/>
          <p:cNvSpPr>
            <a:spLocks noGrp="1"/>
          </p:cNvSpPr>
          <p:nvPr>
            <p:ph type="sldNum" sz="quarter" idx="5"/>
          </p:nvPr>
        </p:nvSpPr>
        <p:spPr/>
        <p:txBody>
          <a:bodyPr/>
          <a:lstStyle/>
          <a:p>
            <a:fld id="{A04EEA3C-4D83-4EF4-A780-BEEAF6CB8D41}" type="slidenum">
              <a:rPr lang="en-GB" smtClean="0"/>
              <a:t>18</a:t>
            </a:fld>
            <a:endParaRPr lang="en-GB"/>
          </a:p>
        </p:txBody>
      </p:sp>
    </p:spTree>
    <p:extLst>
      <p:ext uri="{BB962C8B-B14F-4D97-AF65-F5344CB8AC3E}">
        <p14:creationId xmlns:p14="http://schemas.microsoft.com/office/powerpoint/2010/main" val="1664655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4EEA3C-4D83-4EF4-A780-BEEAF6CB8D41}" type="slidenum">
              <a:rPr lang="en-GB" smtClean="0"/>
              <a:t>20</a:t>
            </a:fld>
            <a:endParaRPr lang="en-GB"/>
          </a:p>
        </p:txBody>
      </p:sp>
    </p:spTree>
    <p:extLst>
      <p:ext uri="{BB962C8B-B14F-4D97-AF65-F5344CB8AC3E}">
        <p14:creationId xmlns:p14="http://schemas.microsoft.com/office/powerpoint/2010/main" val="145587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am looking at discrete deterministic planning, and we want a system that can deal with complex system dynamics, like those we’d observe in the real world, so for example combined navigation and manipulation problems, something like a service robot working in a 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kern="1200" dirty="0">
                <a:solidFill>
                  <a:srgbClr val="000000"/>
                </a:solidFill>
                <a:effectLst/>
                <a:latin typeface="Calibri" panose="020F0502020204030204" pitchFamily="34" charset="0"/>
                <a:ea typeface="+mn-ea"/>
                <a:cs typeface="+mn-cs"/>
              </a:rPr>
              <a:t>Now obviously we can just run the problem over and over again, and run some machine learning model over it, and use that to inform our search, but what we really want is something that can be applicable for unsee problems/domains and doesn’t need to fall back on prescriptive knowledge.</a:t>
            </a:r>
          </a:p>
          <a:p>
            <a:endParaRPr lang="en-GB" sz="1200" kern="1200" dirty="0">
              <a:solidFill>
                <a:srgbClr val="000000"/>
              </a:solidFill>
              <a:effectLst/>
              <a:latin typeface="Calibri" panose="020F0502020204030204" pitchFamily="34" charset="0"/>
              <a:ea typeface="+mn-ea"/>
              <a:cs typeface="+mn-cs"/>
            </a:endParaRPr>
          </a:p>
          <a:p>
            <a:r>
              <a:rPr lang="en-GB" sz="1200" kern="1200" dirty="0">
                <a:solidFill>
                  <a:srgbClr val="000000"/>
                </a:solidFill>
                <a:effectLst/>
                <a:latin typeface="Calibri" panose="020F0502020204030204" pitchFamily="34" charset="0"/>
                <a:ea typeface="+mn-ea"/>
                <a:cs typeface="+mn-cs"/>
              </a:rPr>
              <a:t>Even better, we’d like something that is reasonably fast without that prescriptive knowledge, but can be speed up even more if that knowledge is available.</a:t>
            </a:r>
          </a:p>
          <a:p>
            <a:endParaRPr lang="en-GB" sz="1200" kern="1200" dirty="0">
              <a:solidFill>
                <a:srgbClr val="000000"/>
              </a:solidFill>
              <a:effectLst/>
              <a:latin typeface="Calibri" panose="020F0502020204030204" pitchFamily="34" charset="0"/>
              <a:ea typeface="+mn-ea"/>
              <a:cs typeface="+mn-cs"/>
            </a:endParaRPr>
          </a:p>
          <a:p>
            <a:r>
              <a:rPr lang="en-GB" sz="1200" kern="1200" dirty="0">
                <a:solidFill>
                  <a:srgbClr val="000000"/>
                </a:solidFill>
                <a:effectLst/>
                <a:latin typeface="Calibri" panose="020F0502020204030204" pitchFamily="34" charset="0"/>
                <a:ea typeface="+mn-ea"/>
                <a:cs typeface="+mn-cs"/>
              </a:rPr>
              <a:t>So we want that prescriptive knowledge to be optional, not mandatory basically.</a:t>
            </a:r>
          </a:p>
        </p:txBody>
      </p:sp>
      <p:sp>
        <p:nvSpPr>
          <p:cNvPr id="4" name="Slide Number Placeholder 3"/>
          <p:cNvSpPr>
            <a:spLocks noGrp="1"/>
          </p:cNvSpPr>
          <p:nvPr>
            <p:ph type="sldNum" sz="quarter" idx="5"/>
          </p:nvPr>
        </p:nvSpPr>
        <p:spPr/>
        <p:txBody>
          <a:bodyPr/>
          <a:lstStyle/>
          <a:p>
            <a:fld id="{A04EEA3C-4D83-4EF4-A780-BEEAF6CB8D41}" type="slidenum">
              <a:rPr lang="en-GB" smtClean="0"/>
              <a:t>3</a:t>
            </a:fld>
            <a:endParaRPr lang="en-GB"/>
          </a:p>
        </p:txBody>
      </p:sp>
    </p:spTree>
    <p:extLst>
      <p:ext uri="{BB962C8B-B14F-4D97-AF65-F5344CB8AC3E}">
        <p14:creationId xmlns:p14="http://schemas.microsoft.com/office/powerpoint/2010/main" val="115735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effectLst/>
                <a:latin typeface="Calibri" panose="020F0502020204030204" pitchFamily="34" charset="0"/>
                <a:ea typeface="+mn-ea"/>
                <a:cs typeface="+mn-cs"/>
              </a:rPr>
              <a:t>Classical planning is the simplest type of planning, and yet it is still very computationally expensive.</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Finitely many states, finite length plans, actions are sequential (one per step), action effects are Markovian and instantaneous.</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There are a lot of solutions because there are usually many possible paths between any two given states.</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A good heuristic gives a close underestimate to the goal, to guide search towards the goal, and avoid searching through redundant parts of a planning graph or tree.</a:t>
            </a:r>
          </a:p>
          <a:p>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AI algorithms that can very efficiently solve certain planning problems, e.g. a satnav or task scheduling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Literal distance to the goal means we have a clear and well define way of measuring/predicting what the cost of a particular path actually is.</a:t>
            </a:r>
          </a:p>
        </p:txBody>
      </p:sp>
      <p:sp>
        <p:nvSpPr>
          <p:cNvPr id="4" name="Slide Number Placeholder 3"/>
          <p:cNvSpPr>
            <a:spLocks noGrp="1"/>
          </p:cNvSpPr>
          <p:nvPr>
            <p:ph type="sldNum" sz="quarter" idx="5"/>
          </p:nvPr>
        </p:nvSpPr>
        <p:spPr/>
        <p:txBody>
          <a:bodyPr/>
          <a:lstStyle/>
          <a:p>
            <a:fld id="{A04EEA3C-4D83-4EF4-A780-BEEAF6CB8D41}" type="slidenum">
              <a:rPr lang="en-GB" smtClean="0"/>
              <a:t>4</a:t>
            </a:fld>
            <a:endParaRPr lang="en-GB"/>
          </a:p>
        </p:txBody>
      </p:sp>
    </p:spTree>
    <p:extLst>
      <p:ext uri="{BB962C8B-B14F-4D97-AF65-F5344CB8AC3E}">
        <p14:creationId xmlns:p14="http://schemas.microsoft.com/office/powerpoint/2010/main" val="182009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effectLst/>
                <a:latin typeface="Calibri" panose="020F0502020204030204" pitchFamily="34" charset="0"/>
                <a:ea typeface="+mn-ea"/>
                <a:cs typeface="+mn-cs"/>
              </a:rPr>
              <a:t>Obtaining a good heuristic estimate might be very expensive, and thus might not actually improve performance of the planner significantly enough to make it tractable.</a:t>
            </a:r>
          </a:p>
          <a:p>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For complex problems it may not be feasible to find optimal plan anyway, so you might have to settle for an inadmissible heuristic anyway, because say it too expensive time-wise to obtain an admissible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 lot of classical planners have to significantly reduce their expressiveness to make them tractable, so they are really limited in what they can deal with.</a:t>
            </a:r>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Calibri" panose="020F0502020204030204" pitchFamily="34" charset="0"/>
                <a:ea typeface="+mn-ea"/>
                <a:cs typeface="+mn-cs"/>
              </a:rPr>
              <a:t>A* is good because calculating the heuristic values is trivial, since it is just a navigation problem based on minimising the literal distance (or travel time) on a 2D 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You need to have some cost or utility for each action, given each state and the goal specification, this may not be easy to estimate, could include execution time and resource cost which can only be determined empirically.</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Or a structure that is too complex to get a the heuristic estimate in reasonable time.</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This does not mean that heuristics cannot be used for real-world problems, but there are some fundamental problems which warrant the exploration of possible alternative approaches.</a:t>
            </a:r>
          </a:p>
          <a:p>
            <a:endParaRPr lang="en-GB" sz="1800" kern="1200" dirty="0">
              <a:solidFill>
                <a:srgbClr val="000000"/>
              </a:solidFill>
              <a:effectLst/>
              <a:latin typeface="Calibri" panose="020F0502020204030204" pitchFamily="34" charset="0"/>
              <a:ea typeface="+mn-ea"/>
              <a:cs typeface="+mn-cs"/>
            </a:endParaRPr>
          </a:p>
          <a:p>
            <a:r>
              <a:rPr lang="en-GB" sz="1800" dirty="0"/>
              <a:t>Usually you have to combine multiple heuristics:</a:t>
            </a:r>
          </a:p>
          <a:p>
            <a:r>
              <a:rPr lang="en-GB" sz="1800" dirty="0"/>
              <a:t>    - Difficult to find a good way to combine and “switch” between them,</a:t>
            </a:r>
          </a:p>
          <a:p>
            <a:r>
              <a:rPr lang="en-GB" sz="1800" dirty="0"/>
              <a:t>    - Not very elaboration tolerant and usually doesn’t generalise well.</a:t>
            </a:r>
            <a:endParaRPr lang="en-GB" sz="1800" kern="1200" dirty="0">
              <a:solidFill>
                <a:srgbClr val="000000"/>
              </a:solidFill>
              <a:effectLst/>
              <a:latin typeface="Calibri" panose="020F0502020204030204" pitchFamily="34" charset="0"/>
              <a:ea typeface="+mn-ea"/>
              <a:cs typeface="+mn-cs"/>
            </a:endParaRPr>
          </a:p>
          <a:p>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4000" dirty="0"/>
              <a:t>Planner loses generality if it needs prescriptive knowledge to be tractable, especially if the problem has this combination of different things going on, e.g. navigation and manipulation.</a:t>
            </a:r>
          </a:p>
        </p:txBody>
      </p:sp>
      <p:sp>
        <p:nvSpPr>
          <p:cNvPr id="4" name="Slide Number Placeholder 3"/>
          <p:cNvSpPr>
            <a:spLocks noGrp="1"/>
          </p:cNvSpPr>
          <p:nvPr>
            <p:ph type="sldNum" sz="quarter" idx="5"/>
          </p:nvPr>
        </p:nvSpPr>
        <p:spPr/>
        <p:txBody>
          <a:bodyPr/>
          <a:lstStyle/>
          <a:p>
            <a:fld id="{A04EEA3C-4D83-4EF4-A780-BEEAF6CB8D41}" type="slidenum">
              <a:rPr lang="en-GB" smtClean="0"/>
              <a:t>5</a:t>
            </a:fld>
            <a:endParaRPr lang="en-GB"/>
          </a:p>
        </p:txBody>
      </p:sp>
    </p:spTree>
    <p:extLst>
      <p:ext uri="{BB962C8B-B14F-4D97-AF65-F5344CB8AC3E}">
        <p14:creationId xmlns:p14="http://schemas.microsoft.com/office/powerpoint/2010/main" val="229688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alternative approach to making planning tractable.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concept is pretty simple, generate a classical plan in a highly abstract version of the problem, so remove the details, simplify the problem as much as possible, and find an abstract solution, then refine that solution downwards across an abstraction hierarchy, until you reach bottom level, which is called the ground level, which is effectively the original problem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each level in the hierarchy, the complete planning problem is divided and then sub-divided at the further lower levels into smaller subproblems.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particular model specification can be effective for some problems not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only a poor (or partial) heuristic can be found, refinement can make the problem tractable, the trade-off is that the plan might not be optimal.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It is important to note that refinement planning and heuristic planning can be combined, and in fact past refinement planners used both.</a:t>
            </a:r>
          </a:p>
          <a:p>
            <a:endParaRPr lang="en-GB" dirty="0"/>
          </a:p>
          <a:p>
            <a:r>
              <a:rPr lang="en-GB" dirty="0"/>
              <a:t>The important point is that you are reducing the reliance on prescriptive knowledge, and theoretically massively speeding up the planner</a:t>
            </a:r>
          </a:p>
          <a:p>
            <a:endParaRPr lang="en-GB" dirty="0"/>
          </a:p>
          <a:p>
            <a:r>
              <a:rPr lang="en-GB" dirty="0"/>
              <a:t>Most classical planning approaches are concerned with always finding the optimal solution, i.e. ensuring the agent always acts rationally.</a:t>
            </a:r>
          </a:p>
          <a:p>
            <a:r>
              <a:rPr lang="en-GB" dirty="0"/>
              <a:t>However, humans are can be very effective at planning, despite that it is rarely possible to always act optimally in the real-world.</a:t>
            </a:r>
          </a:p>
          <a:p>
            <a:r>
              <a:rPr lang="en-GB" dirty="0"/>
              <a:t>The idea behind refinement is to embrace the human ability to use abstraction to simplify planning, e.g. by ignoring problem details or making simplifying assumptions to deal with unknowns.</a:t>
            </a:r>
          </a:p>
          <a:p>
            <a:r>
              <a:rPr lang="en-GB" dirty="0"/>
              <a:t>Usually, we can obtain reasonable solutions very quickly, even for problems which we have no encountered before or where finding the optimal solution may take prohibitively long.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Humans are reasonably good at complex planning problems, the idea of abstraction seems integral to this process, refinement is just one way to use abstraction for planning; pattern database heuristics, </a:t>
            </a:r>
            <a:r>
              <a:rPr lang="en-GB" dirty="0" err="1"/>
              <a:t>decompositional</a:t>
            </a:r>
            <a:r>
              <a:rPr lang="en-GB" dirty="0"/>
              <a:t> planning.</a:t>
            </a:r>
          </a:p>
        </p:txBody>
      </p:sp>
      <p:sp>
        <p:nvSpPr>
          <p:cNvPr id="4" name="Slide Number Placeholder 3"/>
          <p:cNvSpPr>
            <a:spLocks noGrp="1"/>
          </p:cNvSpPr>
          <p:nvPr>
            <p:ph type="sldNum" sz="quarter" idx="5"/>
          </p:nvPr>
        </p:nvSpPr>
        <p:spPr/>
        <p:txBody>
          <a:bodyPr/>
          <a:lstStyle/>
          <a:p>
            <a:fld id="{A04EEA3C-4D83-4EF4-A780-BEEAF6CB8D41}" type="slidenum">
              <a:rPr lang="en-GB" smtClean="0"/>
              <a:t>6</a:t>
            </a:fld>
            <a:endParaRPr lang="en-GB"/>
          </a:p>
        </p:txBody>
      </p:sp>
    </p:spTree>
    <p:extLst>
      <p:ext uri="{BB962C8B-B14F-4D97-AF65-F5344CB8AC3E}">
        <p14:creationId xmlns:p14="http://schemas.microsoft.com/office/powerpoint/2010/main" val="78592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particular model specification can be effective for some problems not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certain planning problems, where these issues don’t occur, refinement planning can be orders of magnitude faster than classical planning, since the search complexity is reduce exponentially, this true even for heuristic 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this issues actually almost always occur, and the latter tends to massively worsen the prior, this is partly because you can only refine one action at a time, I’ll explain this later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Another issue, is that existing planners are really limited in terms of how they define abstractions, in fact the only two true refinement planners are both limited to relaxed.</a:t>
            </a:r>
          </a:p>
        </p:txBody>
      </p:sp>
      <p:sp>
        <p:nvSpPr>
          <p:cNvPr id="4" name="Slide Number Placeholder 3"/>
          <p:cNvSpPr>
            <a:spLocks noGrp="1"/>
          </p:cNvSpPr>
          <p:nvPr>
            <p:ph type="sldNum" sz="quarter" idx="5"/>
          </p:nvPr>
        </p:nvSpPr>
        <p:spPr/>
        <p:txBody>
          <a:bodyPr/>
          <a:lstStyle/>
          <a:p>
            <a:fld id="{A04EEA3C-4D83-4EF4-A780-BEEAF6CB8D41}" type="slidenum">
              <a:rPr lang="en-GB" smtClean="0"/>
              <a:t>7</a:t>
            </a:fld>
            <a:endParaRPr lang="en-GB"/>
          </a:p>
        </p:txBody>
      </p:sp>
    </p:spTree>
    <p:extLst>
      <p:ext uri="{BB962C8B-B14F-4D97-AF65-F5344CB8AC3E}">
        <p14:creationId xmlns:p14="http://schemas.microsoft.com/office/powerpoint/2010/main" val="207559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4EEA3C-4D83-4EF4-A780-BEEAF6CB8D41}" type="slidenum">
              <a:rPr lang="en-GB" smtClean="0"/>
              <a:t>8</a:t>
            </a:fld>
            <a:endParaRPr lang="en-GB"/>
          </a:p>
        </p:txBody>
      </p:sp>
    </p:spTree>
    <p:extLst>
      <p:ext uri="{BB962C8B-B14F-4D97-AF65-F5344CB8AC3E}">
        <p14:creationId xmlns:p14="http://schemas.microsoft.com/office/powerpoint/2010/main" val="310732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Conformance refinement is effectively an attempt to revive the concept of refinement planner in ASP, plug some of the gaps in past work, make it more flexible and general overall, and support online planning, in which a plan is generated and repaired at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conceptually similar to the refinement planners of old, but fundamentally different in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Older refinement planners effectively refined each abstract action into its own subplan at the next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Conformance refinement doesn’t do that, it generates a brand new plan at the next level, and the only requirement is that that plan must conform with that of the previous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Easy to just blindly generate a sequence of actions, hard to deal with plan failure. Very tolerant to plan failure. Easy to make contingency plans. If A can no longer achieve B, look for another path to B, and then continue as planned.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ASP makes it much easier to support a wider range of abstract models for refinement planning.</a:t>
            </a:r>
          </a:p>
        </p:txBody>
      </p:sp>
      <p:sp>
        <p:nvSpPr>
          <p:cNvPr id="4" name="Slide Number Placeholder 3"/>
          <p:cNvSpPr>
            <a:spLocks noGrp="1"/>
          </p:cNvSpPr>
          <p:nvPr>
            <p:ph type="sldNum" sz="quarter" idx="5"/>
          </p:nvPr>
        </p:nvSpPr>
        <p:spPr/>
        <p:txBody>
          <a:bodyPr/>
          <a:lstStyle/>
          <a:p>
            <a:fld id="{A04EEA3C-4D83-4EF4-A780-BEEAF6CB8D41}" type="slidenum">
              <a:rPr lang="en-GB" smtClean="0"/>
              <a:t>9</a:t>
            </a:fld>
            <a:endParaRPr lang="en-GB"/>
          </a:p>
        </p:txBody>
      </p:sp>
    </p:spTree>
    <p:extLst>
      <p:ext uri="{BB962C8B-B14F-4D97-AF65-F5344CB8AC3E}">
        <p14:creationId xmlns:p14="http://schemas.microsoft.com/office/powerpoint/2010/main" val="331678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Conceptually very simple and easy to implement: Needs very little additional knowledge.</a:t>
            </a:r>
          </a:p>
          <a:p>
            <a:endParaRPr lang="en-GB" sz="800" dirty="0"/>
          </a:p>
          <a:p>
            <a:r>
              <a:rPr lang="en-GB" dirty="0"/>
              <a:t>Ability to generate and repair plans very rapidly online: One of the most challenging abilities to enable a planner with.</a:t>
            </a:r>
          </a:p>
          <a:p>
            <a:endParaRPr lang="en-GB" dirty="0"/>
          </a:p>
          <a:p>
            <a:r>
              <a:rPr lang="en-GB" dirty="0"/>
              <a:t>Conformance is the property of achieving the same effects in the same order.</a:t>
            </a:r>
          </a:p>
        </p:txBody>
      </p:sp>
      <p:sp>
        <p:nvSpPr>
          <p:cNvPr id="4" name="Slide Number Placeholder 3"/>
          <p:cNvSpPr>
            <a:spLocks noGrp="1"/>
          </p:cNvSpPr>
          <p:nvPr>
            <p:ph type="sldNum" sz="quarter" idx="5"/>
          </p:nvPr>
        </p:nvSpPr>
        <p:spPr/>
        <p:txBody>
          <a:bodyPr/>
          <a:lstStyle/>
          <a:p>
            <a:fld id="{A04EEA3C-4D83-4EF4-A780-BEEAF6CB8D41}" type="slidenum">
              <a:rPr lang="en-GB" smtClean="0"/>
              <a:t>10</a:t>
            </a:fld>
            <a:endParaRPr lang="en-GB"/>
          </a:p>
        </p:txBody>
      </p:sp>
    </p:spTree>
    <p:extLst>
      <p:ext uri="{BB962C8B-B14F-4D97-AF65-F5344CB8AC3E}">
        <p14:creationId xmlns:p14="http://schemas.microsoft.com/office/powerpoint/2010/main" val="225701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B95C-DC42-4D54-9D3F-A5AA6683A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CFAB31-2913-4AA5-89EC-C008F668E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EF1D99-27A9-4415-8D55-0327527A5B4E}"/>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5" name="Footer Placeholder 4">
            <a:extLst>
              <a:ext uri="{FF2B5EF4-FFF2-40B4-BE49-F238E27FC236}">
                <a16:creationId xmlns:a16="http://schemas.microsoft.com/office/drawing/2014/main" id="{6A2D9779-497C-4EC2-9E31-B8CFEA75D5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DBF4EF-E0C7-496A-BAD7-82C741BD332B}"/>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256566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AF82-1080-4278-8329-A98C63ECF4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75D152-5AC3-4394-96C1-B0B3CD20F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EBB52E-B403-44F1-AA25-622FC02739ED}"/>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5" name="Footer Placeholder 4">
            <a:extLst>
              <a:ext uri="{FF2B5EF4-FFF2-40B4-BE49-F238E27FC236}">
                <a16:creationId xmlns:a16="http://schemas.microsoft.com/office/drawing/2014/main" id="{00F1A97D-ADAB-43A7-A215-1838D32F5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320F7C-98AA-482B-986C-A5049D4E2885}"/>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81942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5592C-10FC-4287-9D3B-C84C51A879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67128D-9CBE-42F1-9CD7-D0C5F9648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4408BE-D092-4C4F-8AE7-48A5D005232B}"/>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5" name="Footer Placeholder 4">
            <a:extLst>
              <a:ext uri="{FF2B5EF4-FFF2-40B4-BE49-F238E27FC236}">
                <a16:creationId xmlns:a16="http://schemas.microsoft.com/office/drawing/2014/main" id="{2A582584-123B-4897-B883-521AB6FCD8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B68803-DCC1-4F25-A5CD-D79FDFF8E6EB}"/>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104795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CB7E-239C-4FFC-8232-7E649A8D47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474BC-BFD1-41DE-A3CB-169658AF8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A66497-1BBF-4179-AE75-396FC107CABE}"/>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5" name="Footer Placeholder 4">
            <a:extLst>
              <a:ext uri="{FF2B5EF4-FFF2-40B4-BE49-F238E27FC236}">
                <a16:creationId xmlns:a16="http://schemas.microsoft.com/office/drawing/2014/main" id="{9C7B7095-A392-43D1-A104-24A7548E7D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950DD-D00A-4923-ACF6-0CD39AA8C418}"/>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358928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BE32-FD6A-48B0-905A-950CF419D4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D20E0C-1213-48ED-B068-B0E4E85A4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C11E8C-C3B6-4BCE-AB93-2251AC6046EA}"/>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5" name="Footer Placeholder 4">
            <a:extLst>
              <a:ext uri="{FF2B5EF4-FFF2-40B4-BE49-F238E27FC236}">
                <a16:creationId xmlns:a16="http://schemas.microsoft.com/office/drawing/2014/main" id="{70D69A16-7585-4753-888B-381A1614AD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C04400-9C2B-44D4-AF61-CBEAD6599E60}"/>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341123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B434-7F85-4B36-B038-A885A66E43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ABC16D-F583-4A8D-83CD-4626AC3D2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44E20A-8C3D-47B3-AC34-ADB3C3C3F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6BA4A8-99B1-4C5F-A1F8-CE069A3E811F}"/>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6" name="Footer Placeholder 5">
            <a:extLst>
              <a:ext uri="{FF2B5EF4-FFF2-40B4-BE49-F238E27FC236}">
                <a16:creationId xmlns:a16="http://schemas.microsoft.com/office/drawing/2014/main" id="{5FFF8776-0557-400C-A087-7BE165E000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373F94-4064-46FA-8C94-1F1BE49E87F3}"/>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48862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EA6A-062E-4819-AC84-ADC539622C7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76AFCC-C91B-4E08-AA00-CF3D477BB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57F25-D8AE-442F-9A24-CEA3214E7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3C0EC9-29CF-4ADE-A1DD-543A6D771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60EA5-A9F6-4A47-800E-26427C06E6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5DEF7E-1BEE-4F65-B1F7-AF6D768125E7}"/>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8" name="Footer Placeholder 7">
            <a:extLst>
              <a:ext uri="{FF2B5EF4-FFF2-40B4-BE49-F238E27FC236}">
                <a16:creationId xmlns:a16="http://schemas.microsoft.com/office/drawing/2014/main" id="{D0204F5D-812C-4070-AD45-719BB7300F8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E226AD-5F88-4155-872D-2E00056AC545}"/>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391233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7E96-0289-450F-879F-BF9D782B9F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D0BAA3-5730-424A-97E8-12638F9B69EA}"/>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4" name="Footer Placeholder 3">
            <a:extLst>
              <a:ext uri="{FF2B5EF4-FFF2-40B4-BE49-F238E27FC236}">
                <a16:creationId xmlns:a16="http://schemas.microsoft.com/office/drawing/2014/main" id="{89A5791B-FFB0-484F-A198-9A7E9146AD2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03670A-E7FE-4646-82AD-8D480AABBE89}"/>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105041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951AF-ABB4-4A48-BD9B-6784283B653A}"/>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3" name="Footer Placeholder 2">
            <a:extLst>
              <a:ext uri="{FF2B5EF4-FFF2-40B4-BE49-F238E27FC236}">
                <a16:creationId xmlns:a16="http://schemas.microsoft.com/office/drawing/2014/main" id="{D0E56D07-4C98-46A0-9090-07CDA372CA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F5168-7F16-4EB8-A3C6-9DF32555F403}"/>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240218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A37A-141B-433D-9AD1-FF782122B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1B2EC9-5BBE-4EF4-9AB0-D9B6A8FCA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884AF3-9825-4890-9D62-6244D1798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835D2-0F51-4E73-9544-943F500610CB}"/>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6" name="Footer Placeholder 5">
            <a:extLst>
              <a:ext uri="{FF2B5EF4-FFF2-40B4-BE49-F238E27FC236}">
                <a16:creationId xmlns:a16="http://schemas.microsoft.com/office/drawing/2014/main" id="{B7E596AD-10AC-4071-BE91-0A35EBE92C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579A6D-B32A-4E91-8003-21EBA635D808}"/>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787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C83-EDB6-4B9E-A99E-6DE630F68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EA0B71-6700-4C6D-BDDB-7CFD9E8BA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CDB4EED-40B5-4915-A59D-B86693179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22FB8-7E9E-4B07-8F7B-AB866FE9ADF7}"/>
              </a:ext>
            </a:extLst>
          </p:cNvPr>
          <p:cNvSpPr>
            <a:spLocks noGrp="1"/>
          </p:cNvSpPr>
          <p:nvPr>
            <p:ph type="dt" sz="half" idx="10"/>
          </p:nvPr>
        </p:nvSpPr>
        <p:spPr/>
        <p:txBody>
          <a:bodyPr/>
          <a:lstStyle/>
          <a:p>
            <a:fld id="{CD0D268A-B715-4021-92C1-4D75AC8486B1}" type="datetimeFigureOut">
              <a:rPr lang="en-GB" smtClean="0"/>
              <a:t>06/06/2021</a:t>
            </a:fld>
            <a:endParaRPr lang="en-GB"/>
          </a:p>
        </p:txBody>
      </p:sp>
      <p:sp>
        <p:nvSpPr>
          <p:cNvPr id="6" name="Footer Placeholder 5">
            <a:extLst>
              <a:ext uri="{FF2B5EF4-FFF2-40B4-BE49-F238E27FC236}">
                <a16:creationId xmlns:a16="http://schemas.microsoft.com/office/drawing/2014/main" id="{68941C6E-AE5A-4557-9D68-C92BCD1264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25AE0D-144A-4720-9FE4-F9B3D20B5A63}"/>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81958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2A9FA-5FDF-4D3A-B523-0CFBB1629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A69B24-4113-4A6E-850A-ED5AE07AD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4B7ED5-2666-487A-A044-F8650B433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D268A-B715-4021-92C1-4D75AC8486B1}" type="datetimeFigureOut">
              <a:rPr lang="en-GB" smtClean="0"/>
              <a:t>06/06/2021</a:t>
            </a:fld>
            <a:endParaRPr lang="en-GB"/>
          </a:p>
        </p:txBody>
      </p:sp>
      <p:sp>
        <p:nvSpPr>
          <p:cNvPr id="5" name="Footer Placeholder 4">
            <a:extLst>
              <a:ext uri="{FF2B5EF4-FFF2-40B4-BE49-F238E27FC236}">
                <a16:creationId xmlns:a16="http://schemas.microsoft.com/office/drawing/2014/main" id="{72363715-E065-4178-9C95-2858CAF22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83F738-0F25-4E7B-A58B-6D94E16EA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EA0-D275-4560-83EE-EB9B3CF5704C}" type="slidenum">
              <a:rPr lang="en-GB" smtClean="0"/>
              <a:t>‹#›</a:t>
            </a:fld>
            <a:endParaRPr lang="en-GB"/>
          </a:p>
        </p:txBody>
      </p:sp>
    </p:spTree>
    <p:extLst>
      <p:ext uri="{BB962C8B-B14F-4D97-AF65-F5344CB8AC3E}">
        <p14:creationId xmlns:p14="http://schemas.microsoft.com/office/powerpoint/2010/main" val="380929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4056-52B6-4F63-A644-15968211FFC0}"/>
              </a:ext>
            </a:extLst>
          </p:cNvPr>
          <p:cNvSpPr>
            <a:spLocks noGrp="1"/>
          </p:cNvSpPr>
          <p:nvPr>
            <p:ph type="ctrTitle"/>
          </p:nvPr>
        </p:nvSpPr>
        <p:spPr>
          <a:xfrm>
            <a:off x="1524000" y="1122363"/>
            <a:ext cx="9144000" cy="2133599"/>
          </a:xfrm>
        </p:spPr>
        <p:txBody>
          <a:bodyPr>
            <a:normAutofit/>
          </a:bodyPr>
          <a:lstStyle/>
          <a:p>
            <a:r>
              <a:rPr lang="en-GB" b="1" dirty="0"/>
              <a:t>Conformance Refinement for Online Planning</a:t>
            </a:r>
          </a:p>
        </p:txBody>
      </p:sp>
      <p:sp>
        <p:nvSpPr>
          <p:cNvPr id="3" name="Subtitle 2">
            <a:extLst>
              <a:ext uri="{FF2B5EF4-FFF2-40B4-BE49-F238E27FC236}">
                <a16:creationId xmlns:a16="http://schemas.microsoft.com/office/drawing/2014/main" id="{0AC32583-3E41-4941-830E-A4716A324A79}"/>
              </a:ext>
            </a:extLst>
          </p:cNvPr>
          <p:cNvSpPr>
            <a:spLocks noGrp="1"/>
          </p:cNvSpPr>
          <p:nvPr>
            <p:ph type="subTitle" idx="1"/>
          </p:nvPr>
        </p:nvSpPr>
        <p:spPr>
          <a:xfrm>
            <a:off x="1524000" y="3602037"/>
            <a:ext cx="9144000" cy="2133599"/>
          </a:xfrm>
        </p:spPr>
        <p:txBody>
          <a:bodyPr>
            <a:normAutofit lnSpcReduction="10000"/>
          </a:bodyPr>
          <a:lstStyle/>
          <a:p>
            <a:r>
              <a:rPr lang="en-GB" dirty="0"/>
              <a:t>RSMG 6</a:t>
            </a:r>
          </a:p>
          <a:p>
            <a:endParaRPr lang="en-GB" dirty="0"/>
          </a:p>
          <a:p>
            <a:r>
              <a:rPr lang="en-GB" dirty="0"/>
              <a:t>Oliver Michael Kamperis</a:t>
            </a:r>
          </a:p>
          <a:p>
            <a:r>
              <a:rPr lang="en-GB" dirty="0"/>
              <a:t>Marco Castellani</a:t>
            </a:r>
          </a:p>
          <a:p>
            <a:r>
              <a:rPr lang="en-GB" dirty="0" err="1"/>
              <a:t>Yongjing</a:t>
            </a:r>
            <a:r>
              <a:rPr lang="en-GB" dirty="0"/>
              <a:t> Wang</a:t>
            </a:r>
          </a:p>
        </p:txBody>
      </p:sp>
    </p:spTree>
    <p:extLst>
      <p:ext uri="{BB962C8B-B14F-4D97-AF65-F5344CB8AC3E}">
        <p14:creationId xmlns:p14="http://schemas.microsoft.com/office/powerpoint/2010/main" val="13849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412B-4B43-4B55-813F-9FF5732961FE}"/>
              </a:ext>
            </a:extLst>
          </p:cNvPr>
          <p:cNvSpPr>
            <a:spLocks noGrp="1"/>
          </p:cNvSpPr>
          <p:nvPr>
            <p:ph type="title"/>
          </p:nvPr>
        </p:nvSpPr>
        <p:spPr/>
        <p:txBody>
          <a:bodyPr/>
          <a:lstStyle/>
          <a:p>
            <a:pPr algn="ctr"/>
            <a:r>
              <a:rPr lang="en-GB" b="1" u="sng" dirty="0"/>
              <a:t>Conformance Refinement</a:t>
            </a:r>
          </a:p>
        </p:txBody>
      </p:sp>
      <p:sp>
        <p:nvSpPr>
          <p:cNvPr id="3" name="Content Placeholder 2">
            <a:extLst>
              <a:ext uri="{FF2B5EF4-FFF2-40B4-BE49-F238E27FC236}">
                <a16:creationId xmlns:a16="http://schemas.microsoft.com/office/drawing/2014/main" id="{40B9FC0F-13A6-495B-876B-54F92322B0C3}"/>
              </a:ext>
            </a:extLst>
          </p:cNvPr>
          <p:cNvSpPr>
            <a:spLocks noGrp="1"/>
          </p:cNvSpPr>
          <p:nvPr>
            <p:ph idx="1"/>
          </p:nvPr>
        </p:nvSpPr>
        <p:spPr/>
        <p:txBody>
          <a:bodyPr>
            <a:normAutofit/>
          </a:bodyPr>
          <a:lstStyle/>
          <a:p>
            <a:r>
              <a:rPr lang="en-GB" b="1" dirty="0"/>
              <a:t>Conformance Constraints</a:t>
            </a:r>
            <a:r>
              <a:rPr lang="en-GB" dirty="0"/>
              <a:t>: Restrict the search space, by guiding the planner through a sequence of abstract intermediate subgoal stages.</a:t>
            </a:r>
          </a:p>
          <a:p>
            <a:r>
              <a:rPr lang="en-GB" b="1" dirty="0"/>
              <a:t>Problem Division</a:t>
            </a:r>
            <a:r>
              <a:rPr lang="en-GB" dirty="0"/>
              <a:t>: Divide the problem into smaller partial problems, defined by any contiguous subsequence of those subgoal stages.</a:t>
            </a:r>
          </a:p>
        </p:txBody>
      </p:sp>
      <p:pic>
        <p:nvPicPr>
          <p:cNvPr id="5" name="Picture 4">
            <a:extLst>
              <a:ext uri="{FF2B5EF4-FFF2-40B4-BE49-F238E27FC236}">
                <a16:creationId xmlns:a16="http://schemas.microsoft.com/office/drawing/2014/main" id="{7A9C1401-304A-4D01-9301-3BC54B0A6FE5}"/>
              </a:ext>
            </a:extLst>
          </p:cNvPr>
          <p:cNvPicPr>
            <a:picLocks noChangeAspect="1"/>
          </p:cNvPicPr>
          <p:nvPr/>
        </p:nvPicPr>
        <p:blipFill>
          <a:blip r:embed="rId3"/>
          <a:stretch>
            <a:fillRect/>
          </a:stretch>
        </p:blipFill>
        <p:spPr>
          <a:xfrm>
            <a:off x="1118847" y="3607867"/>
            <a:ext cx="9954306" cy="2985474"/>
          </a:xfrm>
          <a:prstGeom prst="rect">
            <a:avLst/>
          </a:prstGeom>
        </p:spPr>
      </p:pic>
    </p:spTree>
    <p:extLst>
      <p:ext uri="{BB962C8B-B14F-4D97-AF65-F5344CB8AC3E}">
        <p14:creationId xmlns:p14="http://schemas.microsoft.com/office/powerpoint/2010/main" val="339501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00C4-C681-4022-A419-C691A117C67B}"/>
              </a:ext>
            </a:extLst>
          </p:cNvPr>
          <p:cNvSpPr>
            <a:spLocks noGrp="1"/>
          </p:cNvSpPr>
          <p:nvPr>
            <p:ph type="title"/>
          </p:nvPr>
        </p:nvSpPr>
        <p:spPr>
          <a:xfrm>
            <a:off x="838199" y="145581"/>
            <a:ext cx="10515600" cy="1325563"/>
          </a:xfrm>
        </p:spPr>
        <p:txBody>
          <a:bodyPr/>
          <a:lstStyle/>
          <a:p>
            <a:pPr algn="ctr"/>
            <a:r>
              <a:rPr lang="en-GB" b="1" u="sng" dirty="0"/>
              <a:t>Current Results</a:t>
            </a:r>
          </a:p>
        </p:txBody>
      </p:sp>
      <p:sp>
        <p:nvSpPr>
          <p:cNvPr id="3" name="Content Placeholder 2">
            <a:extLst>
              <a:ext uri="{FF2B5EF4-FFF2-40B4-BE49-F238E27FC236}">
                <a16:creationId xmlns:a16="http://schemas.microsoft.com/office/drawing/2014/main" id="{9C7E4E6A-081A-44BB-B94A-7F8FA0BF9AE1}"/>
              </a:ext>
            </a:extLst>
          </p:cNvPr>
          <p:cNvSpPr>
            <a:spLocks noGrp="1"/>
          </p:cNvSpPr>
          <p:nvPr>
            <p:ph idx="1"/>
          </p:nvPr>
        </p:nvSpPr>
        <p:spPr>
          <a:xfrm>
            <a:off x="838199" y="1293359"/>
            <a:ext cx="10515600" cy="4351338"/>
          </a:xfrm>
        </p:spPr>
        <p:txBody>
          <a:bodyPr/>
          <a:lstStyle/>
          <a:p>
            <a:r>
              <a:rPr lang="en-GB" dirty="0"/>
              <a:t>Offline finds complete plans exponentially faster than classical.</a:t>
            </a:r>
          </a:p>
          <a:p>
            <a:r>
              <a:rPr lang="en-GB" dirty="0"/>
              <a:t>Online yields partial plans exponentially faster than complete.</a:t>
            </a:r>
          </a:p>
          <a:p>
            <a:endParaRPr lang="en-GB" dirty="0"/>
          </a:p>
        </p:txBody>
      </p:sp>
      <p:pic>
        <p:nvPicPr>
          <p:cNvPr id="5" name="Picture 4">
            <a:extLst>
              <a:ext uri="{FF2B5EF4-FFF2-40B4-BE49-F238E27FC236}">
                <a16:creationId xmlns:a16="http://schemas.microsoft.com/office/drawing/2014/main" id="{57E6BC9F-7B80-42F5-92E2-90EE995B677C}"/>
              </a:ext>
            </a:extLst>
          </p:cNvPr>
          <p:cNvPicPr>
            <a:picLocks noChangeAspect="1"/>
          </p:cNvPicPr>
          <p:nvPr/>
        </p:nvPicPr>
        <p:blipFill>
          <a:blip r:embed="rId3"/>
          <a:stretch>
            <a:fillRect/>
          </a:stretch>
        </p:blipFill>
        <p:spPr>
          <a:xfrm>
            <a:off x="227012" y="2312095"/>
            <a:ext cx="11737976" cy="4351338"/>
          </a:xfrm>
          <a:prstGeom prst="rect">
            <a:avLst/>
          </a:prstGeom>
        </p:spPr>
      </p:pic>
    </p:spTree>
    <p:extLst>
      <p:ext uri="{BB962C8B-B14F-4D97-AF65-F5344CB8AC3E}">
        <p14:creationId xmlns:p14="http://schemas.microsoft.com/office/powerpoint/2010/main" val="338475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64FB-4600-4704-9050-B4388338154C}"/>
              </a:ext>
            </a:extLst>
          </p:cNvPr>
          <p:cNvSpPr>
            <a:spLocks noGrp="1"/>
          </p:cNvSpPr>
          <p:nvPr>
            <p:ph type="title"/>
          </p:nvPr>
        </p:nvSpPr>
        <p:spPr/>
        <p:txBody>
          <a:bodyPr/>
          <a:lstStyle/>
          <a:p>
            <a:pPr algn="ctr"/>
            <a:r>
              <a:rPr lang="en-GB" b="1" u="sng" dirty="0"/>
              <a:t>The trade-offs</a:t>
            </a:r>
          </a:p>
        </p:txBody>
      </p:sp>
      <p:sp>
        <p:nvSpPr>
          <p:cNvPr id="3" name="Content Placeholder 2">
            <a:extLst>
              <a:ext uri="{FF2B5EF4-FFF2-40B4-BE49-F238E27FC236}">
                <a16:creationId xmlns:a16="http://schemas.microsoft.com/office/drawing/2014/main" id="{EC2265A7-2472-46D5-8C28-9952FE6E20CD}"/>
              </a:ext>
            </a:extLst>
          </p:cNvPr>
          <p:cNvSpPr>
            <a:spLocks noGrp="1"/>
          </p:cNvSpPr>
          <p:nvPr>
            <p:ph idx="1"/>
          </p:nvPr>
        </p:nvSpPr>
        <p:spPr/>
        <p:txBody>
          <a:bodyPr>
            <a:normAutofit/>
          </a:bodyPr>
          <a:lstStyle/>
          <a:p>
            <a:r>
              <a:rPr lang="en-GB" dirty="0"/>
              <a:t>Offline planning achieves the </a:t>
            </a:r>
            <a:r>
              <a:rPr lang="en-GB" b="1" dirty="0"/>
              <a:t>global refinement optimum</a:t>
            </a:r>
            <a:r>
              <a:rPr lang="en-GB" dirty="0"/>
              <a:t>:</a:t>
            </a:r>
          </a:p>
          <a:p>
            <a:pPr lvl="1"/>
            <a:r>
              <a:rPr lang="en-GB" i="1" dirty="0"/>
              <a:t>Not subject to the dependency problem!</a:t>
            </a:r>
          </a:p>
          <a:p>
            <a:pPr lvl="1"/>
            <a:r>
              <a:rPr lang="en-GB" i="1" dirty="0"/>
              <a:t>Still subject to ignorance problem</a:t>
            </a:r>
            <a:r>
              <a:rPr lang="en-GB" dirty="0"/>
              <a:t>, since all decisions made (in ignorance) at the abstract levels must be maintained in the conformance refinement.</a:t>
            </a:r>
          </a:p>
          <a:p>
            <a:pPr marL="0" indent="0">
              <a:buNone/>
            </a:pPr>
            <a:endParaRPr lang="en-GB" sz="800" dirty="0"/>
          </a:p>
          <a:p>
            <a:r>
              <a:rPr lang="en-GB" dirty="0"/>
              <a:t>Online planning only achieves the </a:t>
            </a:r>
            <a:r>
              <a:rPr lang="en-GB" b="1" dirty="0"/>
              <a:t>local refinement optimums</a:t>
            </a:r>
            <a:r>
              <a:rPr lang="en-GB" dirty="0"/>
              <a:t>:</a:t>
            </a:r>
          </a:p>
          <a:p>
            <a:pPr lvl="1"/>
            <a:r>
              <a:rPr lang="en-GB" i="1" dirty="0"/>
              <a:t>Still subject to the dependency problem</a:t>
            </a:r>
            <a:r>
              <a:rPr lang="en-GB" dirty="0"/>
              <a:t>, hence the length of the concatenated partial plans are rarely same as the global refinement optimum,</a:t>
            </a:r>
          </a:p>
          <a:p>
            <a:pPr lvl="1"/>
            <a:r>
              <a:rPr lang="en-GB" dirty="0"/>
              <a:t>If we had an oracle, we could find the admissible problem divisions (all partial problems are independent), but we don’t know this until it is solved.</a:t>
            </a:r>
          </a:p>
        </p:txBody>
      </p:sp>
    </p:spTree>
    <p:extLst>
      <p:ext uri="{BB962C8B-B14F-4D97-AF65-F5344CB8AC3E}">
        <p14:creationId xmlns:p14="http://schemas.microsoft.com/office/powerpoint/2010/main" val="760332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D6F8-34B1-4A94-BF69-3F05F2321810}"/>
              </a:ext>
            </a:extLst>
          </p:cNvPr>
          <p:cNvSpPr>
            <a:spLocks noGrp="1"/>
          </p:cNvSpPr>
          <p:nvPr>
            <p:ph type="title"/>
          </p:nvPr>
        </p:nvSpPr>
        <p:spPr/>
        <p:txBody>
          <a:bodyPr/>
          <a:lstStyle/>
          <a:p>
            <a:pPr algn="ctr"/>
            <a:r>
              <a:rPr lang="en-GB" b="1" u="sng" dirty="0"/>
              <a:t>Current Progress and Future Work</a:t>
            </a:r>
          </a:p>
        </p:txBody>
      </p:sp>
      <p:sp>
        <p:nvSpPr>
          <p:cNvPr id="3" name="Content Placeholder 2">
            <a:extLst>
              <a:ext uri="{FF2B5EF4-FFF2-40B4-BE49-F238E27FC236}">
                <a16:creationId xmlns:a16="http://schemas.microsoft.com/office/drawing/2014/main" id="{29A41982-12BE-45EF-B269-10C22B2E5B1C}"/>
              </a:ext>
            </a:extLst>
          </p:cNvPr>
          <p:cNvSpPr>
            <a:spLocks noGrp="1"/>
          </p:cNvSpPr>
          <p:nvPr>
            <p:ph idx="1"/>
          </p:nvPr>
        </p:nvSpPr>
        <p:spPr/>
        <p:txBody>
          <a:bodyPr>
            <a:normAutofit fontScale="92500"/>
          </a:bodyPr>
          <a:lstStyle/>
          <a:p>
            <a:r>
              <a:rPr lang="en-GB" dirty="0"/>
              <a:t>Planning systems currently work for a single robot and sequential actions.</a:t>
            </a:r>
          </a:p>
          <a:p>
            <a:r>
              <a:rPr lang="en-GB" dirty="0"/>
              <a:t>Old implementations need to be re-added:</a:t>
            </a:r>
          </a:p>
          <a:p>
            <a:pPr lvl="1"/>
            <a:r>
              <a:rPr lang="en-GB" dirty="0"/>
              <a:t>Concurrency and multiple robots,</a:t>
            </a:r>
          </a:p>
          <a:p>
            <a:pPr lvl="1"/>
            <a:r>
              <a:rPr lang="en-GB" dirty="0"/>
              <a:t>Discontinuous and Tasking models,</a:t>
            </a:r>
          </a:p>
          <a:p>
            <a:pPr lvl="1"/>
            <a:r>
              <a:rPr lang="en-GB" dirty="0"/>
              <a:t>The diagnostics system.</a:t>
            </a:r>
          </a:p>
          <a:p>
            <a:r>
              <a:rPr lang="en-GB" dirty="0"/>
              <a:t>Work yet to do:</a:t>
            </a:r>
          </a:p>
          <a:p>
            <a:pPr lvl="1"/>
            <a:r>
              <a:rPr lang="en-GB" dirty="0"/>
              <a:t>Various optimisations,</a:t>
            </a:r>
          </a:p>
          <a:p>
            <a:pPr lvl="1"/>
            <a:r>
              <a:rPr lang="en-GB" dirty="0"/>
              <a:t>Plan repair algorithms,</a:t>
            </a:r>
          </a:p>
          <a:p>
            <a:pPr lvl="1"/>
            <a:r>
              <a:rPr lang="en-GB" dirty="0"/>
              <a:t>Disassembly sequence planning case study.</a:t>
            </a:r>
          </a:p>
          <a:p>
            <a:r>
              <a:rPr lang="en-GB" dirty="0"/>
              <a:t>Hoping to test more domains to see how well the approach generalises.</a:t>
            </a:r>
          </a:p>
        </p:txBody>
      </p:sp>
    </p:spTree>
    <p:extLst>
      <p:ext uri="{BB962C8B-B14F-4D97-AF65-F5344CB8AC3E}">
        <p14:creationId xmlns:p14="http://schemas.microsoft.com/office/powerpoint/2010/main" val="33834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679576"/>
            <a:ext cx="10515600" cy="4351338"/>
          </a:xfrm>
        </p:spPr>
        <p:txBody>
          <a:bodyPr/>
          <a:lstStyle/>
          <a:p>
            <a:r>
              <a:rPr lang="en-GB" dirty="0"/>
              <a:t>Room composed of a set of cells.</a:t>
            </a:r>
          </a:p>
          <a:p>
            <a:r>
              <a:rPr lang="en-GB" dirty="0"/>
              <a:t>Robot must move to correct cell to open a given door.</a:t>
            </a:r>
          </a:p>
          <a:p>
            <a:r>
              <a:rPr lang="en-GB" dirty="0"/>
              <a:t>To open a door the robot must extend an arm.</a:t>
            </a:r>
          </a:p>
          <a:p>
            <a:r>
              <a:rPr lang="en-GB" dirty="0"/>
              <a:t>Robot cannot move with its arms extended.</a:t>
            </a:r>
          </a:p>
          <a:p>
            <a:r>
              <a:rPr lang="en-GB" dirty="0"/>
              <a:t>Always optimal to open right hand side door first, then the left hand side door, as this requires less movement overall.</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E5806DC-02C0-4E2E-884C-21A1480CBB0C}"/>
              </a:ext>
            </a:extLst>
          </p:cNvPr>
          <p:cNvCxnSpPr>
            <a:cxnSpLocks/>
          </p:cNvCxnSpPr>
          <p:nvPr/>
        </p:nvCxnSpPr>
        <p:spPr>
          <a:xfrm>
            <a:off x="48169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A28B840-E670-4AD2-B3B9-002C6B7597C7}"/>
              </a:ext>
            </a:extLst>
          </p:cNvPr>
          <p:cNvCxnSpPr>
            <a:cxnSpLocks/>
          </p:cNvCxnSpPr>
          <p:nvPr/>
        </p:nvCxnSpPr>
        <p:spPr>
          <a:xfrm>
            <a:off x="63790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a16="http://schemas.microsoft.com/office/drawing/2014/main" id="{673041A9-D662-4323-B85E-3A8ADC5921E1}"/>
              </a:ext>
            </a:extLst>
          </p:cNvPr>
          <p:cNvSpPr txBox="1"/>
          <p:nvPr/>
        </p:nvSpPr>
        <p:spPr>
          <a:xfrm>
            <a:off x="3735165" y="5495787"/>
            <a:ext cx="789214" cy="369332"/>
          </a:xfrm>
          <a:prstGeom prst="rect">
            <a:avLst/>
          </a:prstGeom>
          <a:noFill/>
        </p:spPr>
        <p:txBody>
          <a:bodyPr wrap="square" rtlCol="0">
            <a:spAutoFit/>
          </a:bodyPr>
          <a:lstStyle/>
          <a:p>
            <a:r>
              <a:rPr lang="en-GB" dirty="0"/>
              <a:t>Cell 1</a:t>
            </a:r>
          </a:p>
        </p:txBody>
      </p:sp>
      <p:sp>
        <p:nvSpPr>
          <p:cNvPr id="15" name="TextBox 14">
            <a:extLst>
              <a:ext uri="{FF2B5EF4-FFF2-40B4-BE49-F238E27FC236}">
                <a16:creationId xmlns:a16="http://schemas.microsoft.com/office/drawing/2014/main" id="{CF0A064B-B6B1-4876-BA62-51E8E2C1BF87}"/>
              </a:ext>
            </a:extLst>
          </p:cNvPr>
          <p:cNvSpPr txBox="1"/>
          <p:nvPr/>
        </p:nvSpPr>
        <p:spPr>
          <a:xfrm>
            <a:off x="4660450" y="5351679"/>
            <a:ext cx="1876425" cy="646331"/>
          </a:xfrm>
          <a:prstGeom prst="rect">
            <a:avLst/>
          </a:prstGeom>
          <a:noFill/>
        </p:spPr>
        <p:txBody>
          <a:bodyPr wrap="square" rtlCol="0">
            <a:spAutoFit/>
          </a:bodyPr>
          <a:lstStyle/>
          <a:p>
            <a:pPr algn="ctr"/>
            <a:r>
              <a:rPr lang="en-GB" dirty="0"/>
              <a:t>Cell 2</a:t>
            </a:r>
          </a:p>
          <a:p>
            <a:pPr algn="ctr"/>
            <a:r>
              <a:rPr lang="en-GB" dirty="0"/>
              <a:t>Robot start</a:t>
            </a:r>
          </a:p>
        </p:txBody>
      </p:sp>
      <p:sp>
        <p:nvSpPr>
          <p:cNvPr id="16" name="TextBox 15">
            <a:extLst>
              <a:ext uri="{FF2B5EF4-FFF2-40B4-BE49-F238E27FC236}">
                <a16:creationId xmlns:a16="http://schemas.microsoft.com/office/drawing/2014/main" id="{81C2C611-380B-446F-9128-7EE42BDA5B51}"/>
              </a:ext>
            </a:extLst>
          </p:cNvPr>
          <p:cNvSpPr txBox="1"/>
          <p:nvPr/>
        </p:nvSpPr>
        <p:spPr>
          <a:xfrm>
            <a:off x="6787252" y="5490180"/>
            <a:ext cx="789214" cy="369332"/>
          </a:xfrm>
          <a:prstGeom prst="rect">
            <a:avLst/>
          </a:prstGeom>
          <a:noFill/>
        </p:spPr>
        <p:txBody>
          <a:bodyPr wrap="square" rtlCol="0">
            <a:spAutoFit/>
          </a:bodyPr>
          <a:lstStyle/>
          <a:p>
            <a:r>
              <a:rPr lang="en-GB" dirty="0"/>
              <a:t>Cell 3</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0437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627414"/>
            <a:ext cx="10515600" cy="4351338"/>
          </a:xfrm>
        </p:spPr>
        <p:txBody>
          <a:bodyPr/>
          <a:lstStyle/>
          <a:p>
            <a:r>
              <a:rPr lang="en-GB" dirty="0"/>
              <a:t>Condensed abstract domain model used:</a:t>
            </a:r>
          </a:p>
          <a:p>
            <a:pPr lvl="1"/>
            <a:r>
              <a:rPr lang="en-GB" dirty="0"/>
              <a:t>Cells are abstracted away in the abstract model,</a:t>
            </a:r>
          </a:p>
          <a:p>
            <a:pPr lvl="1"/>
            <a:r>
              <a:rPr lang="en-GB" dirty="0"/>
              <a:t>Action enabling conditions are thus generalised.</a:t>
            </a:r>
          </a:p>
          <a:p>
            <a:pPr marL="0" indent="0">
              <a:buNone/>
            </a:pPr>
            <a:endParaRPr lang="en-GB" sz="800" dirty="0"/>
          </a:p>
          <a:p>
            <a:r>
              <a:rPr lang="en-GB" dirty="0"/>
              <a:t>Robot is now able to open a door from anywhere in the room.</a:t>
            </a:r>
          </a:p>
          <a:p>
            <a:r>
              <a:rPr lang="en-GB" dirty="0"/>
              <a:t>Robot can open the doors in either order, without moving, because the resulting plan length is identical in both cases.</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CF0A064B-B6B1-4876-BA62-51E8E2C1BF87}"/>
              </a:ext>
            </a:extLst>
          </p:cNvPr>
          <p:cNvSpPr txBox="1"/>
          <p:nvPr/>
        </p:nvSpPr>
        <p:spPr>
          <a:xfrm>
            <a:off x="4933615" y="5490180"/>
            <a:ext cx="1391324" cy="369332"/>
          </a:xfrm>
          <a:prstGeom prst="rect">
            <a:avLst/>
          </a:prstGeom>
          <a:noFill/>
        </p:spPr>
        <p:txBody>
          <a:bodyPr wrap="square" rtlCol="0">
            <a:spAutoFit/>
          </a:bodyPr>
          <a:lstStyle/>
          <a:p>
            <a:r>
              <a:rPr lang="en-GB" dirty="0"/>
              <a:t>Whole Room</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4627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700653"/>
            <a:ext cx="10515600" cy="4351338"/>
          </a:xfrm>
        </p:spPr>
        <p:txBody>
          <a:bodyPr/>
          <a:lstStyle/>
          <a:p>
            <a:r>
              <a:rPr lang="en-GB" dirty="0"/>
              <a:t>The decision made in the abstract version of the planning problem must be maintain in the refinement to achieve conformance.</a:t>
            </a:r>
          </a:p>
          <a:p>
            <a:r>
              <a:rPr lang="en-GB" dirty="0"/>
              <a:t>If the robot chose to open the left door first, then the plan is longer.</a:t>
            </a:r>
          </a:p>
          <a:p>
            <a:pPr marL="0" indent="0">
              <a:buNone/>
            </a:pPr>
            <a:endParaRPr lang="en-GB" sz="800" dirty="0"/>
          </a:p>
          <a:p>
            <a:pPr marL="0" indent="0" algn="ctr">
              <a:buNone/>
            </a:pPr>
            <a:r>
              <a:rPr lang="en-GB" dirty="0"/>
              <a:t>extend(arm) -&gt; grasp(handle) -&gt; actuate(door)</a:t>
            </a:r>
          </a:p>
          <a:p>
            <a:pPr marL="0" indent="0" algn="ctr">
              <a:buNone/>
            </a:pPr>
            <a:endParaRPr lang="en-GB" sz="800" dirty="0"/>
          </a:p>
          <a:p>
            <a:pPr marL="0" indent="0" algn="ctr">
              <a:buNone/>
            </a:pPr>
            <a:r>
              <a:rPr lang="en-GB" dirty="0" err="1"/>
              <a:t>move_to</a:t>
            </a:r>
            <a:r>
              <a:rPr lang="en-GB" dirty="0"/>
              <a:t>(cell(x)) -&gt; extend(arm) -&gt; grasp(handle) -&gt; actuate(door)</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FE5806DC-02C0-4E2E-884C-21A1480CBB0C}"/>
              </a:ext>
            </a:extLst>
          </p:cNvPr>
          <p:cNvCxnSpPr>
            <a:cxnSpLocks/>
          </p:cNvCxnSpPr>
          <p:nvPr/>
        </p:nvCxnSpPr>
        <p:spPr>
          <a:xfrm>
            <a:off x="48169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A28B840-E670-4AD2-B3B9-002C6B7597C7}"/>
              </a:ext>
            </a:extLst>
          </p:cNvPr>
          <p:cNvCxnSpPr>
            <a:cxnSpLocks/>
          </p:cNvCxnSpPr>
          <p:nvPr/>
        </p:nvCxnSpPr>
        <p:spPr>
          <a:xfrm>
            <a:off x="63790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a16="http://schemas.microsoft.com/office/drawing/2014/main" id="{673041A9-D662-4323-B85E-3A8ADC5921E1}"/>
              </a:ext>
            </a:extLst>
          </p:cNvPr>
          <p:cNvSpPr txBox="1"/>
          <p:nvPr/>
        </p:nvSpPr>
        <p:spPr>
          <a:xfrm>
            <a:off x="3735165" y="5495787"/>
            <a:ext cx="789214" cy="369332"/>
          </a:xfrm>
          <a:prstGeom prst="rect">
            <a:avLst/>
          </a:prstGeom>
          <a:noFill/>
        </p:spPr>
        <p:txBody>
          <a:bodyPr wrap="square" rtlCol="0">
            <a:spAutoFit/>
          </a:bodyPr>
          <a:lstStyle/>
          <a:p>
            <a:r>
              <a:rPr lang="en-GB" dirty="0"/>
              <a:t>Cell 1</a:t>
            </a:r>
          </a:p>
        </p:txBody>
      </p:sp>
      <p:sp>
        <p:nvSpPr>
          <p:cNvPr id="16" name="TextBox 15">
            <a:extLst>
              <a:ext uri="{FF2B5EF4-FFF2-40B4-BE49-F238E27FC236}">
                <a16:creationId xmlns:a16="http://schemas.microsoft.com/office/drawing/2014/main" id="{81C2C611-380B-446F-9128-7EE42BDA5B51}"/>
              </a:ext>
            </a:extLst>
          </p:cNvPr>
          <p:cNvSpPr txBox="1"/>
          <p:nvPr/>
        </p:nvSpPr>
        <p:spPr>
          <a:xfrm>
            <a:off x="6787252" y="5490180"/>
            <a:ext cx="789214" cy="369332"/>
          </a:xfrm>
          <a:prstGeom prst="rect">
            <a:avLst/>
          </a:prstGeom>
          <a:noFill/>
        </p:spPr>
        <p:txBody>
          <a:bodyPr wrap="square" rtlCol="0">
            <a:spAutoFit/>
          </a:bodyPr>
          <a:lstStyle/>
          <a:p>
            <a:r>
              <a:rPr lang="en-GB" dirty="0"/>
              <a:t>Cell 3</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5018ADEC-3B26-4EB5-85CA-A65A4943F018}"/>
              </a:ext>
            </a:extLst>
          </p:cNvPr>
          <p:cNvSpPr txBox="1"/>
          <p:nvPr/>
        </p:nvSpPr>
        <p:spPr>
          <a:xfrm>
            <a:off x="4691064" y="5351679"/>
            <a:ext cx="1876425" cy="646331"/>
          </a:xfrm>
          <a:prstGeom prst="rect">
            <a:avLst/>
          </a:prstGeom>
          <a:noFill/>
        </p:spPr>
        <p:txBody>
          <a:bodyPr wrap="square" rtlCol="0">
            <a:spAutoFit/>
          </a:bodyPr>
          <a:lstStyle/>
          <a:p>
            <a:pPr algn="ctr"/>
            <a:r>
              <a:rPr lang="en-GB" dirty="0"/>
              <a:t>Cell 2</a:t>
            </a:r>
          </a:p>
          <a:p>
            <a:pPr algn="ctr"/>
            <a:r>
              <a:rPr lang="en-GB" dirty="0"/>
              <a:t>Robot start</a:t>
            </a:r>
          </a:p>
        </p:txBody>
      </p:sp>
    </p:spTree>
    <p:extLst>
      <p:ext uri="{BB962C8B-B14F-4D97-AF65-F5344CB8AC3E}">
        <p14:creationId xmlns:p14="http://schemas.microsoft.com/office/powerpoint/2010/main" val="2263320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700653"/>
            <a:ext cx="10515600" cy="4351338"/>
          </a:xfrm>
        </p:spPr>
        <p:txBody>
          <a:bodyPr/>
          <a:lstStyle/>
          <a:p>
            <a:r>
              <a:rPr lang="en-GB" dirty="0"/>
              <a:t>The robot does not consider that it will need to grasp the handle as the immediately next subgoal.</a:t>
            </a:r>
          </a:p>
          <a:p>
            <a:pPr marL="0" indent="0">
              <a:buNone/>
            </a:pPr>
            <a:endParaRPr lang="en-GB" sz="800" dirty="0"/>
          </a:p>
          <a:p>
            <a:pPr marL="0" indent="0" algn="ctr">
              <a:buNone/>
            </a:pPr>
            <a:r>
              <a:rPr lang="en-GB" dirty="0"/>
              <a:t>extend(arm) -&gt; grasp(handle) -&gt; actuate(door)</a:t>
            </a:r>
          </a:p>
          <a:p>
            <a:pPr marL="0" indent="0" algn="ctr">
              <a:buNone/>
            </a:pPr>
            <a:endParaRPr lang="en-GB" sz="800" dirty="0"/>
          </a:p>
          <a:p>
            <a:pPr marL="0" indent="0" algn="ctr">
              <a:buNone/>
            </a:pPr>
            <a:r>
              <a:rPr lang="en-GB" dirty="0"/>
              <a:t>extend(arm) -&gt; retract(arm) -&gt; </a:t>
            </a:r>
            <a:r>
              <a:rPr lang="en-GB" dirty="0" err="1"/>
              <a:t>move_to</a:t>
            </a:r>
            <a:r>
              <a:rPr lang="en-GB" dirty="0"/>
              <a:t>(cell(x)) -&gt; extend(arm) -&gt; grasp(handle) -&gt; actuate(door)</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FE5806DC-02C0-4E2E-884C-21A1480CBB0C}"/>
              </a:ext>
            </a:extLst>
          </p:cNvPr>
          <p:cNvCxnSpPr>
            <a:cxnSpLocks/>
          </p:cNvCxnSpPr>
          <p:nvPr/>
        </p:nvCxnSpPr>
        <p:spPr>
          <a:xfrm>
            <a:off x="48169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A28B840-E670-4AD2-B3B9-002C6B7597C7}"/>
              </a:ext>
            </a:extLst>
          </p:cNvPr>
          <p:cNvCxnSpPr>
            <a:cxnSpLocks/>
          </p:cNvCxnSpPr>
          <p:nvPr/>
        </p:nvCxnSpPr>
        <p:spPr>
          <a:xfrm>
            <a:off x="63790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a16="http://schemas.microsoft.com/office/drawing/2014/main" id="{673041A9-D662-4323-B85E-3A8ADC5921E1}"/>
              </a:ext>
            </a:extLst>
          </p:cNvPr>
          <p:cNvSpPr txBox="1"/>
          <p:nvPr/>
        </p:nvSpPr>
        <p:spPr>
          <a:xfrm>
            <a:off x="3735165" y="5495787"/>
            <a:ext cx="789214" cy="369332"/>
          </a:xfrm>
          <a:prstGeom prst="rect">
            <a:avLst/>
          </a:prstGeom>
          <a:noFill/>
        </p:spPr>
        <p:txBody>
          <a:bodyPr wrap="square" rtlCol="0">
            <a:spAutoFit/>
          </a:bodyPr>
          <a:lstStyle/>
          <a:p>
            <a:r>
              <a:rPr lang="en-GB" dirty="0"/>
              <a:t>Cell 1</a:t>
            </a:r>
          </a:p>
        </p:txBody>
      </p:sp>
      <p:sp>
        <p:nvSpPr>
          <p:cNvPr id="16" name="TextBox 15">
            <a:extLst>
              <a:ext uri="{FF2B5EF4-FFF2-40B4-BE49-F238E27FC236}">
                <a16:creationId xmlns:a16="http://schemas.microsoft.com/office/drawing/2014/main" id="{81C2C611-380B-446F-9128-7EE42BDA5B51}"/>
              </a:ext>
            </a:extLst>
          </p:cNvPr>
          <p:cNvSpPr txBox="1"/>
          <p:nvPr/>
        </p:nvSpPr>
        <p:spPr>
          <a:xfrm>
            <a:off x="6787252" y="5490180"/>
            <a:ext cx="789214" cy="369332"/>
          </a:xfrm>
          <a:prstGeom prst="rect">
            <a:avLst/>
          </a:prstGeom>
          <a:noFill/>
        </p:spPr>
        <p:txBody>
          <a:bodyPr wrap="square" rtlCol="0">
            <a:spAutoFit/>
          </a:bodyPr>
          <a:lstStyle/>
          <a:p>
            <a:r>
              <a:rPr lang="en-GB" dirty="0"/>
              <a:t>Cell 3</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5018ADEC-3B26-4EB5-85CA-A65A4943F018}"/>
              </a:ext>
            </a:extLst>
          </p:cNvPr>
          <p:cNvSpPr txBox="1"/>
          <p:nvPr/>
        </p:nvSpPr>
        <p:spPr>
          <a:xfrm>
            <a:off x="4691064" y="5351679"/>
            <a:ext cx="1876425" cy="646331"/>
          </a:xfrm>
          <a:prstGeom prst="rect">
            <a:avLst/>
          </a:prstGeom>
          <a:noFill/>
        </p:spPr>
        <p:txBody>
          <a:bodyPr wrap="square" rtlCol="0">
            <a:spAutoFit/>
          </a:bodyPr>
          <a:lstStyle/>
          <a:p>
            <a:pPr algn="ctr"/>
            <a:r>
              <a:rPr lang="en-GB" dirty="0"/>
              <a:t>Cell 2</a:t>
            </a:r>
          </a:p>
          <a:p>
            <a:pPr algn="ctr"/>
            <a:r>
              <a:rPr lang="en-GB" dirty="0"/>
              <a:t>Robot start</a:t>
            </a:r>
          </a:p>
        </p:txBody>
      </p:sp>
    </p:spTree>
    <p:extLst>
      <p:ext uri="{BB962C8B-B14F-4D97-AF65-F5344CB8AC3E}">
        <p14:creationId xmlns:p14="http://schemas.microsoft.com/office/powerpoint/2010/main" val="370420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7F63-4BA7-49F9-A5FB-363A3D6C6113}"/>
              </a:ext>
            </a:extLst>
          </p:cNvPr>
          <p:cNvSpPr>
            <a:spLocks noGrp="1"/>
          </p:cNvSpPr>
          <p:nvPr>
            <p:ph type="title"/>
          </p:nvPr>
        </p:nvSpPr>
        <p:spPr/>
        <p:txBody>
          <a:bodyPr/>
          <a:lstStyle/>
          <a:p>
            <a:r>
              <a:rPr lang="en-GB" dirty="0"/>
              <a:t>Hierarchical Plan Repair</a:t>
            </a:r>
          </a:p>
        </p:txBody>
      </p:sp>
      <p:sp>
        <p:nvSpPr>
          <p:cNvPr id="3" name="Content Placeholder 2">
            <a:extLst>
              <a:ext uri="{FF2B5EF4-FFF2-40B4-BE49-F238E27FC236}">
                <a16:creationId xmlns:a16="http://schemas.microsoft.com/office/drawing/2014/main" id="{DB55EE6F-ED43-4386-B01C-26CEA275602D}"/>
              </a:ext>
            </a:extLst>
          </p:cNvPr>
          <p:cNvSpPr>
            <a:spLocks noGrp="1"/>
          </p:cNvSpPr>
          <p:nvPr>
            <p:ph idx="1"/>
          </p:nvPr>
        </p:nvSpPr>
        <p:spPr/>
        <p:txBody>
          <a:bodyPr/>
          <a:lstStyle/>
          <a:p>
            <a:r>
              <a:rPr lang="en-GB" dirty="0"/>
              <a:t>Dealing with plan failure.</a:t>
            </a:r>
          </a:p>
          <a:p>
            <a:r>
              <a:rPr lang="en-GB" dirty="0"/>
              <a:t>Efficient diagnostics and identification of the failed partial plan(s):</a:t>
            </a:r>
          </a:p>
          <a:p>
            <a:pPr lvl="1"/>
            <a:r>
              <a:rPr lang="en-GB" dirty="0"/>
              <a:t>Hierarchical nature of plans (formed by sequences of partial plans) means that only the parts of plans that have failed need to be regenerated, this is called plan repair,</a:t>
            </a:r>
          </a:p>
          <a:p>
            <a:pPr lvl="1"/>
            <a:r>
              <a:rPr lang="en-GB" dirty="0"/>
              <a:t>Repaired plans tend to get progressively worse over time,</a:t>
            </a:r>
          </a:p>
          <a:p>
            <a:pPr lvl="1"/>
            <a:r>
              <a:rPr lang="en-GB" dirty="0"/>
              <a:t>Doesn’t need any additional knowledge to support this.</a:t>
            </a:r>
          </a:p>
          <a:p>
            <a:r>
              <a:rPr lang="en-GB" dirty="0"/>
              <a:t>May also be possible to determine if a goal can not longer be achieved and reject it, this kind of “goal reasoning” is usually difficult to support.</a:t>
            </a:r>
          </a:p>
        </p:txBody>
      </p:sp>
    </p:spTree>
    <p:extLst>
      <p:ext uri="{BB962C8B-B14F-4D97-AF65-F5344CB8AC3E}">
        <p14:creationId xmlns:p14="http://schemas.microsoft.com/office/powerpoint/2010/main" val="285534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0D63-475A-42CE-BB3D-CE7BD92FCEB4}"/>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237420B3-2350-48C6-B7BE-D7F817F170E9}"/>
              </a:ext>
            </a:extLst>
          </p:cNvPr>
          <p:cNvSpPr>
            <a:spLocks noGrp="1"/>
          </p:cNvSpPr>
          <p:nvPr>
            <p:ph idx="1"/>
          </p:nvPr>
        </p:nvSpPr>
        <p:spPr/>
        <p:txBody>
          <a:bodyPr>
            <a:normAutofit/>
          </a:bodyPr>
          <a:lstStyle/>
          <a:p>
            <a:r>
              <a:rPr lang="en-GB" dirty="0"/>
              <a:t>A milk-man problem,</a:t>
            </a:r>
          </a:p>
          <a:p>
            <a:pPr lvl="1"/>
            <a:r>
              <a:rPr lang="en-GB" dirty="0"/>
              <a:t>Decide on the order to visit the houses based on a simple Euclidean distance, a “relaxed” version of the problem, last place to visit should make it easy to get home.</a:t>
            </a:r>
          </a:p>
          <a:p>
            <a:pPr lvl="1"/>
            <a:r>
              <a:rPr lang="en-GB" dirty="0"/>
              <a:t>Over time, the milk man gets used to the route and makes better choices.</a:t>
            </a:r>
          </a:p>
          <a:p>
            <a:r>
              <a:rPr lang="en-GB" dirty="0"/>
              <a:t>A cooking problem,</a:t>
            </a:r>
          </a:p>
          <a:p>
            <a:pPr lvl="1"/>
            <a:r>
              <a:rPr lang="en-GB" dirty="0"/>
              <a:t>You find, or decide for yourself, some instructions, are relatively vague and general description of the sub-tasks to be completed, and the ingredients needed to complete them.</a:t>
            </a:r>
          </a:p>
          <a:p>
            <a:pPr lvl="1"/>
            <a:r>
              <a:rPr lang="en-GB" dirty="0"/>
              <a:t>You consider the complexities later, e.g. how to crack the eggs, what pan to use, what hob to use.</a:t>
            </a:r>
          </a:p>
        </p:txBody>
      </p:sp>
    </p:spTree>
    <p:extLst>
      <p:ext uri="{BB962C8B-B14F-4D97-AF65-F5344CB8AC3E}">
        <p14:creationId xmlns:p14="http://schemas.microsoft.com/office/powerpoint/2010/main" val="347779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51A0-9714-463D-9161-635C08802F79}"/>
              </a:ext>
            </a:extLst>
          </p:cNvPr>
          <p:cNvSpPr>
            <a:spLocks noGrp="1"/>
          </p:cNvSpPr>
          <p:nvPr>
            <p:ph type="title"/>
          </p:nvPr>
        </p:nvSpPr>
        <p:spPr/>
        <p:txBody>
          <a:bodyPr/>
          <a:lstStyle/>
          <a:p>
            <a:pPr algn="ctr"/>
            <a:r>
              <a:rPr lang="en-GB" b="1" u="sng" dirty="0"/>
              <a:t>What is planning?</a:t>
            </a:r>
          </a:p>
        </p:txBody>
      </p:sp>
      <p:sp>
        <p:nvSpPr>
          <p:cNvPr id="3" name="Content Placeholder 2">
            <a:extLst>
              <a:ext uri="{FF2B5EF4-FFF2-40B4-BE49-F238E27FC236}">
                <a16:creationId xmlns:a16="http://schemas.microsoft.com/office/drawing/2014/main" id="{4BC78650-9802-4FFB-A220-4B1665D08EBC}"/>
              </a:ext>
            </a:extLst>
          </p:cNvPr>
          <p:cNvSpPr>
            <a:spLocks noGrp="1"/>
          </p:cNvSpPr>
          <p:nvPr>
            <p:ph idx="1"/>
          </p:nvPr>
        </p:nvSpPr>
        <p:spPr>
          <a:xfrm>
            <a:off x="838200" y="1825625"/>
            <a:ext cx="10515600" cy="4520746"/>
          </a:xfrm>
        </p:spPr>
        <p:txBody>
          <a:bodyPr>
            <a:normAutofit/>
          </a:bodyPr>
          <a:lstStyle/>
          <a:p>
            <a:r>
              <a:rPr lang="en-GB" dirty="0"/>
              <a:t>Formulate sequence of actions that achieve an objective:</a:t>
            </a:r>
          </a:p>
          <a:p>
            <a:pPr lvl="1"/>
            <a:r>
              <a:rPr lang="en-GB" dirty="0"/>
              <a:t>Given an abstract world description (model),</a:t>
            </a:r>
          </a:p>
          <a:p>
            <a:pPr lvl="1"/>
            <a:r>
              <a:rPr lang="en-GB" dirty="0"/>
              <a:t>An initial state and goal test.</a:t>
            </a:r>
          </a:p>
          <a:p>
            <a:pPr marL="0" indent="0">
              <a:buNone/>
            </a:pPr>
            <a:endParaRPr lang="en-GB" sz="900" dirty="0"/>
          </a:p>
          <a:p>
            <a:r>
              <a:rPr lang="en-GB" dirty="0"/>
              <a:t>Inherently difficult, the agent must reason about and optimise series of decisions and their consequences into often large future horizons.</a:t>
            </a:r>
          </a:p>
          <a:p>
            <a:pPr marL="0" indent="0">
              <a:buNone/>
            </a:pPr>
            <a:endParaRPr lang="en-GB" sz="900" dirty="0"/>
          </a:p>
          <a:p>
            <a:r>
              <a:rPr lang="en-GB" dirty="0"/>
              <a:t>Focusing on complex dynamic problems in/uncertain open worlds:</a:t>
            </a:r>
          </a:p>
          <a:p>
            <a:pPr lvl="1"/>
            <a:r>
              <a:rPr lang="en-GB" dirty="0"/>
              <a:t>robot that can replace humans for completing tasks/doing jobs,</a:t>
            </a:r>
          </a:p>
          <a:p>
            <a:pPr lvl="1"/>
            <a:r>
              <a:rPr lang="en-GB" dirty="0"/>
              <a:t>Combined navigation and manipulation type problems.</a:t>
            </a:r>
          </a:p>
        </p:txBody>
      </p:sp>
    </p:spTree>
    <p:extLst>
      <p:ext uri="{BB962C8B-B14F-4D97-AF65-F5344CB8AC3E}">
        <p14:creationId xmlns:p14="http://schemas.microsoft.com/office/powerpoint/2010/main" val="214680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9E5-8E92-48CD-B25B-D43EF6966868}"/>
              </a:ext>
            </a:extLst>
          </p:cNvPr>
          <p:cNvSpPr>
            <a:spLocks noGrp="1"/>
          </p:cNvSpPr>
          <p:nvPr>
            <p:ph type="title"/>
          </p:nvPr>
        </p:nvSpPr>
        <p:spPr/>
        <p:txBody>
          <a:bodyPr/>
          <a:lstStyle/>
          <a:p>
            <a:r>
              <a:rPr lang="en-GB" dirty="0"/>
              <a:t>Different Abstract Models</a:t>
            </a:r>
          </a:p>
        </p:txBody>
      </p:sp>
      <p:sp>
        <p:nvSpPr>
          <p:cNvPr id="3" name="Content Placeholder 2">
            <a:extLst>
              <a:ext uri="{FF2B5EF4-FFF2-40B4-BE49-F238E27FC236}">
                <a16:creationId xmlns:a16="http://schemas.microsoft.com/office/drawing/2014/main" id="{347F735C-6326-486A-808C-AFF81DEF1B00}"/>
              </a:ext>
            </a:extLst>
          </p:cNvPr>
          <p:cNvSpPr>
            <a:spLocks noGrp="1"/>
          </p:cNvSpPr>
          <p:nvPr>
            <p:ph idx="1"/>
          </p:nvPr>
        </p:nvSpPr>
        <p:spPr/>
        <p:txBody>
          <a:bodyPr>
            <a:normAutofit lnSpcReduction="10000"/>
          </a:bodyPr>
          <a:lstStyle/>
          <a:p>
            <a:r>
              <a:rPr lang="en-GB" dirty="0"/>
              <a:t>Relaxed Models: Remove planning constraints, e.g. preconditions of actions, to shorten plans and reduce search spaces.</a:t>
            </a:r>
          </a:p>
          <a:p>
            <a:r>
              <a:rPr lang="en-GB" dirty="0"/>
              <a:t>Condensed Models: Remove the detailed parts/pieces of entities, combine them into abstract descriptors, reducing state space and plan length.</a:t>
            </a:r>
          </a:p>
          <a:p>
            <a:r>
              <a:rPr lang="en-GB" dirty="0"/>
              <a:t>Discontinuous Models: Ignore inertia, e.g. a robot is simultaneously in every location it has previously been, if we can get there once, we can get there again, reduces plan lengths.</a:t>
            </a:r>
          </a:p>
          <a:p>
            <a:r>
              <a:rPr lang="en-GB" dirty="0"/>
              <a:t>Tasking Model: Split the planning problem into a sequence of very high level tasks, allows more extensive problem division, but much more bespoke to each application domain.</a:t>
            </a:r>
          </a:p>
        </p:txBody>
      </p:sp>
    </p:spTree>
    <p:extLst>
      <p:ext uri="{BB962C8B-B14F-4D97-AF65-F5344CB8AC3E}">
        <p14:creationId xmlns:p14="http://schemas.microsoft.com/office/powerpoint/2010/main" val="1003886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FA88-DB20-4594-B1DA-DFD063E10197}"/>
              </a:ext>
            </a:extLst>
          </p:cNvPr>
          <p:cNvSpPr>
            <a:spLocks noGrp="1"/>
          </p:cNvSpPr>
          <p:nvPr>
            <p:ph type="title"/>
          </p:nvPr>
        </p:nvSpPr>
        <p:spPr/>
        <p:txBody>
          <a:bodyPr/>
          <a:lstStyle/>
          <a:p>
            <a:r>
              <a:rPr lang="en-GB" dirty="0"/>
              <a:t>Case study: Disassembly Sequence Planning</a:t>
            </a:r>
          </a:p>
        </p:txBody>
      </p:sp>
      <p:sp>
        <p:nvSpPr>
          <p:cNvPr id="3" name="Content Placeholder 2">
            <a:extLst>
              <a:ext uri="{FF2B5EF4-FFF2-40B4-BE49-F238E27FC236}">
                <a16:creationId xmlns:a16="http://schemas.microsoft.com/office/drawing/2014/main" id="{871967B4-EDF4-4711-B770-2E17C90911EF}"/>
              </a:ext>
            </a:extLst>
          </p:cNvPr>
          <p:cNvSpPr>
            <a:spLocks noGrp="1"/>
          </p:cNvSpPr>
          <p:nvPr>
            <p:ph idx="1"/>
          </p:nvPr>
        </p:nvSpPr>
        <p:spPr/>
        <p:txBody>
          <a:bodyPr/>
          <a:lstStyle/>
          <a:p>
            <a:r>
              <a:rPr lang="en-GB" dirty="0"/>
              <a:t>Unfortunately, we’ve had very little ability to work on this.</a:t>
            </a:r>
          </a:p>
          <a:p>
            <a:r>
              <a:rPr lang="en-GB" dirty="0"/>
              <a:t>I have a year old encoding that “works” for planning.</a:t>
            </a:r>
          </a:p>
          <a:p>
            <a:r>
              <a:rPr lang="en-GB" dirty="0"/>
              <a:t>Even though the most abstract level is exponentially faster than the ground level, it still takes the longest time to generate for very large problems.</a:t>
            </a:r>
          </a:p>
          <a:p>
            <a:r>
              <a:rPr lang="en-GB" dirty="0"/>
              <a:t>Idea of splitting based on very abstract task descriptions, and using bespoke abstraction mappings to define how to complete those tasks.</a:t>
            </a:r>
          </a:p>
          <a:p>
            <a:r>
              <a:rPr lang="en-GB" dirty="0"/>
              <a:t>Identify subassemblies, work out an order to separate those subassemblies, disassembly each subassembly independently.</a:t>
            </a:r>
          </a:p>
        </p:txBody>
      </p:sp>
    </p:spTree>
    <p:extLst>
      <p:ext uri="{BB962C8B-B14F-4D97-AF65-F5344CB8AC3E}">
        <p14:creationId xmlns:p14="http://schemas.microsoft.com/office/powerpoint/2010/main" val="386815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19FA-D35F-4180-9FAC-E221E157CE09}"/>
              </a:ext>
            </a:extLst>
          </p:cNvPr>
          <p:cNvSpPr>
            <a:spLocks noGrp="1"/>
          </p:cNvSpPr>
          <p:nvPr>
            <p:ph type="title"/>
          </p:nvPr>
        </p:nvSpPr>
        <p:spPr/>
        <p:txBody>
          <a:bodyPr/>
          <a:lstStyle/>
          <a:p>
            <a:pPr algn="ctr"/>
            <a:r>
              <a:rPr lang="en-GB" b="1" u="sng" dirty="0"/>
              <a:t>What do we want from a planner?</a:t>
            </a:r>
          </a:p>
        </p:txBody>
      </p:sp>
      <p:sp>
        <p:nvSpPr>
          <p:cNvPr id="3" name="Content Placeholder 2">
            <a:extLst>
              <a:ext uri="{FF2B5EF4-FFF2-40B4-BE49-F238E27FC236}">
                <a16:creationId xmlns:a16="http://schemas.microsoft.com/office/drawing/2014/main" id="{28E2662B-0F84-4FC7-BA5D-1E2787E88B09}"/>
              </a:ext>
            </a:extLst>
          </p:cNvPr>
          <p:cNvSpPr>
            <a:spLocks noGrp="1"/>
          </p:cNvSpPr>
          <p:nvPr>
            <p:ph idx="1"/>
          </p:nvPr>
        </p:nvSpPr>
        <p:spPr/>
        <p:txBody>
          <a:bodyPr>
            <a:normAutofit fontScale="92500" lnSpcReduction="10000"/>
          </a:bodyPr>
          <a:lstStyle/>
          <a:p>
            <a:r>
              <a:rPr lang="en-GB" b="1" dirty="0"/>
              <a:t>Expressive</a:t>
            </a:r>
            <a:r>
              <a:rPr lang="en-GB" dirty="0"/>
              <a:t>: It should be able to express complex domain dynamics.</a:t>
            </a:r>
          </a:p>
          <a:p>
            <a:pPr marL="0" indent="0">
              <a:buNone/>
            </a:pPr>
            <a:endParaRPr lang="en-GB" sz="800" dirty="0"/>
          </a:p>
          <a:p>
            <a:r>
              <a:rPr lang="en-GB" b="1" dirty="0"/>
              <a:t>General</a:t>
            </a:r>
            <a:r>
              <a:rPr lang="en-GB" dirty="0"/>
              <a:t>: It should be able to deal with a wide range of problems.</a:t>
            </a:r>
          </a:p>
          <a:p>
            <a:pPr marL="0" indent="0">
              <a:buNone/>
            </a:pPr>
            <a:endParaRPr lang="en-GB" sz="800" dirty="0"/>
          </a:p>
          <a:p>
            <a:r>
              <a:rPr lang="en-GB" b="1" dirty="0"/>
              <a:t>Fast</a:t>
            </a:r>
            <a:r>
              <a:rPr lang="en-GB" dirty="0"/>
              <a:t>: It should find solutions quickly enough to be useful.</a:t>
            </a:r>
          </a:p>
          <a:p>
            <a:pPr marL="0" indent="0">
              <a:buNone/>
            </a:pPr>
            <a:endParaRPr lang="en-GB" sz="800" dirty="0"/>
          </a:p>
          <a:p>
            <a:r>
              <a:rPr lang="en-GB" b="1" dirty="0"/>
              <a:t>Reasonable solutions</a:t>
            </a:r>
            <a:r>
              <a:rPr lang="en-GB" dirty="0"/>
              <a:t>: It is often intractable to find the optimal solution, so we can settle for something “close” but rational. A reasonable solution is one that a human might make or can at least understand.</a:t>
            </a:r>
          </a:p>
          <a:p>
            <a:pPr marL="0" indent="0">
              <a:buNone/>
            </a:pPr>
            <a:endParaRPr lang="en-GB" sz="800" dirty="0"/>
          </a:p>
          <a:p>
            <a:r>
              <a:rPr lang="en-GB" dirty="0"/>
              <a:t>We don’t want to tell the planner how to find a plan: </a:t>
            </a:r>
          </a:p>
          <a:p>
            <a:pPr lvl="1"/>
            <a:r>
              <a:rPr lang="en-GB" dirty="0"/>
              <a:t>Minimise reliance on domain-specific prescriptive knowledge where possible.</a:t>
            </a:r>
          </a:p>
        </p:txBody>
      </p:sp>
    </p:spTree>
    <p:extLst>
      <p:ext uri="{BB962C8B-B14F-4D97-AF65-F5344CB8AC3E}">
        <p14:creationId xmlns:p14="http://schemas.microsoft.com/office/powerpoint/2010/main" val="419782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0161-DF0B-434F-A4DC-48BFA08348D7}"/>
              </a:ext>
            </a:extLst>
          </p:cNvPr>
          <p:cNvSpPr>
            <a:spLocks noGrp="1"/>
          </p:cNvSpPr>
          <p:nvPr>
            <p:ph type="title"/>
          </p:nvPr>
        </p:nvSpPr>
        <p:spPr/>
        <p:txBody>
          <a:bodyPr/>
          <a:lstStyle/>
          <a:p>
            <a:pPr algn="ctr"/>
            <a:r>
              <a:rPr lang="en-GB" b="1" u="sng" dirty="0"/>
              <a:t>Classical Planning</a:t>
            </a:r>
          </a:p>
        </p:txBody>
      </p:sp>
      <p:sp>
        <p:nvSpPr>
          <p:cNvPr id="3" name="Content Placeholder 2">
            <a:extLst>
              <a:ext uri="{FF2B5EF4-FFF2-40B4-BE49-F238E27FC236}">
                <a16:creationId xmlns:a16="http://schemas.microsoft.com/office/drawing/2014/main" id="{94257BD0-AA93-47D0-A8B8-316F905AD0C5}"/>
              </a:ext>
            </a:extLst>
          </p:cNvPr>
          <p:cNvSpPr>
            <a:spLocks noGrp="1"/>
          </p:cNvSpPr>
          <p:nvPr>
            <p:ph idx="1"/>
          </p:nvPr>
        </p:nvSpPr>
        <p:spPr/>
        <p:txBody>
          <a:bodyPr>
            <a:normAutofit fontScale="77500" lnSpcReduction="20000"/>
          </a:bodyPr>
          <a:lstStyle/>
          <a:p>
            <a:pPr marL="0" indent="0" algn="ctr">
              <a:buNone/>
            </a:pPr>
            <a:r>
              <a:rPr lang="en-GB" sz="3300" dirty="0"/>
              <a:t>Generates a single finite sequence of actions (a complete plan) through some specification of a discrete deterministic dynamic system.</a:t>
            </a:r>
          </a:p>
          <a:p>
            <a:pPr marL="0" indent="0">
              <a:buNone/>
            </a:pPr>
            <a:endParaRPr lang="en-GB" sz="1000" dirty="0"/>
          </a:p>
          <a:p>
            <a:r>
              <a:rPr lang="en-GB" sz="3300" dirty="0"/>
              <a:t>Usually these have a very large number of states and transitions:</a:t>
            </a:r>
          </a:p>
          <a:p>
            <a:pPr lvl="1"/>
            <a:r>
              <a:rPr lang="en-GB" sz="2800" dirty="0"/>
              <a:t>Very large number of potential solutions,</a:t>
            </a:r>
          </a:p>
          <a:p>
            <a:pPr lvl="1"/>
            <a:r>
              <a:rPr lang="en-GB" sz="2800" dirty="0"/>
              <a:t>Far too complex for naive exhaustive search methods.</a:t>
            </a:r>
          </a:p>
          <a:p>
            <a:pPr marL="0" indent="0">
              <a:buNone/>
            </a:pPr>
            <a:endParaRPr lang="en-GB" sz="900" dirty="0"/>
          </a:p>
          <a:p>
            <a:r>
              <a:rPr lang="en-GB" sz="3300" dirty="0"/>
              <a:t>Typical solution: Add prescriptive knowledge, e.g. a heuristic.</a:t>
            </a:r>
          </a:p>
          <a:p>
            <a:pPr lvl="1"/>
            <a:r>
              <a:rPr lang="en-GB" sz="2800" dirty="0"/>
              <a:t>Guide search, by exploiting specific nature/structural characteristics of the problem.</a:t>
            </a:r>
          </a:p>
          <a:p>
            <a:pPr marL="0" indent="0">
              <a:buNone/>
            </a:pPr>
            <a:endParaRPr lang="en-GB" sz="1100" dirty="0"/>
          </a:p>
          <a:p>
            <a:r>
              <a:rPr lang="en-GB" sz="3400" dirty="0"/>
              <a:t>Heuristics (under)estimate the cost or “distance” to the goal.</a:t>
            </a:r>
          </a:p>
          <a:p>
            <a:r>
              <a:rPr lang="en-GB" sz="3400" dirty="0"/>
              <a:t>Efficient and scales well if a “good” heuristic exists e.g. A* pathing.</a:t>
            </a:r>
          </a:p>
          <a:p>
            <a:r>
              <a:rPr lang="en-GB" sz="3400" kern="1200" dirty="0">
                <a:solidFill>
                  <a:srgbClr val="000000"/>
                </a:solidFill>
                <a:effectLst/>
                <a:latin typeface="Calibri" panose="020F0502020204030204" pitchFamily="34" charset="0"/>
                <a:ea typeface="+mn-ea"/>
                <a:cs typeface="+mn-cs"/>
              </a:rPr>
              <a:t>Path finding is “easy” as heuristic is based on literal distance to the goal.</a:t>
            </a:r>
            <a:endParaRPr lang="en-GB" sz="3400" dirty="0"/>
          </a:p>
        </p:txBody>
      </p:sp>
    </p:spTree>
    <p:extLst>
      <p:ext uri="{BB962C8B-B14F-4D97-AF65-F5344CB8AC3E}">
        <p14:creationId xmlns:p14="http://schemas.microsoft.com/office/powerpoint/2010/main" val="219065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0161-DF0B-434F-A4DC-48BFA08348D7}"/>
              </a:ext>
            </a:extLst>
          </p:cNvPr>
          <p:cNvSpPr>
            <a:spLocks noGrp="1"/>
          </p:cNvSpPr>
          <p:nvPr>
            <p:ph type="title"/>
          </p:nvPr>
        </p:nvSpPr>
        <p:spPr/>
        <p:txBody>
          <a:bodyPr/>
          <a:lstStyle/>
          <a:p>
            <a:pPr algn="ctr"/>
            <a:r>
              <a:rPr lang="en-GB" b="1" u="sng" dirty="0"/>
              <a:t>Classical Planning</a:t>
            </a:r>
          </a:p>
        </p:txBody>
      </p:sp>
      <p:sp>
        <p:nvSpPr>
          <p:cNvPr id="3" name="Content Placeholder 2">
            <a:extLst>
              <a:ext uri="{FF2B5EF4-FFF2-40B4-BE49-F238E27FC236}">
                <a16:creationId xmlns:a16="http://schemas.microsoft.com/office/drawing/2014/main" id="{94257BD0-AA93-47D0-A8B8-316F905AD0C5}"/>
              </a:ext>
            </a:extLst>
          </p:cNvPr>
          <p:cNvSpPr>
            <a:spLocks noGrp="1"/>
          </p:cNvSpPr>
          <p:nvPr>
            <p:ph idx="1"/>
          </p:nvPr>
        </p:nvSpPr>
        <p:spPr>
          <a:xfrm>
            <a:off x="838200" y="1825624"/>
            <a:ext cx="10515600" cy="4418701"/>
          </a:xfrm>
        </p:spPr>
        <p:txBody>
          <a:bodyPr>
            <a:normAutofit fontScale="92500" lnSpcReduction="10000"/>
          </a:bodyPr>
          <a:lstStyle/>
          <a:p>
            <a:r>
              <a:rPr lang="en-GB" dirty="0"/>
              <a:t>Often hard to find good heuristics for complex problems:</a:t>
            </a:r>
          </a:p>
          <a:p>
            <a:pPr lvl="1"/>
            <a:r>
              <a:rPr lang="en-GB" dirty="0"/>
              <a:t>Often have to reduce expressiveness to make up for this.</a:t>
            </a:r>
          </a:p>
          <a:p>
            <a:pPr marL="0" indent="0">
              <a:buNone/>
            </a:pPr>
            <a:endParaRPr lang="en-GB" sz="900" dirty="0"/>
          </a:p>
          <a:p>
            <a:r>
              <a:rPr lang="en-GB" dirty="0"/>
              <a:t>Not always a fast and accurate way to measure “distance” to goal:</a:t>
            </a:r>
          </a:p>
          <a:p>
            <a:pPr lvl="1"/>
            <a:r>
              <a:rPr lang="en-GB" dirty="0"/>
              <a:t>Problem may have an amorphous or elaborate structure,</a:t>
            </a:r>
          </a:p>
          <a:p>
            <a:pPr lvl="1"/>
            <a:r>
              <a:rPr lang="en-GB" dirty="0"/>
              <a:t>May not be a way to obtain good cost estimates in reasonable time.</a:t>
            </a:r>
          </a:p>
          <a:p>
            <a:pPr marL="0" indent="0">
              <a:buNone/>
            </a:pPr>
            <a:endParaRPr lang="en-GB" sz="900" dirty="0"/>
          </a:p>
          <a:p>
            <a:r>
              <a:rPr lang="en-GB" dirty="0"/>
              <a:t>Might need a lot of experience from past problems instances:</a:t>
            </a:r>
          </a:p>
          <a:p>
            <a:pPr lvl="1"/>
            <a:r>
              <a:rPr lang="en-GB" dirty="0"/>
              <a:t>Planner could learn from solutions it has found previously,</a:t>
            </a:r>
          </a:p>
          <a:p>
            <a:pPr lvl="1"/>
            <a:r>
              <a:rPr lang="en-GB" dirty="0"/>
              <a:t>Not very elaboration tolerant and usually doesn’t generalise well.</a:t>
            </a:r>
          </a:p>
          <a:p>
            <a:pPr marL="0" indent="0">
              <a:buNone/>
            </a:pPr>
            <a:endParaRPr lang="en-GB" sz="900" dirty="0"/>
          </a:p>
          <a:p>
            <a:r>
              <a:rPr lang="en-GB" dirty="0"/>
              <a:t>Loss of generality if reliant on prescriptive knowledge to be tractable.</a:t>
            </a:r>
          </a:p>
        </p:txBody>
      </p:sp>
    </p:spTree>
    <p:extLst>
      <p:ext uri="{BB962C8B-B14F-4D97-AF65-F5344CB8AC3E}">
        <p14:creationId xmlns:p14="http://schemas.microsoft.com/office/powerpoint/2010/main" val="258553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8893-CB82-4163-86E9-F0D5632754BE}"/>
              </a:ext>
            </a:extLst>
          </p:cNvPr>
          <p:cNvSpPr>
            <a:spLocks noGrp="1"/>
          </p:cNvSpPr>
          <p:nvPr>
            <p:ph type="title"/>
          </p:nvPr>
        </p:nvSpPr>
        <p:spPr/>
        <p:txBody>
          <a:bodyPr/>
          <a:lstStyle/>
          <a:p>
            <a:pPr algn="ctr"/>
            <a:r>
              <a:rPr lang="en-GB" b="1" u="sng" dirty="0"/>
              <a:t>Refinement Planning</a:t>
            </a:r>
          </a:p>
        </p:txBody>
      </p:sp>
      <p:sp>
        <p:nvSpPr>
          <p:cNvPr id="3" name="Content Placeholder 2">
            <a:extLst>
              <a:ext uri="{FF2B5EF4-FFF2-40B4-BE49-F238E27FC236}">
                <a16:creationId xmlns:a16="http://schemas.microsoft.com/office/drawing/2014/main" id="{2B7C501E-9234-42D2-8D93-80E4FD4DC290}"/>
              </a:ext>
            </a:extLst>
          </p:cNvPr>
          <p:cNvSpPr>
            <a:spLocks noGrp="1"/>
          </p:cNvSpPr>
          <p:nvPr>
            <p:ph idx="1"/>
          </p:nvPr>
        </p:nvSpPr>
        <p:spPr/>
        <p:txBody>
          <a:bodyPr>
            <a:normAutofit/>
          </a:bodyPr>
          <a:lstStyle/>
          <a:p>
            <a:r>
              <a:rPr lang="en-GB" dirty="0"/>
              <a:t>Generate plans over an abstraction hierarchy.</a:t>
            </a:r>
          </a:p>
          <a:p>
            <a:pPr marL="0" indent="0">
              <a:buNone/>
            </a:pPr>
            <a:endParaRPr lang="en-GB" sz="800" dirty="0"/>
          </a:p>
          <a:p>
            <a:r>
              <a:rPr lang="en-GB" dirty="0"/>
              <a:t>Successively refine a highly abstract classical plan down a hierarchy:</a:t>
            </a:r>
          </a:p>
          <a:p>
            <a:pPr lvl="1"/>
            <a:r>
              <a:rPr lang="en-GB" dirty="0"/>
              <a:t>Problems are recursively divided and sub-divided into smaller subproblems,</a:t>
            </a:r>
          </a:p>
          <a:p>
            <a:pPr lvl="1"/>
            <a:r>
              <a:rPr lang="en-GB" dirty="0"/>
              <a:t>Each action planned at abstract level becomes a subplan at bottom-level.</a:t>
            </a:r>
          </a:p>
          <a:p>
            <a:pPr marL="0" indent="0">
              <a:buNone/>
            </a:pPr>
            <a:endParaRPr lang="en-GB" sz="800" dirty="0"/>
          </a:p>
          <a:p>
            <a:r>
              <a:rPr lang="en-GB" dirty="0"/>
              <a:t>Divide and conquer: Easy to solve a problem if it is broken into parts:</a:t>
            </a:r>
          </a:p>
          <a:p>
            <a:pPr lvl="1"/>
            <a:r>
              <a:rPr lang="en-GB" dirty="0"/>
              <a:t>Finds abstract plan exponentially faster than original,</a:t>
            </a:r>
          </a:p>
          <a:p>
            <a:pPr lvl="1"/>
            <a:r>
              <a:rPr lang="en-GB" dirty="0"/>
              <a:t>Refining this to the bottom-level then exponentially faster than directly solving the original problem via classical planning.</a:t>
            </a:r>
            <a:endParaRPr lang="en-GB" sz="800" dirty="0"/>
          </a:p>
        </p:txBody>
      </p:sp>
    </p:spTree>
    <p:extLst>
      <p:ext uri="{BB962C8B-B14F-4D97-AF65-F5344CB8AC3E}">
        <p14:creationId xmlns:p14="http://schemas.microsoft.com/office/powerpoint/2010/main" val="170253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8893-CB82-4163-86E9-F0D5632754BE}"/>
              </a:ext>
            </a:extLst>
          </p:cNvPr>
          <p:cNvSpPr>
            <a:spLocks noGrp="1"/>
          </p:cNvSpPr>
          <p:nvPr>
            <p:ph type="title"/>
          </p:nvPr>
        </p:nvSpPr>
        <p:spPr/>
        <p:txBody>
          <a:bodyPr/>
          <a:lstStyle/>
          <a:p>
            <a:pPr algn="ctr"/>
            <a:r>
              <a:rPr lang="en-GB" b="1" u="sng" dirty="0"/>
              <a:t>Refinement Planning</a:t>
            </a:r>
          </a:p>
        </p:txBody>
      </p:sp>
      <p:sp>
        <p:nvSpPr>
          <p:cNvPr id="3" name="Content Placeholder 2">
            <a:extLst>
              <a:ext uri="{FF2B5EF4-FFF2-40B4-BE49-F238E27FC236}">
                <a16:creationId xmlns:a16="http://schemas.microsoft.com/office/drawing/2014/main" id="{2B7C501E-9234-42D2-8D93-80E4FD4DC290}"/>
              </a:ext>
            </a:extLst>
          </p:cNvPr>
          <p:cNvSpPr>
            <a:spLocks noGrp="1"/>
          </p:cNvSpPr>
          <p:nvPr>
            <p:ph idx="1"/>
          </p:nvPr>
        </p:nvSpPr>
        <p:spPr/>
        <p:txBody>
          <a:bodyPr>
            <a:normAutofit fontScale="92500" lnSpcReduction="10000"/>
          </a:bodyPr>
          <a:lstStyle/>
          <a:p>
            <a:r>
              <a:rPr lang="en-GB" dirty="0"/>
              <a:t>Doesn’t need prescriptive knowledge for search or to divide problem:</a:t>
            </a:r>
          </a:p>
          <a:p>
            <a:pPr lvl="1"/>
            <a:r>
              <a:rPr lang="en-GB" dirty="0"/>
              <a:t>Generally very easy to define the abstraction hierarchy,</a:t>
            </a:r>
          </a:p>
          <a:p>
            <a:pPr lvl="1"/>
            <a:r>
              <a:rPr lang="en-GB" dirty="0"/>
              <a:t>Still possible to use (partial) heuristic in refinement planning if available.</a:t>
            </a:r>
          </a:p>
          <a:p>
            <a:pPr marL="0" indent="0">
              <a:buNone/>
            </a:pPr>
            <a:endParaRPr lang="en-GB" sz="900" dirty="0"/>
          </a:p>
          <a:p>
            <a:r>
              <a:rPr lang="en-GB" dirty="0"/>
              <a:t>But generated plans can be arbitrarily worse:</a:t>
            </a:r>
          </a:p>
          <a:p>
            <a:pPr lvl="1"/>
            <a:r>
              <a:rPr lang="en-GB" b="1" dirty="0"/>
              <a:t>Ignorance problem</a:t>
            </a:r>
            <a:r>
              <a:rPr lang="en-GB" dirty="0"/>
              <a:t>: Occurring from the lost knowledge in the abstractions.</a:t>
            </a:r>
          </a:p>
          <a:p>
            <a:pPr lvl="1"/>
            <a:r>
              <a:rPr lang="en-GB" b="1" dirty="0"/>
              <a:t>Dependency problem</a:t>
            </a:r>
            <a:r>
              <a:rPr lang="en-GB" dirty="0"/>
              <a:t>: Occurring from the division of problems into subproblems that are assumed independent, this assumption almost always fails.</a:t>
            </a:r>
          </a:p>
          <a:p>
            <a:pPr lvl="1"/>
            <a:r>
              <a:rPr lang="en-GB" b="1" dirty="0"/>
              <a:t>Inflexible technique </a:t>
            </a:r>
            <a:r>
              <a:rPr lang="en-GB" dirty="0"/>
              <a:t>makes this worse, each abstract action refined separately.</a:t>
            </a:r>
          </a:p>
          <a:p>
            <a:pPr marL="0" indent="0">
              <a:buNone/>
            </a:pPr>
            <a:endParaRPr lang="en-GB" sz="900" dirty="0"/>
          </a:p>
          <a:p>
            <a:r>
              <a:rPr lang="en-GB" dirty="0"/>
              <a:t>Not very expressive in terms of defining abstractions:</a:t>
            </a:r>
          </a:p>
          <a:p>
            <a:pPr lvl="1"/>
            <a:r>
              <a:rPr lang="en-GB" dirty="0"/>
              <a:t>Allows only “relaxing” the classical problem, a removal of action preconditions.</a:t>
            </a:r>
          </a:p>
        </p:txBody>
      </p:sp>
    </p:spTree>
    <p:extLst>
      <p:ext uri="{BB962C8B-B14F-4D97-AF65-F5344CB8AC3E}">
        <p14:creationId xmlns:p14="http://schemas.microsoft.com/office/powerpoint/2010/main" val="427419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DA8B-A878-4DFF-9398-03FAA58C328A}"/>
              </a:ext>
            </a:extLst>
          </p:cNvPr>
          <p:cNvSpPr>
            <a:spLocks noGrp="1"/>
          </p:cNvSpPr>
          <p:nvPr>
            <p:ph type="title"/>
          </p:nvPr>
        </p:nvSpPr>
        <p:spPr/>
        <p:txBody>
          <a:bodyPr/>
          <a:lstStyle/>
          <a:p>
            <a:pPr algn="ctr"/>
            <a:r>
              <a:rPr lang="en-GB" b="1" u="sng" dirty="0"/>
              <a:t>Answer Set Programming (ASP) based Planning</a:t>
            </a:r>
          </a:p>
        </p:txBody>
      </p:sp>
      <p:sp>
        <p:nvSpPr>
          <p:cNvPr id="3" name="Content Placeholder 2">
            <a:extLst>
              <a:ext uri="{FF2B5EF4-FFF2-40B4-BE49-F238E27FC236}">
                <a16:creationId xmlns:a16="http://schemas.microsoft.com/office/drawing/2014/main" id="{3A3F716E-C7D2-4144-ABA1-5AAD8705521B}"/>
              </a:ext>
            </a:extLst>
          </p:cNvPr>
          <p:cNvSpPr>
            <a:spLocks noGrp="1"/>
          </p:cNvSpPr>
          <p:nvPr>
            <p:ph idx="1"/>
          </p:nvPr>
        </p:nvSpPr>
        <p:spPr/>
        <p:txBody>
          <a:bodyPr>
            <a:normAutofit/>
          </a:bodyPr>
          <a:lstStyle/>
          <a:p>
            <a:r>
              <a:rPr lang="en-GB" dirty="0"/>
              <a:t>Knowledge Representation and Reasoning language:</a:t>
            </a:r>
          </a:p>
          <a:p>
            <a:pPr lvl="1"/>
            <a:r>
              <a:rPr lang="en-GB" dirty="0"/>
              <a:t>Extremely expressive in terms of modelled descriptive knowledge,</a:t>
            </a:r>
          </a:p>
          <a:p>
            <a:pPr lvl="1"/>
            <a:r>
              <a:rPr lang="en-GB" dirty="0"/>
              <a:t>Can deal with very large number of facts and (recursive) relations,</a:t>
            </a:r>
          </a:p>
          <a:p>
            <a:pPr lvl="1"/>
            <a:r>
              <a:rPr lang="en-GB" dirty="0"/>
              <a:t>Can directly combine planning and diagnostics,</a:t>
            </a:r>
          </a:p>
          <a:p>
            <a:pPr lvl="1"/>
            <a:r>
              <a:rPr lang="en-GB" dirty="0"/>
              <a:t>Excellent for representing abstraction hierarchies.</a:t>
            </a:r>
            <a:endParaRPr lang="en-GB" sz="2800" dirty="0"/>
          </a:p>
          <a:p>
            <a:pPr marL="0" indent="0">
              <a:buNone/>
            </a:pPr>
            <a:endParaRPr lang="en-GB" sz="800" dirty="0"/>
          </a:p>
          <a:p>
            <a:r>
              <a:rPr lang="en-GB" dirty="0"/>
              <a:t>Has been limited to classical planning:</a:t>
            </a:r>
          </a:p>
          <a:p>
            <a:pPr lvl="1"/>
            <a:r>
              <a:rPr lang="en-GB" dirty="0"/>
              <a:t>Planning is based on incremental search, similar to iterative deepening,</a:t>
            </a:r>
          </a:p>
          <a:p>
            <a:pPr lvl="1"/>
            <a:r>
              <a:rPr lang="en-GB" dirty="0"/>
              <a:t>Becomes extremely poor when dealing with long plans,</a:t>
            </a:r>
          </a:p>
          <a:p>
            <a:pPr lvl="1"/>
            <a:r>
              <a:rPr lang="en-GB" dirty="0"/>
              <a:t>Very difficult to represent prescriptive knowledge, heuristics non-applicable.</a:t>
            </a:r>
          </a:p>
        </p:txBody>
      </p:sp>
    </p:spTree>
    <p:extLst>
      <p:ext uri="{BB962C8B-B14F-4D97-AF65-F5344CB8AC3E}">
        <p14:creationId xmlns:p14="http://schemas.microsoft.com/office/powerpoint/2010/main" val="119506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3766-C71F-4039-94C4-939D6325EE83}"/>
              </a:ext>
            </a:extLst>
          </p:cNvPr>
          <p:cNvSpPr>
            <a:spLocks noGrp="1"/>
          </p:cNvSpPr>
          <p:nvPr>
            <p:ph type="title"/>
          </p:nvPr>
        </p:nvSpPr>
        <p:spPr/>
        <p:txBody>
          <a:bodyPr/>
          <a:lstStyle/>
          <a:p>
            <a:pPr algn="ctr"/>
            <a:r>
              <a:rPr lang="en-GB" b="1" u="sng" dirty="0"/>
              <a:t>Conformance Refinement</a:t>
            </a:r>
          </a:p>
        </p:txBody>
      </p:sp>
      <p:sp>
        <p:nvSpPr>
          <p:cNvPr id="3" name="Content Placeholder 2">
            <a:extLst>
              <a:ext uri="{FF2B5EF4-FFF2-40B4-BE49-F238E27FC236}">
                <a16:creationId xmlns:a16="http://schemas.microsoft.com/office/drawing/2014/main" id="{8379E798-EA76-44E2-A5D3-9C3D5E52B554}"/>
              </a:ext>
            </a:extLst>
          </p:cNvPr>
          <p:cNvSpPr>
            <a:spLocks noGrp="1"/>
          </p:cNvSpPr>
          <p:nvPr>
            <p:ph idx="1"/>
          </p:nvPr>
        </p:nvSpPr>
        <p:spPr/>
        <p:txBody>
          <a:bodyPr>
            <a:normAutofit fontScale="92500" lnSpcReduction="10000"/>
          </a:bodyPr>
          <a:lstStyle/>
          <a:p>
            <a:pPr marL="0" indent="0" algn="ctr">
              <a:buNone/>
            </a:pPr>
            <a:r>
              <a:rPr lang="en-GB" dirty="0"/>
              <a:t>Conformance refinement requires that a plan generated over an abstraction hierarchy remains structurally similar and achieve same effects at all levels.</a:t>
            </a:r>
          </a:p>
          <a:p>
            <a:pPr marL="0" indent="0">
              <a:buNone/>
            </a:pPr>
            <a:endParaRPr lang="en-GB" sz="900" dirty="0"/>
          </a:p>
          <a:p>
            <a:r>
              <a:rPr lang="en-GB" dirty="0"/>
              <a:t>An attempt to make ASP based planners general, expressive and fast.</a:t>
            </a:r>
          </a:p>
          <a:p>
            <a:r>
              <a:rPr lang="en-GB" dirty="0"/>
              <a:t>Takes the human approach, only decide on the abstract stages of the plan initially, deals with the details later and as they emerge.</a:t>
            </a:r>
          </a:p>
          <a:p>
            <a:r>
              <a:rPr lang="en-GB" dirty="0"/>
              <a:t>Provides better integration of planning and diagnostics.</a:t>
            </a:r>
          </a:p>
          <a:p>
            <a:pPr marL="0" indent="0">
              <a:buNone/>
            </a:pPr>
            <a:endParaRPr lang="en-GB" sz="900" dirty="0"/>
          </a:p>
          <a:p>
            <a:r>
              <a:rPr lang="en-GB" dirty="0"/>
              <a:t>Refines based on the effects of planned actions passed as subgoals:</a:t>
            </a:r>
          </a:p>
          <a:p>
            <a:pPr lvl="1"/>
            <a:r>
              <a:rPr lang="en-GB" dirty="0"/>
              <a:t>More expressive abstractions, any abstract model with a state space mapping,</a:t>
            </a:r>
          </a:p>
          <a:p>
            <a:pPr lvl="1"/>
            <a:r>
              <a:rPr lang="en-GB" dirty="0"/>
              <a:t>Allows refinement of any number of actions at once,</a:t>
            </a:r>
          </a:p>
          <a:p>
            <a:pPr lvl="1"/>
            <a:r>
              <a:rPr lang="en-GB" dirty="0"/>
              <a:t>Allows flexible online plan generation and repair.</a:t>
            </a:r>
          </a:p>
        </p:txBody>
      </p:sp>
    </p:spTree>
    <p:extLst>
      <p:ext uri="{BB962C8B-B14F-4D97-AF65-F5344CB8AC3E}">
        <p14:creationId xmlns:p14="http://schemas.microsoft.com/office/powerpoint/2010/main" val="70907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3778</Words>
  <Application>Microsoft Office PowerPoint</Application>
  <PresentationFormat>Widescreen</PresentationFormat>
  <Paragraphs>339</Paragraphs>
  <Slides>21</Slides>
  <Notes>17</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Conformance Refinement for Online Planning</vt:lpstr>
      <vt:lpstr>What is planning?</vt:lpstr>
      <vt:lpstr>What do we want from a planner?</vt:lpstr>
      <vt:lpstr>Classical Planning</vt:lpstr>
      <vt:lpstr>Classical Planning</vt:lpstr>
      <vt:lpstr>Refinement Planning</vt:lpstr>
      <vt:lpstr>Refinement Planning</vt:lpstr>
      <vt:lpstr>Answer Set Programming (ASP) based Planning</vt:lpstr>
      <vt:lpstr>Conformance Refinement</vt:lpstr>
      <vt:lpstr>Conformance Refinement</vt:lpstr>
      <vt:lpstr>Current Results</vt:lpstr>
      <vt:lpstr>The trade-offs</vt:lpstr>
      <vt:lpstr>Current Progress and Future Work</vt:lpstr>
      <vt:lpstr>An example of these problems</vt:lpstr>
      <vt:lpstr>An example of these problems</vt:lpstr>
      <vt:lpstr>An example of these problems</vt:lpstr>
      <vt:lpstr>An example of these problems</vt:lpstr>
      <vt:lpstr>Hierarchical Plan Repair</vt:lpstr>
      <vt:lpstr>Examples</vt:lpstr>
      <vt:lpstr>Different Abstract Models</vt:lpstr>
      <vt:lpstr>Case study: Disassembly Sequence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Kamperis</dc:creator>
  <cp:lastModifiedBy>Oliver Kamperis</cp:lastModifiedBy>
  <cp:revision>1</cp:revision>
  <dcterms:created xsi:type="dcterms:W3CDTF">2021-04-09T20:01:40Z</dcterms:created>
  <dcterms:modified xsi:type="dcterms:W3CDTF">2021-06-06T18:22:22Z</dcterms:modified>
</cp:coreProperties>
</file>