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e32510ca36794ca8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91" r:id="rId6"/>
    <p:sldId id="272" r:id="rId7"/>
    <p:sldId id="273" r:id="rId8"/>
    <p:sldId id="278" r:id="rId9"/>
    <p:sldId id="261" r:id="rId10"/>
    <p:sldId id="263" r:id="rId11"/>
    <p:sldId id="294" r:id="rId12"/>
    <p:sldId id="264" r:id="rId13"/>
    <p:sldId id="284" r:id="rId14"/>
    <p:sldId id="265" r:id="rId15"/>
    <p:sldId id="285" r:id="rId16"/>
    <p:sldId id="267" r:id="rId17"/>
    <p:sldId id="268" r:id="rId18"/>
    <p:sldId id="286" r:id="rId19"/>
    <p:sldId id="288" r:id="rId20"/>
    <p:sldId id="290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0" autoAdjust="0"/>
  </p:normalViewPr>
  <p:slideViewPr>
    <p:cSldViewPr>
      <p:cViewPr varScale="1">
        <p:scale>
          <a:sx n="53" d="100"/>
          <a:sy n="53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2F0C1-C6D1-4C73-9429-4436E50B74D1}" type="datetimeFigureOut">
              <a:rPr lang="en-GB" smtClean="0"/>
              <a:pPr/>
              <a:t>09/04/2021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0A130-37F3-426F-B626-B260D05E5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According to De Vans (2013):</a:t>
            </a:r>
          </a:p>
          <a:p>
            <a:pPr lvl="1"/>
            <a:r>
              <a:rPr lang="en-GB" dirty="0"/>
              <a:t>if the aim of the research is to test some element of an existing theory, a positivist paradigm using quantitative methods and deductive reasoning is appropriate.</a:t>
            </a:r>
          </a:p>
          <a:p>
            <a:pPr lvl="1"/>
            <a:r>
              <a:rPr lang="en-GB" dirty="0"/>
              <a:t>If the aim of the research is to construct theory, a phenomenological paradigm using qualitative methods and inductive reasoning is appropriate</a:t>
            </a:r>
          </a:p>
          <a:p>
            <a:pPr lvl="1"/>
            <a:r>
              <a:rPr lang="en-GB" dirty="0"/>
              <a:t>if the aim of the research is to both test and construct theory, the pragmatic paradigm using both quantitative and qualitative methods and inductive and deductive reasoning is appropriate.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A130-37F3-426F-B626-B260D05E5E2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Decomposition is the way of characterising</a:t>
            </a:r>
            <a:r>
              <a:rPr lang="en-GB" baseline="0" dirty="0"/>
              <a:t> each solution of the problem into Item to be processed</a:t>
            </a:r>
          </a:p>
          <a:p>
            <a:r>
              <a:rPr lang="en-GB" baseline="0" dirty="0"/>
              <a:t>The Item id the perception obtained from consideration of input data and processing requirements to subsequent decompositions of the problem</a:t>
            </a:r>
          </a:p>
          <a:p>
            <a:r>
              <a:rPr lang="en-GB" baseline="0" dirty="0"/>
              <a:t>The various alternative Items based solutions are mapped onto characteristic process for each problem</a:t>
            </a:r>
          </a:p>
          <a:p>
            <a:r>
              <a:rPr lang="en-GB" baseline="0" dirty="0"/>
              <a:t>Each process is considered as a perception that dominants the elaboration of the solution</a:t>
            </a:r>
          </a:p>
          <a:p>
            <a:r>
              <a:rPr lang="en-GB" baseline="0" dirty="0"/>
              <a:t>For Car only one possible Item “car status” can be considered as perception dominates the elaboration of primitive solution</a:t>
            </a:r>
          </a:p>
          <a:p>
            <a:r>
              <a:rPr lang="en-GB" baseline="0" dirty="0"/>
              <a:t>For Line-Edit, 3 possible alternative solutions “Char”, “Word”, and “Line” can be considered as perceptions dominate the elaboration of different solutions</a:t>
            </a:r>
          </a:p>
          <a:p>
            <a:r>
              <a:rPr lang="en-GB" baseline="0" dirty="0"/>
              <a:t>Char was considered as primitive perception and Word was considered as abstract perception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A130-37F3-426F-B626-B260D05E5E2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200" dirty="0">
                <a:latin typeface="Comic Sans MS" pitchFamily="66" charset="0"/>
              </a:rPr>
              <a:t>normality test - descriptive analysis - Mann-Whitney - Kruskal-Willis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performance and ranking were better indicators of comprehension, whilst effort </a:t>
            </a:r>
            <a:r>
              <a:rPr lang="en-GB" sz="1200" dirty="0" err="1">
                <a:latin typeface="Comic Sans MS" pitchFamily="66" charset="0"/>
              </a:rPr>
              <a:t>ias</a:t>
            </a:r>
            <a:r>
              <a:rPr lang="en-GB" sz="1200" dirty="0">
                <a:latin typeface="Comic Sans MS" pitchFamily="66" charset="0"/>
              </a:rPr>
              <a:t> an inappropriate indicator of comprehension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the Object based program easier to comprehend than the Non-Object based program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the ease of comprehension of Object based program attributed to the problem classes knowledge category.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state knowledge category has a positive dominant effect in comprehension for the all sets of groups (All group, Non-Object group, and Object group)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problem classes knowledge category has a positive dominant effect in comprehension only for the Object group. However, it has a negative strong effect for the Non-Object group.</a:t>
            </a:r>
            <a:endParaRPr lang="en-GB" sz="1000" dirty="0">
              <a:latin typeface="Comic Sans MS" pitchFamily="66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A130-37F3-426F-B626-B260D05E5E2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A130-37F3-426F-B626-B260D05E5E2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200" b="1" dirty="0"/>
              <a:t>e</a:t>
            </a:r>
            <a:endParaRPr lang="en-GB" sz="1200" dirty="0"/>
          </a:p>
          <a:p>
            <a:pPr>
              <a:buFont typeface="Arial" pitchFamily="34" charset="0"/>
              <a:buChar char="•"/>
            </a:pPr>
            <a:r>
              <a:rPr lang="en-GB" sz="1200" dirty="0"/>
              <a:t>Problem Classes knowledge category contributes to the difference in comprehension between groups in both Car and Line-Edit studies.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Control Flow and State knowledge categories contribute to this difference only in the Line-Edit study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in the Car study, Problem Classes has a positive effect on the Object based program and a negative effect on the Non-Object based. However, State knowledge category has a positive effect in both program versions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in the Line-Edit study, Problem Classes has a negative effect only on the Non-Object based program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A130-37F3-426F-B626-B260D05E5E2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2062-A581-4E9D-B511-DAAFAB1828A6}" type="datetimeFigureOut">
              <a:rPr lang="en-US" smtClean="0"/>
              <a:pPr/>
              <a:t>4/9/2021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DA7-3DE4-48E9-ADC9-81842AFF8C3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340769"/>
            <a:ext cx="8280920" cy="225968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The Influence of Class Structure on Program Comprehension: An Empirical Study</a:t>
            </a:r>
            <a:br>
              <a:rPr lang="en-GB" dirty="0">
                <a:latin typeface="Comic Sans MS" pitchFamily="66" charset="0"/>
              </a:rPr>
            </a:br>
            <a:endParaRPr lang="en-GB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omic Sans MS" pitchFamily="66" charset="0"/>
              </a:rPr>
              <a:t>Ahmed Alardawi</a:t>
            </a:r>
          </a:p>
          <a:p>
            <a:endParaRPr lang="en-GB" sz="2000" dirty="0">
              <a:latin typeface="Comic Sans MS" pitchFamily="66" charset="0"/>
            </a:endParaRPr>
          </a:p>
          <a:p>
            <a:r>
              <a:rPr lang="en-GB" sz="2000" dirty="0">
                <a:latin typeface="Comic Sans MS" pitchFamily="66" charset="0"/>
              </a:rPr>
              <a:t>Ph.D. student </a:t>
            </a:r>
          </a:p>
          <a:p>
            <a:endParaRPr lang="en-GB" sz="2000" dirty="0">
              <a:latin typeface="Comic Sans MS" pitchFamily="66" charset="0"/>
            </a:endParaRPr>
          </a:p>
        </p:txBody>
      </p:sp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Research methodology 2</a:t>
            </a: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800" dirty="0">
                <a:latin typeface="Comic Sans MS" pitchFamily="66" charset="0"/>
              </a:rPr>
              <a:t>experimental research framework</a:t>
            </a:r>
            <a:endParaRPr lang="en-GB" sz="1800" dirty="0"/>
          </a:p>
          <a:p>
            <a:endParaRPr lang="en-GB" dirty="0"/>
          </a:p>
          <a:p>
            <a:endParaRPr lang="en-GB" sz="20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400" dirty="0">
                <a:latin typeface="Comic Sans MS" pitchFamily="66" charset="0"/>
              </a:rPr>
              <a:t>conception</a:t>
            </a:r>
            <a:r>
              <a:rPr lang="en-GB" sz="1600" dirty="0">
                <a:latin typeface="Comic Sans MS" pitchFamily="66" charset="0"/>
              </a:rPr>
              <a:t>: </a:t>
            </a:r>
          </a:p>
          <a:p>
            <a:pPr lvl="2"/>
            <a:r>
              <a:rPr lang="en-GB" sz="1200" dirty="0">
                <a:latin typeface="Comic Sans MS" pitchFamily="66" charset="0"/>
              </a:rPr>
              <a:t>objective are defined</a:t>
            </a:r>
          </a:p>
          <a:p>
            <a:pPr lvl="2"/>
            <a:r>
              <a:rPr lang="en-GB" sz="1200" dirty="0">
                <a:latin typeface="Comic Sans MS" pitchFamily="66" charset="0"/>
              </a:rPr>
              <a:t>research questions are clearly stated</a:t>
            </a:r>
            <a:endParaRPr lang="en-GB" sz="1100" dirty="0">
              <a:latin typeface="Comic Sans MS" pitchFamily="66" charset="0"/>
            </a:endParaRPr>
          </a:p>
          <a:p>
            <a:r>
              <a:rPr lang="en-GB" sz="1400" dirty="0">
                <a:latin typeface="Comic Sans MS" pitchFamily="66" charset="0"/>
              </a:rPr>
              <a:t>design</a:t>
            </a:r>
            <a:endParaRPr lang="en-GB" sz="1600" dirty="0">
              <a:latin typeface="Comic Sans MS" pitchFamily="66" charset="0"/>
            </a:endParaRPr>
          </a:p>
          <a:p>
            <a:pPr lvl="2"/>
            <a:r>
              <a:rPr lang="en-GB" sz="1200" dirty="0">
                <a:latin typeface="Comic Sans MS" pitchFamily="66" charset="0"/>
              </a:rPr>
              <a:t>hypotheses are formulated</a:t>
            </a:r>
          </a:p>
          <a:p>
            <a:pPr lvl="2"/>
            <a:r>
              <a:rPr lang="en-GB" sz="1200" dirty="0">
                <a:latin typeface="Comic Sans MS" pitchFamily="66" charset="0"/>
              </a:rPr>
              <a:t>experimental components (treatments, subjects, variables, and procedure) are defined </a:t>
            </a:r>
          </a:p>
          <a:p>
            <a:r>
              <a:rPr lang="en-GB" sz="1400" dirty="0">
                <a:latin typeface="Comic Sans MS" pitchFamily="66" charset="0"/>
              </a:rPr>
              <a:t>preparation</a:t>
            </a:r>
            <a:endParaRPr lang="en-GB" sz="1600" dirty="0">
              <a:latin typeface="Comic Sans MS" pitchFamily="66" charset="0"/>
            </a:endParaRPr>
          </a:p>
          <a:p>
            <a:pPr lvl="2"/>
            <a:r>
              <a:rPr lang="en-GB" sz="1200" dirty="0">
                <a:latin typeface="Comic Sans MS" pitchFamily="66" charset="0"/>
              </a:rPr>
              <a:t>pilot study is run</a:t>
            </a:r>
          </a:p>
          <a:p>
            <a:r>
              <a:rPr lang="en-GB" sz="1400" dirty="0">
                <a:latin typeface="Comic Sans MS" pitchFamily="66" charset="0"/>
              </a:rPr>
              <a:t>execution</a:t>
            </a:r>
            <a:endParaRPr lang="en-GB" sz="1600" dirty="0">
              <a:latin typeface="Comic Sans MS" pitchFamily="66" charset="0"/>
            </a:endParaRPr>
          </a:p>
          <a:p>
            <a:pPr lvl="2"/>
            <a:r>
              <a:rPr lang="en-GB" sz="1200" dirty="0">
                <a:latin typeface="Comic Sans MS" pitchFamily="66" charset="0"/>
              </a:rPr>
              <a:t>treatments are applied to subjects according to the prescribed procedure</a:t>
            </a:r>
          </a:p>
          <a:p>
            <a:r>
              <a:rPr lang="en-GB" sz="1400" dirty="0">
                <a:latin typeface="Comic Sans MS" pitchFamily="66" charset="0"/>
              </a:rPr>
              <a:t>analysis</a:t>
            </a:r>
          </a:p>
          <a:p>
            <a:pPr lvl="2"/>
            <a:r>
              <a:rPr lang="en-GB" sz="1200" dirty="0">
                <a:latin typeface="Comic Sans MS" pitchFamily="66" charset="0"/>
              </a:rPr>
              <a:t>an appropriate statistical techniques are employed</a:t>
            </a:r>
          </a:p>
          <a:p>
            <a:r>
              <a:rPr lang="en-GB" sz="1400" dirty="0">
                <a:latin typeface="Comic Sans MS" pitchFamily="66" charset="0"/>
              </a:rPr>
              <a:t>dissemination and decision making</a:t>
            </a:r>
            <a:endParaRPr lang="en-GB" sz="1600" dirty="0">
              <a:latin typeface="Comic Sans MS" pitchFamily="66" charset="0"/>
            </a:endParaRPr>
          </a:p>
          <a:p>
            <a:pPr lvl="2"/>
            <a:r>
              <a:rPr lang="en-GB" sz="1200" dirty="0">
                <a:latin typeface="Comic Sans MS" pitchFamily="66" charset="0"/>
              </a:rPr>
              <a:t>conclusions are documented and experiment can be replicated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700808"/>
            <a:ext cx="61206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Research methodology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GB" sz="16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GB" sz="1800" dirty="0">
                <a:latin typeface="Comic Sans MS" pitchFamily="66" charset="0"/>
              </a:rPr>
              <a:t>Specific of the Investigation</a:t>
            </a:r>
          </a:p>
          <a:p>
            <a:endParaRPr lang="en-GB" sz="1600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experimental methodology was tailored to meet the needs of the investigation</a:t>
            </a:r>
          </a:p>
          <a:p>
            <a:endParaRPr lang="en-GB" sz="1600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Choice of Subjects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between-subjects-design, each group was then exposed to different experimental treatment.</a:t>
            </a:r>
          </a:p>
          <a:p>
            <a:pPr lvl="1"/>
            <a:r>
              <a:rPr lang="en-GB" sz="1200" i="1" dirty="0">
                <a:latin typeface="Comic Sans MS" pitchFamily="66" charset="0"/>
              </a:rPr>
              <a:t> A stratified random sampling</a:t>
            </a:r>
            <a:r>
              <a:rPr lang="en-GB" sz="1200" dirty="0">
                <a:latin typeface="Comic Sans MS" pitchFamily="66" charset="0"/>
              </a:rPr>
              <a:t> approach</a:t>
            </a:r>
          </a:p>
          <a:p>
            <a:pPr lvl="1"/>
            <a:endParaRPr lang="en-GB" sz="1400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Choice of Materials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two problems set each of which has different characteristics (tangibility and richness)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general characteristics do not require any specialised domain knowledge</a:t>
            </a:r>
          </a:p>
          <a:p>
            <a:endParaRPr lang="en-GB" sz="1600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Choice of Metrics</a:t>
            </a:r>
          </a:p>
          <a:p>
            <a:pPr lvl="1"/>
            <a:r>
              <a:rPr lang="en-GB" sz="1200" b="1" i="1" dirty="0">
                <a:latin typeface="Comic Sans MS" pitchFamily="66" charset="0"/>
              </a:rPr>
              <a:t>effort</a:t>
            </a:r>
            <a:r>
              <a:rPr lang="en-GB" sz="1200" b="1" dirty="0">
                <a:latin typeface="Comic Sans MS" pitchFamily="66" charset="0"/>
              </a:rPr>
              <a:t>:</a:t>
            </a:r>
            <a:r>
              <a:rPr lang="en-GB" sz="1200" dirty="0">
                <a:latin typeface="Comic Sans MS" pitchFamily="66" charset="0"/>
              </a:rPr>
              <a:t> the time spends to accomplish the comprehension task</a:t>
            </a:r>
          </a:p>
          <a:p>
            <a:pPr lvl="1"/>
            <a:r>
              <a:rPr lang="en-GB" sz="1200" b="1" i="1" dirty="0">
                <a:latin typeface="Comic Sans MS" pitchFamily="66" charset="0"/>
              </a:rPr>
              <a:t>performance</a:t>
            </a:r>
            <a:r>
              <a:rPr lang="en-GB" sz="1200" b="1" dirty="0">
                <a:latin typeface="Comic Sans MS" pitchFamily="66" charset="0"/>
              </a:rPr>
              <a:t>:</a:t>
            </a:r>
            <a:r>
              <a:rPr lang="en-GB" sz="1200" dirty="0">
                <a:latin typeface="Comic Sans MS" pitchFamily="66" charset="0"/>
              </a:rPr>
              <a:t> the correct responses of the given comprehension questions</a:t>
            </a:r>
          </a:p>
          <a:p>
            <a:pPr lvl="1"/>
            <a:r>
              <a:rPr lang="en-GB" sz="1200" b="1" i="1" dirty="0">
                <a:latin typeface="Comic Sans MS" pitchFamily="66" charset="0"/>
              </a:rPr>
              <a:t>ranking</a:t>
            </a:r>
            <a:r>
              <a:rPr lang="en-GB" sz="1200" b="1" dirty="0">
                <a:latin typeface="Comic Sans MS" pitchFamily="66" charset="0"/>
              </a:rPr>
              <a:t>:</a:t>
            </a:r>
            <a:r>
              <a:rPr lang="en-GB" sz="1200" dirty="0">
                <a:latin typeface="Comic Sans MS" pitchFamily="66" charset="0"/>
              </a:rPr>
              <a:t> the level at which subjects rank their comprehension</a:t>
            </a:r>
          </a:p>
          <a:p>
            <a:endParaRPr lang="en-GB" sz="1600" dirty="0">
              <a:latin typeface="Comic Sans MS" pitchFamily="66" charset="0"/>
            </a:endParaRPr>
          </a:p>
          <a:p>
            <a:endParaRPr lang="en-GB" sz="1600" dirty="0">
              <a:latin typeface="Comic Sans MS" pitchFamily="66" charset="0"/>
            </a:endParaRPr>
          </a:p>
        </p:txBody>
      </p:sp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0"/>
            <a:ext cx="5061248" cy="72008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Car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6048672"/>
          </a:xfrm>
        </p:spPr>
        <p:txBody>
          <a:bodyPr>
            <a:noAutofit/>
          </a:bodyPr>
          <a:lstStyle/>
          <a:p>
            <a:r>
              <a:rPr lang="en-GB" sz="1400" dirty="0">
                <a:latin typeface="Comic Sans MS" pitchFamily="66" charset="0"/>
              </a:rPr>
              <a:t>subjects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3sets of experiment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353 undergraduate students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37% males and 62% females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average age 20 years</a:t>
            </a:r>
          </a:p>
          <a:p>
            <a:r>
              <a:rPr lang="en-GB" sz="1400" dirty="0">
                <a:latin typeface="Comic Sans MS" pitchFamily="66" charset="0"/>
              </a:rPr>
              <a:t>materials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background questionnaire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program version of the Car problem (Non-Object based and Object based)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comprehension questions, ranking question</a:t>
            </a:r>
          </a:p>
          <a:p>
            <a:r>
              <a:rPr lang="en-GB" sz="1400" dirty="0">
                <a:latin typeface="Comic Sans MS" pitchFamily="66" charset="0"/>
              </a:rPr>
              <a:t>procedure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verbally informed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response to background </a:t>
            </a:r>
            <a:r>
              <a:rPr lang="en-GB" sz="1200" dirty="0" err="1">
                <a:latin typeface="Comic Sans MS" pitchFamily="66" charset="0"/>
              </a:rPr>
              <a:t>questionnaire,starting</a:t>
            </a:r>
            <a:r>
              <a:rPr lang="en-GB" sz="1200" dirty="0">
                <a:latin typeface="Comic Sans MS" pitchFamily="66" charset="0"/>
              </a:rPr>
              <a:t> time reordered for all subjects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Response to comprehension questions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Ending time recorded for each subjects individually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response to ranking question </a:t>
            </a:r>
          </a:p>
          <a:p>
            <a:r>
              <a:rPr lang="en-GB" sz="1400" dirty="0">
                <a:latin typeface="Comic Sans MS" pitchFamily="66" charset="0"/>
              </a:rPr>
              <a:t>metrics</a:t>
            </a:r>
            <a:endParaRPr lang="en-GB" sz="1000" dirty="0">
              <a:latin typeface="Comic Sans MS" pitchFamily="66" charset="0"/>
            </a:endParaRPr>
          </a:p>
          <a:p>
            <a:pPr lvl="1"/>
            <a:r>
              <a:rPr lang="en-GB" sz="1200" dirty="0">
                <a:latin typeface="Comic Sans MS" pitchFamily="66" charset="0"/>
              </a:rPr>
              <a:t>independent variables (program version and knowledge categories )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dependent variables: (effort, performance, and ranking)</a:t>
            </a:r>
          </a:p>
          <a:p>
            <a:r>
              <a:rPr lang="en-GB" sz="1400" dirty="0">
                <a:latin typeface="Comic Sans MS" pitchFamily="66" charset="0"/>
              </a:rPr>
              <a:t>hypotheses</a:t>
            </a:r>
            <a:endParaRPr lang="en-GB" sz="900" dirty="0">
              <a:latin typeface="Comic Sans MS" pitchFamily="66" charset="0"/>
            </a:endParaRPr>
          </a:p>
          <a:p>
            <a:pPr lvl="1" algn="just"/>
            <a:r>
              <a:rPr lang="en-GB" sz="1200" dirty="0">
                <a:latin typeface="Comic Sans MS" pitchFamily="66" charset="0"/>
              </a:rPr>
              <a:t>H</a:t>
            </a:r>
            <a:r>
              <a:rPr lang="en-GB" sz="1200" baseline="-25000" dirty="0">
                <a:latin typeface="Comic Sans MS" pitchFamily="66" charset="0"/>
              </a:rPr>
              <a:t>01</a:t>
            </a:r>
            <a:r>
              <a:rPr lang="en-GB" sz="1200" dirty="0">
                <a:latin typeface="Comic Sans MS" pitchFamily="66" charset="0"/>
              </a:rPr>
              <a:t>: There is no significant difference in terms of ease of comprehension between </a:t>
            </a:r>
            <a:r>
              <a:rPr lang="en-GB" sz="1200" i="1" dirty="0">
                <a:latin typeface="Comic Sans MS" pitchFamily="66" charset="0"/>
              </a:rPr>
              <a:t>Non-Object</a:t>
            </a:r>
            <a:r>
              <a:rPr lang="en-GB" sz="1200" dirty="0">
                <a:latin typeface="Comic Sans MS" pitchFamily="66" charset="0"/>
              </a:rPr>
              <a:t> based program and </a:t>
            </a:r>
            <a:r>
              <a:rPr lang="en-GB" sz="1200" i="1" dirty="0">
                <a:latin typeface="Comic Sans MS" pitchFamily="66" charset="0"/>
              </a:rPr>
              <a:t>Object</a:t>
            </a:r>
            <a:r>
              <a:rPr lang="en-GB" sz="1200" dirty="0">
                <a:latin typeface="Comic Sans MS" pitchFamily="66" charset="0"/>
              </a:rPr>
              <a:t> based program by (</a:t>
            </a:r>
            <a:r>
              <a:rPr lang="en-GB" sz="1200" dirty="0" err="1">
                <a:latin typeface="Comic Sans MS" pitchFamily="66" charset="0"/>
              </a:rPr>
              <a:t>i</a:t>
            </a:r>
            <a:r>
              <a:rPr lang="en-GB" sz="1200" dirty="0">
                <a:latin typeface="Comic Sans MS" pitchFamily="66" charset="0"/>
              </a:rPr>
              <a:t>) </a:t>
            </a:r>
            <a:r>
              <a:rPr lang="en-GB" sz="1200" i="1" dirty="0">
                <a:latin typeface="Comic Sans MS" pitchFamily="66" charset="0"/>
              </a:rPr>
              <a:t>effort</a:t>
            </a:r>
            <a:r>
              <a:rPr lang="en-GB" sz="1200" dirty="0">
                <a:latin typeface="Comic Sans MS" pitchFamily="66" charset="0"/>
              </a:rPr>
              <a:t>, (ii) </a:t>
            </a:r>
            <a:r>
              <a:rPr lang="en-GB" sz="1200" i="1" dirty="0">
                <a:latin typeface="Comic Sans MS" pitchFamily="66" charset="0"/>
              </a:rPr>
              <a:t>performance</a:t>
            </a:r>
            <a:r>
              <a:rPr lang="en-GB" sz="1200" dirty="0">
                <a:latin typeface="Comic Sans MS" pitchFamily="66" charset="0"/>
              </a:rPr>
              <a:t>, and (iii) </a:t>
            </a:r>
            <a:r>
              <a:rPr lang="en-GB" sz="1200" i="1" dirty="0">
                <a:latin typeface="Comic Sans MS" pitchFamily="66" charset="0"/>
              </a:rPr>
              <a:t>ranking</a:t>
            </a:r>
            <a:r>
              <a:rPr lang="en-GB" sz="1200" dirty="0">
                <a:latin typeface="Comic Sans MS" pitchFamily="66" charset="0"/>
              </a:rPr>
              <a:t>. </a:t>
            </a:r>
          </a:p>
          <a:p>
            <a:pPr lvl="1" algn="just"/>
            <a:r>
              <a:rPr lang="en-GB" sz="1200" dirty="0">
                <a:latin typeface="Comic Sans MS" pitchFamily="66" charset="0"/>
              </a:rPr>
              <a:t>H</a:t>
            </a:r>
            <a:r>
              <a:rPr lang="en-GB" sz="1200" baseline="-25000" dirty="0">
                <a:latin typeface="Comic Sans MS" pitchFamily="66" charset="0"/>
              </a:rPr>
              <a:t>02</a:t>
            </a:r>
            <a:r>
              <a:rPr lang="en-GB" sz="1200" dirty="0">
                <a:latin typeface="Comic Sans MS" pitchFamily="66" charset="0"/>
              </a:rPr>
              <a:t>: There is no significant difference in terms of ease of comprehension in knowledge categories  between </a:t>
            </a:r>
            <a:r>
              <a:rPr lang="en-GB" sz="1200" i="1" dirty="0">
                <a:latin typeface="Comic Sans MS" pitchFamily="66" charset="0"/>
              </a:rPr>
              <a:t>Non-Object</a:t>
            </a:r>
            <a:r>
              <a:rPr lang="en-GB" sz="1200" dirty="0">
                <a:latin typeface="Comic Sans MS" pitchFamily="66" charset="0"/>
              </a:rPr>
              <a:t> based program and </a:t>
            </a:r>
            <a:r>
              <a:rPr lang="en-GB" sz="1200" i="1" dirty="0">
                <a:latin typeface="Comic Sans MS" pitchFamily="66" charset="0"/>
              </a:rPr>
              <a:t>Object</a:t>
            </a:r>
            <a:r>
              <a:rPr lang="en-GB" sz="1200" dirty="0">
                <a:latin typeface="Comic Sans MS" pitchFamily="66" charset="0"/>
              </a:rPr>
              <a:t> based program.</a:t>
            </a:r>
          </a:p>
          <a:p>
            <a:pPr lvl="1" algn="just"/>
            <a:r>
              <a:rPr lang="en-GB" sz="1200" dirty="0">
                <a:latin typeface="Comic Sans MS" pitchFamily="66" charset="0"/>
              </a:rPr>
              <a:t>H</a:t>
            </a:r>
            <a:r>
              <a:rPr lang="en-GB" sz="1200" baseline="-25000" dirty="0">
                <a:latin typeface="Comic Sans MS" pitchFamily="66" charset="0"/>
              </a:rPr>
              <a:t>03</a:t>
            </a:r>
            <a:r>
              <a:rPr lang="en-GB" sz="1200" dirty="0">
                <a:latin typeface="Comic Sans MS" pitchFamily="66" charset="0"/>
              </a:rPr>
              <a:t>: There is no significant difference in terms of ease of comprehension in knowledge categories by  (</a:t>
            </a:r>
            <a:r>
              <a:rPr lang="en-GB" sz="1200" dirty="0" err="1">
                <a:latin typeface="Comic Sans MS" pitchFamily="66" charset="0"/>
              </a:rPr>
              <a:t>i</a:t>
            </a:r>
            <a:r>
              <a:rPr lang="en-GB" sz="1200" dirty="0">
                <a:latin typeface="Comic Sans MS" pitchFamily="66" charset="0"/>
              </a:rPr>
              <a:t>) All group (ii) </a:t>
            </a:r>
            <a:r>
              <a:rPr lang="en-GB" sz="1200" i="1" dirty="0">
                <a:latin typeface="Comic Sans MS" pitchFamily="66" charset="0"/>
              </a:rPr>
              <a:t>Non-Object</a:t>
            </a:r>
            <a:r>
              <a:rPr lang="en-GB" sz="1200" dirty="0">
                <a:latin typeface="Comic Sans MS" pitchFamily="66" charset="0"/>
              </a:rPr>
              <a:t> group, and (iii </a:t>
            </a:r>
            <a:r>
              <a:rPr lang="en-GB" sz="1200" i="1" dirty="0">
                <a:latin typeface="Comic Sans MS" pitchFamily="66" charset="0"/>
              </a:rPr>
              <a:t>Object</a:t>
            </a:r>
            <a:r>
              <a:rPr lang="en-GB" sz="1200" dirty="0">
                <a:latin typeface="Comic Sans MS" pitchFamily="66" charset="0"/>
              </a:rPr>
              <a:t> group.</a:t>
            </a:r>
          </a:p>
          <a:p>
            <a:pPr algn="just"/>
            <a:r>
              <a:rPr lang="en-GB" sz="1800" dirty="0">
                <a:latin typeface="Comic Sans MS" pitchFamily="66" charset="0"/>
              </a:rPr>
              <a:t>Presenting the Second paper at PPIG 2011-Sheffield</a:t>
            </a:r>
          </a:p>
          <a:p>
            <a:pPr algn="just"/>
            <a:r>
              <a:rPr lang="en-GB" sz="1800" dirty="0">
                <a:latin typeface="Comic Sans MS" pitchFamily="66" charset="0"/>
              </a:rPr>
              <a:t>Presenting the Third Paper at PPIG 2011-York</a:t>
            </a:r>
          </a:p>
          <a:p>
            <a:pPr lvl="1" algn="just"/>
            <a:endParaRPr lang="en-GB" sz="1200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4320480" cy="70609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Line-Edit Study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mic Sans MS" pitchFamily="66" charset="0"/>
              </a:rPr>
              <a:t>subjects: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56 postgraduate software engineering students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89% males and 11% females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average  age 23 years</a:t>
            </a:r>
          </a:p>
          <a:p>
            <a:r>
              <a:rPr lang="en-GB" sz="1600" dirty="0">
                <a:latin typeface="Comic Sans MS" pitchFamily="66" charset="0"/>
              </a:rPr>
              <a:t>materials: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background questionnaire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program version of the Lin e-Edit problem (Non-Object based and Object based) 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comprehension question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ranking question</a:t>
            </a:r>
          </a:p>
          <a:p>
            <a:r>
              <a:rPr lang="en-GB" sz="1600" dirty="0">
                <a:latin typeface="Comic Sans MS" pitchFamily="66" charset="0"/>
              </a:rPr>
              <a:t>procedure, metrics, hypotheses:</a:t>
            </a:r>
          </a:p>
          <a:p>
            <a:pPr lvl="1"/>
            <a:r>
              <a:rPr lang="en-GB" sz="1200" dirty="0">
                <a:latin typeface="Comic Sans MS" pitchFamily="66" charset="0"/>
              </a:rPr>
              <a:t>same as in the Car study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Summary of the Studies Findings</a:t>
            </a:r>
          </a:p>
        </p:txBody>
      </p:sp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5656" y="1124746"/>
          <a:ext cx="5904657" cy="4750256"/>
        </p:xfrm>
        <a:graphic>
          <a:graphicData uri="http://schemas.openxmlformats.org/drawingml/2006/table">
            <a:tbl>
              <a:tblPr/>
              <a:tblGrid>
                <a:gridCol w="208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Car study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Line-Edit study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Performance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Object based group outperformed the Non-Object based group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Object based group outperformed the Non-Object based group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Knowledge categories that contributed to the difference between program version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Problem Classes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Control Flow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State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Problem Classes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Performance in each knowledge category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positive dominant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negative dominant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positive dominant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negative dominant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All group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State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Non-Object group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State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Problem Classes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Problem Classes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Object group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State and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Problem Classes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5554960" cy="77809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Model Evaluation 1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7"/>
            <a:ext cx="3744415" cy="439248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7544" y="6021288"/>
            <a:ext cx="3600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Elements of software comprehension models (source: O'Brien, 2003)</a:t>
            </a:r>
          </a:p>
          <a:p>
            <a:endParaRPr lang="en-GB" sz="1100" dirty="0">
              <a:latin typeface="Comic Sans MS" pitchFamily="66" charset="0"/>
            </a:endParaRPr>
          </a:p>
        </p:txBody>
      </p:sp>
      <p:pic>
        <p:nvPicPr>
          <p:cNvPr id="15" name="Picture 14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48064" y="602128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The tailored operational view of the model used in this investigation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052736"/>
            <a:ext cx="374441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3312368" cy="72008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itchFamily="66" charset="0"/>
              </a:rPr>
              <a:t>Model Evaluation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Comic Sans MS" pitchFamily="66" charset="0"/>
              </a:rPr>
              <a:t>control flow, problem classes and state knowledge categories are the basis of the proposed model as they were found contributory (primary knowledge)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Comic Sans MS" pitchFamily="66" charset="0"/>
              </a:rPr>
              <a:t>elementary operations, data flow, and program goals knowledge categories were not contributory (secondary knowledge)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Comic Sans MS" pitchFamily="66" charset="0"/>
              </a:rPr>
              <a:t>the elements of class concept, problem characteristics, and solution decomposition found empirically to be influential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5696" y="6396335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The empirically grounded based proposed model of OO program comprehension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636912"/>
            <a:ext cx="4278039" cy="363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352928" cy="792088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itchFamily="66" charset="0"/>
              </a:rPr>
              <a:t>Model Evaluation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2400" dirty="0">
                <a:latin typeface="Comic Sans MS" pitchFamily="66" charset="0"/>
              </a:rPr>
              <a:t>Limitations and Extension of the Proposed Model</a:t>
            </a:r>
            <a:br>
              <a:rPr lang="en-GB" sz="2400" dirty="0">
                <a:latin typeface="Comic Sans MS" pitchFamily="66" charset="0"/>
              </a:rPr>
            </a:br>
            <a:endParaRPr lang="en-GB" sz="2400" dirty="0">
              <a:latin typeface="Comic Sans MS" pitchFamily="66" charset="0"/>
            </a:endParaRPr>
          </a:p>
          <a:p>
            <a:r>
              <a:rPr lang="en-GB" sz="1800" dirty="0">
                <a:latin typeface="Comic Sans MS" pitchFamily="66" charset="0"/>
              </a:rPr>
              <a:t>contributory knowledge would be considered simplistic to describe "critical aspects" of OO program comprehension: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reconsider control flow as "the way in which objects interact with each other", dynamic aspects of problem classes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reconsider state as "state of objects", object is holding state and changing through its behaviour</a:t>
            </a:r>
          </a:p>
          <a:p>
            <a:pPr lvl="1"/>
            <a:endParaRPr lang="en-GB" sz="1400" dirty="0">
              <a:latin typeface="Comic Sans MS" pitchFamily="66" charset="0"/>
            </a:endParaRPr>
          </a:p>
          <a:p>
            <a:pPr lvl="1"/>
            <a:endParaRPr lang="en-GB" sz="1400" dirty="0">
              <a:latin typeface="Comic Sans MS" pitchFamily="66" charset="0"/>
            </a:endParaRPr>
          </a:p>
          <a:p>
            <a:r>
              <a:rPr lang="en-GB" sz="1800" dirty="0">
                <a:latin typeface="Comic Sans MS" pitchFamily="66" charset="0"/>
              </a:rPr>
              <a:t>including these critical aspects as knowledge category is difficult in the current research (knowledge spanned only on OO programs), further comparison should be done between OO programs</a:t>
            </a: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2400" dirty="0">
                <a:latin typeface="Comic Sans MS" pitchFamily="66" charset="0"/>
              </a:rPr>
              <a:t>Methodological Issues</a:t>
            </a:r>
          </a:p>
          <a:p>
            <a:endParaRPr lang="en-GB" sz="1500" dirty="0">
              <a:latin typeface="Comic Sans MS" pitchFamily="66" charset="0"/>
            </a:endParaRPr>
          </a:p>
          <a:p>
            <a:r>
              <a:rPr lang="en-GB" sz="1500" dirty="0">
                <a:latin typeface="Comic Sans MS" pitchFamily="66" charset="0"/>
              </a:rPr>
              <a:t>the lack of criterion for comparability between program versions: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issue of equivalence (OO systematically longer than non OO)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problem classes questions in non OO programs are questionable</a:t>
            </a:r>
          </a:p>
          <a:p>
            <a:endParaRPr lang="en-GB" sz="1400" dirty="0">
              <a:latin typeface="Comic Sans MS" pitchFamily="66" charset="0"/>
            </a:endParaRPr>
          </a:p>
          <a:p>
            <a:r>
              <a:rPr lang="en-GB" sz="1500" dirty="0">
                <a:latin typeface="Comic Sans MS" pitchFamily="66" charset="0"/>
              </a:rPr>
              <a:t>the use of additional cues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variables names and comments gave additional source for information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non-meaningful variables names and fewer textual comments approaches considered beyond subjects ability</a:t>
            </a:r>
          </a:p>
          <a:p>
            <a:endParaRPr lang="en-GB" sz="14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GB" sz="2400" dirty="0">
                <a:latin typeface="Comic Sans MS" pitchFamily="66" charset="0"/>
              </a:rPr>
              <a:t>Pedagogical Issues</a:t>
            </a:r>
          </a:p>
          <a:p>
            <a:pPr>
              <a:buNone/>
            </a:pPr>
            <a:endParaRPr lang="en-GB" sz="2400" dirty="0">
              <a:latin typeface="Comic Sans MS" pitchFamily="66" charset="0"/>
            </a:endParaRPr>
          </a:p>
          <a:p>
            <a:r>
              <a:rPr lang="en-GB" sz="1500" dirty="0">
                <a:latin typeface="Comic Sans MS" pitchFamily="66" charset="0"/>
              </a:rPr>
              <a:t>what types of knowledge programmers found difficult to comprehension contribute to the theory of OO program comprehension and help educators to teach OO programming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carful attention to data flow and program goals knowledge</a:t>
            </a:r>
          </a:p>
          <a:p>
            <a:pPr lvl="1"/>
            <a:r>
              <a:rPr lang="en-GB" sz="1300" dirty="0">
                <a:latin typeface="Comic Sans MS" pitchFamily="66" charset="0"/>
              </a:rPr>
              <a:t>understanding of critical aspects of control flow, state, and problem classes </a:t>
            </a:r>
          </a:p>
          <a:p>
            <a:endParaRPr lang="en-GB" sz="1400" dirty="0">
              <a:latin typeface="Comic Sans MS" pitchFamily="66" charset="0"/>
            </a:endParaRPr>
          </a:p>
          <a:p>
            <a:r>
              <a:rPr lang="en-GB" sz="1500" dirty="0">
                <a:latin typeface="Comic Sans MS" pitchFamily="66" charset="0"/>
              </a:rPr>
              <a:t>different program examples facilitate comprehension of different types of knowledge</a:t>
            </a:r>
          </a:p>
          <a:p>
            <a:endParaRPr lang="en-GB" sz="1500" dirty="0">
              <a:latin typeface="Comic Sans MS" pitchFamily="66" charset="0"/>
            </a:endParaRPr>
          </a:p>
          <a:p>
            <a:r>
              <a:rPr lang="en-GB" sz="1500" dirty="0">
                <a:latin typeface="Comic Sans MS" pitchFamily="66" charset="0"/>
              </a:rPr>
              <a:t>"knowledge-based" program example categorisation is an educational tool to improve OO program comprehension skills</a:t>
            </a: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Research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devising a tailored experimental methodology based on prior studies to meet the needs of the investigation</a:t>
            </a:r>
          </a:p>
          <a:p>
            <a:pPr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designing and conducting two main sets of empirical studies (Car and Line-Edit) to assess the ease of comprehension of OO programs</a:t>
            </a:r>
          </a:p>
          <a:p>
            <a:pPr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evaluating the existence model and proposing a new empirically grounded based model of OO program comprehension</a:t>
            </a:r>
          </a:p>
          <a:p>
            <a:pPr lvl="0"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introducing </a:t>
            </a:r>
            <a:r>
              <a:rPr lang="en-GB" sz="1600" i="1" dirty="0">
                <a:latin typeface="Comic Sans MS" pitchFamily="66" charset="0"/>
              </a:rPr>
              <a:t>knowledge-based</a:t>
            </a:r>
            <a:r>
              <a:rPr lang="en-GB" sz="1600" dirty="0">
                <a:latin typeface="Comic Sans MS" pitchFamily="66" charset="0"/>
              </a:rPr>
              <a:t> example programs as an educational tool to improve OO program comprehension skills for programming students</a:t>
            </a:r>
          </a:p>
          <a:p>
            <a:pPr lvl="0"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establishing a foundation for further work in the filed of empirical work in OO program comprehension</a:t>
            </a:r>
          </a:p>
          <a:p>
            <a:pPr>
              <a:lnSpc>
                <a:spcPct val="200000"/>
              </a:lnSpc>
            </a:pPr>
            <a:endParaRPr lang="en-GB" sz="1600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Research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4824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Research Aim, Questions, and Objectives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Program Comprehension, Theories, Strategies, and Models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Research Plan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Research Methodology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Car and Line-Edit Studies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Model Evaluation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Methodological and Pedagogical Issues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Research Contributions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itchFamily="66" charset="0"/>
              </a:rPr>
              <a:t>Further works</a:t>
            </a:r>
          </a:p>
        </p:txBody>
      </p:sp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Further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investigate the ease of comprehension of different program examples each of which is assumed to emphasise a certain type(s) of knowledge. this would help in expanding the knowledge-based categorisation</a:t>
            </a:r>
          </a:p>
          <a:p>
            <a:pPr>
              <a:lnSpc>
                <a:spcPct val="200000"/>
              </a:lnSpc>
            </a:pPr>
            <a:endParaRPr lang="en-GB" sz="1600" dirty="0">
              <a:latin typeface="Comic Sans MS" pitchFamily="66" charset="0"/>
            </a:endParaRPr>
          </a:p>
          <a:p>
            <a:pPr>
              <a:lnSpc>
                <a:spcPct val="200000"/>
              </a:lnSpc>
            </a:pPr>
            <a:r>
              <a:rPr lang="en-GB" sz="1600" dirty="0">
                <a:latin typeface="Comic Sans MS" pitchFamily="66" charset="0"/>
              </a:rPr>
              <a:t>investigate the ease of comprehension of the </a:t>
            </a:r>
            <a:r>
              <a:rPr lang="en-GB" sz="1600" i="1" dirty="0">
                <a:latin typeface="Comic Sans MS" pitchFamily="66" charset="0"/>
              </a:rPr>
              <a:t>critical</a:t>
            </a:r>
            <a:r>
              <a:rPr lang="en-GB" sz="1600" dirty="0">
                <a:latin typeface="Comic Sans MS" pitchFamily="66" charset="0"/>
              </a:rPr>
              <a:t> </a:t>
            </a:r>
            <a:r>
              <a:rPr lang="en-GB" sz="1600" i="1" dirty="0">
                <a:latin typeface="Comic Sans MS" pitchFamily="66" charset="0"/>
              </a:rPr>
              <a:t>aspects</a:t>
            </a:r>
            <a:r>
              <a:rPr lang="en-GB" sz="1600" dirty="0">
                <a:latin typeface="Comic Sans MS" pitchFamily="66" charset="0"/>
              </a:rPr>
              <a:t> of the primary types of knowledge within the OO programs. This van be done by using problem that possesses different solution decompositions both of which implemented in the form of </a:t>
            </a:r>
            <a:r>
              <a:rPr lang="en-GB" sz="1600" i="1" dirty="0">
                <a:latin typeface="Comic Sans MS" pitchFamily="66" charset="0"/>
              </a:rPr>
              <a:t>Object</a:t>
            </a:r>
            <a:r>
              <a:rPr lang="en-GB" sz="1600" dirty="0">
                <a:latin typeface="Comic Sans MS" pitchFamily="66" charset="0"/>
              </a:rPr>
              <a:t> based programs</a:t>
            </a:r>
          </a:p>
          <a:p>
            <a:pPr>
              <a:lnSpc>
                <a:spcPct val="200000"/>
              </a:lnSpc>
            </a:pPr>
            <a:endParaRPr lang="en-GB" sz="1600" dirty="0">
              <a:latin typeface="Comic Sans MS" pitchFamily="66" charset="0"/>
            </a:endParaRPr>
          </a:p>
          <a:p>
            <a:pPr>
              <a:lnSpc>
                <a:spcPct val="200000"/>
              </a:lnSpc>
            </a:pPr>
            <a:endParaRPr lang="en-GB" sz="1600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Thank You</a:t>
            </a:r>
            <a:br>
              <a:rPr lang="en-GB" dirty="0">
                <a:latin typeface="Comic Sans MS" pitchFamily="66" charset="0"/>
              </a:rPr>
            </a:br>
            <a:endParaRPr lang="en-GB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612068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None/>
            </a:pPr>
            <a:endParaRPr lang="en-GB" sz="4300" dirty="0">
              <a:latin typeface="Comic Sans MS" pitchFamily="66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GB" sz="4300" b="1" dirty="0">
                <a:latin typeface="Comic Sans MS" pitchFamily="66" charset="0"/>
              </a:rPr>
              <a:t>Research Aim</a:t>
            </a:r>
          </a:p>
          <a:p>
            <a:pPr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assess the ease of comprehension of OO programs for different problem characteristics that can possess different possible solution decompositions</a:t>
            </a:r>
          </a:p>
          <a:p>
            <a:pPr lvl="0">
              <a:lnSpc>
                <a:spcPct val="220000"/>
              </a:lnSpc>
              <a:buNone/>
            </a:pPr>
            <a:r>
              <a:rPr lang="en-GB" sz="4300" b="1" dirty="0">
                <a:latin typeface="Comic Sans MS" pitchFamily="66" charset="0"/>
              </a:rPr>
              <a:t>Research questions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Are the OO programs easier to comprehend than non OO programs? How to go about empirically investigate OO program comprehension?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What are the existing models of program comprehension? What are the main types of knowledge appropriate to investigate OO program comprehension?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How do different elements, such as, class concept, problem characteristics, and solution decompositions influence the OO program comprehension?</a:t>
            </a:r>
          </a:p>
          <a:p>
            <a:pPr>
              <a:lnSpc>
                <a:spcPct val="270000"/>
              </a:lnSpc>
              <a:buNone/>
            </a:pPr>
            <a:r>
              <a:rPr lang="en-GB" sz="4300" b="1" dirty="0">
                <a:latin typeface="Comic Sans MS" pitchFamily="66" charset="0"/>
              </a:rPr>
              <a:t>the objectives are: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to provide a rich view of the difference in the ease of comprehension between OO programs and non OO programs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to evaluate current models of OO program comprehension</a:t>
            </a:r>
          </a:p>
          <a:p>
            <a:pPr lvl="0">
              <a:lnSpc>
                <a:spcPct val="170000"/>
              </a:lnSpc>
            </a:pPr>
            <a:r>
              <a:rPr lang="en-GB" sz="4300" dirty="0">
                <a:latin typeface="Comic Sans MS" pitchFamily="66" charset="0"/>
              </a:rPr>
              <a:t>to propose a new empirically grounded based model of OO program comprehension</a:t>
            </a:r>
          </a:p>
        </p:txBody>
      </p:sp>
      <p:pic>
        <p:nvPicPr>
          <p:cNvPr id="6" name="Picture 5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Program Comprehension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>
                <a:latin typeface="Comic Sans MS" pitchFamily="66" charset="0"/>
              </a:rPr>
              <a:t>top-down model 		</a:t>
            </a:r>
            <a:r>
              <a:rPr lang="en-GB" sz="1300" u="sng" dirty="0">
                <a:latin typeface="Comic Sans MS" pitchFamily="66" charset="0"/>
              </a:rPr>
              <a:t>Brooks (1983) - </a:t>
            </a:r>
            <a:r>
              <a:rPr lang="en-GB" sz="1300" u="sng" dirty="0" err="1">
                <a:latin typeface="Comic Sans MS" pitchFamily="66" charset="0"/>
              </a:rPr>
              <a:t>Soloway</a:t>
            </a:r>
            <a:r>
              <a:rPr lang="en-GB" sz="1300" u="sng" dirty="0">
                <a:latin typeface="Comic Sans MS" pitchFamily="66" charset="0"/>
              </a:rPr>
              <a:t> and Ehrlich (1989) </a:t>
            </a:r>
            <a:endParaRPr lang="en-GB" sz="1200" u="sng" dirty="0">
              <a:latin typeface="Comic Sans MS" pitchFamily="66" charset="0"/>
            </a:endParaRPr>
          </a:p>
          <a:p>
            <a:pPr lvl="1"/>
            <a:r>
              <a:rPr lang="en-GB" sz="1600" dirty="0">
                <a:latin typeface="Comic Sans MS" pitchFamily="66" charset="0"/>
              </a:rPr>
              <a:t>high-level abstraction to low-level abstraction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hypothesis-driven process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based on beacons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applied when code is familiar</a:t>
            </a:r>
          </a:p>
          <a:p>
            <a:pPr lvl="1"/>
            <a:r>
              <a:rPr lang="en-GB" sz="1600" dirty="0">
                <a:latin typeface="Comic Sans MS" pitchFamily="66" charset="0"/>
              </a:rPr>
              <a:t>required good level of experience, not appropriate for novices</a:t>
            </a:r>
          </a:p>
          <a:p>
            <a:r>
              <a:rPr lang="en-GB" sz="1800" dirty="0">
                <a:latin typeface="Comic Sans MS" pitchFamily="66" charset="0"/>
              </a:rPr>
              <a:t>bottom-up model 		</a:t>
            </a:r>
            <a:r>
              <a:rPr lang="en-GB" sz="1300" u="sng" dirty="0" err="1">
                <a:latin typeface="Comic Sans MS" pitchFamily="66" charset="0"/>
              </a:rPr>
              <a:t>Shneiderman</a:t>
            </a:r>
            <a:r>
              <a:rPr lang="en-GB" sz="1300" u="sng" dirty="0">
                <a:latin typeface="Comic Sans MS" pitchFamily="66" charset="0"/>
              </a:rPr>
              <a:t> and Mayer (1979) - Pennington (1987a)</a:t>
            </a:r>
            <a:endParaRPr lang="en-GB" sz="1200" u="sng" dirty="0">
              <a:latin typeface="Comic Sans MS" pitchFamily="66" charset="0"/>
            </a:endParaRPr>
          </a:p>
          <a:p>
            <a:pPr lvl="1"/>
            <a:r>
              <a:rPr lang="en-GB" sz="1500" dirty="0">
                <a:latin typeface="Comic Sans MS" pitchFamily="66" charset="0"/>
              </a:rPr>
              <a:t>low-level abstraction to high-level abstraction</a:t>
            </a:r>
          </a:p>
          <a:p>
            <a:pPr lvl="1"/>
            <a:r>
              <a:rPr lang="en-GB" sz="1500" dirty="0">
                <a:latin typeface="Comic Sans MS" pitchFamily="66" charset="0"/>
              </a:rPr>
              <a:t>based on chunking code</a:t>
            </a:r>
          </a:p>
          <a:p>
            <a:pPr lvl="1"/>
            <a:r>
              <a:rPr lang="en-GB" sz="1500" dirty="0">
                <a:latin typeface="Comic Sans MS" pitchFamily="66" charset="0"/>
              </a:rPr>
              <a:t>applied when code is unfamiliar</a:t>
            </a:r>
          </a:p>
          <a:p>
            <a:pPr lvl="1"/>
            <a:r>
              <a:rPr lang="en-GB" sz="1500" dirty="0">
                <a:latin typeface="Comic Sans MS" pitchFamily="66" charset="0"/>
              </a:rPr>
              <a:t>does not required good level of experience, appropriate for novices</a:t>
            </a:r>
          </a:p>
          <a:p>
            <a:r>
              <a:rPr lang="en-GB" sz="1800" dirty="0">
                <a:latin typeface="Comic Sans MS" pitchFamily="66" charset="0"/>
              </a:rPr>
              <a:t>Integrated model 		</a:t>
            </a:r>
            <a:r>
              <a:rPr lang="en-GB" sz="1300" u="sng" dirty="0">
                <a:latin typeface="Comic Sans MS" pitchFamily="66" charset="0"/>
              </a:rPr>
              <a:t>Van </a:t>
            </a:r>
            <a:r>
              <a:rPr lang="en-GB" sz="1300" u="sng" dirty="0" err="1">
                <a:latin typeface="Comic Sans MS" pitchFamily="66" charset="0"/>
              </a:rPr>
              <a:t>mayrhauser</a:t>
            </a:r>
            <a:r>
              <a:rPr lang="en-GB" sz="1300" u="sng" dirty="0">
                <a:latin typeface="Comic Sans MS" pitchFamily="66" charset="0"/>
              </a:rPr>
              <a:t> and vans (1995) - Storey (2006)</a:t>
            </a:r>
            <a:endParaRPr lang="en-GB" sz="1200" u="sng" dirty="0">
              <a:latin typeface="Comic Sans MS" pitchFamily="66" charset="0"/>
            </a:endParaRPr>
          </a:p>
          <a:p>
            <a:pPr lvl="1"/>
            <a:r>
              <a:rPr lang="en-GB" sz="1500" dirty="0">
                <a:latin typeface="Comic Sans MS" pitchFamily="66" charset="0"/>
              </a:rPr>
              <a:t>combined 4 sum-models:</a:t>
            </a:r>
          </a:p>
          <a:p>
            <a:pPr lvl="4"/>
            <a:r>
              <a:rPr lang="en-GB" sz="1500" dirty="0">
                <a:latin typeface="Comic Sans MS" pitchFamily="66" charset="0"/>
              </a:rPr>
              <a:t>top-down, program model, situation model, and knowledge based</a:t>
            </a:r>
          </a:p>
          <a:p>
            <a:pPr lvl="1"/>
            <a:r>
              <a:rPr lang="en-GB" sz="1500" dirty="0">
                <a:latin typeface="Comic Sans MS" pitchFamily="66" charset="0"/>
              </a:rPr>
              <a:t>necessary for large size programs</a:t>
            </a:r>
          </a:p>
          <a:p>
            <a:pPr lvl="1"/>
            <a:r>
              <a:rPr lang="en-GB" sz="1500" dirty="0">
                <a:latin typeface="Comic Sans MS" pitchFamily="66" charset="0"/>
              </a:rPr>
              <a:t>any of the first 3 sub-models can be activated, each of </a:t>
            </a:r>
            <a:r>
              <a:rPr lang="en-GB" sz="1500" dirty="0" err="1">
                <a:latin typeface="Comic Sans MS" pitchFamily="66" charset="0"/>
              </a:rPr>
              <a:t>whichhas</a:t>
            </a:r>
            <a:r>
              <a:rPr lang="en-GB" sz="1500" dirty="0">
                <a:latin typeface="Comic Sans MS" pitchFamily="66" charset="0"/>
              </a:rPr>
              <a:t> its preferred knowledge type</a:t>
            </a:r>
          </a:p>
          <a:p>
            <a:endParaRPr lang="en-GB" sz="1500" dirty="0">
              <a:latin typeface="Comic Sans MS" pitchFamily="66" charset="0"/>
            </a:endParaRPr>
          </a:p>
          <a:p>
            <a:r>
              <a:rPr lang="en-GB" sz="1800" dirty="0">
                <a:latin typeface="Comic Sans MS" pitchFamily="66" charset="0"/>
              </a:rPr>
              <a:t>each model has its own characteristics</a:t>
            </a:r>
          </a:p>
          <a:p>
            <a:r>
              <a:rPr lang="en-GB" sz="1800" dirty="0">
                <a:latin typeface="Comic Sans MS" pitchFamily="66" charset="0"/>
              </a:rPr>
              <a:t>which of these models are fit to OO programs?</a:t>
            </a:r>
          </a:p>
          <a:p>
            <a:pPr lvl="1"/>
            <a:endParaRPr lang="en-GB" sz="1200" dirty="0">
              <a:latin typeface="Comic Sans MS" pitchFamily="66" charset="0"/>
            </a:endParaRPr>
          </a:p>
          <a:p>
            <a:pPr lvl="1"/>
            <a:endParaRPr lang="en-GB" sz="1200" dirty="0">
              <a:latin typeface="Comic Sans MS" pitchFamily="66" charset="0"/>
            </a:endParaRPr>
          </a:p>
          <a:p>
            <a:pPr>
              <a:buNone/>
            </a:pPr>
            <a:endParaRPr lang="en-GB" sz="1400" dirty="0">
              <a:latin typeface="Comic Sans MS" pitchFamily="66" charset="0"/>
            </a:endParaRPr>
          </a:p>
          <a:p>
            <a:pPr>
              <a:buNone/>
            </a:pPr>
            <a:endParaRPr lang="en-GB" sz="1400" dirty="0">
              <a:latin typeface="Comic Sans MS" pitchFamily="66" charset="0"/>
            </a:endParaRPr>
          </a:p>
          <a:p>
            <a:pPr>
              <a:buNone/>
            </a:pPr>
            <a:endParaRPr lang="en-GB" sz="1400" dirty="0">
              <a:latin typeface="Comic Sans MS" pitchFamily="66" charset="0"/>
            </a:endParaRPr>
          </a:p>
        </p:txBody>
      </p:sp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Program Comprehension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880319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mic Sans MS" pitchFamily="66" charset="0"/>
              </a:rPr>
              <a:t>Systematic strategy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read code in detail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required static and dynamic knowledge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successful in modification task</a:t>
            </a:r>
            <a:endParaRPr lang="en-GB" sz="1200" dirty="0">
              <a:latin typeface="Comic Sans MS" pitchFamily="66" charset="0"/>
            </a:endParaRPr>
          </a:p>
          <a:p>
            <a:pPr lvl="1">
              <a:buNone/>
            </a:pPr>
            <a:endParaRPr lang="en-GB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As-needed strategy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focus on certain code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required only static knowledge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successful in maintenance task</a:t>
            </a: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itchFamily="66" charset="0"/>
              </a:rPr>
              <a:t>Program Comprehension Models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584" y="1844824"/>
          <a:ext cx="6408711" cy="226314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text relations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knowledge structures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mental representation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model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elementary operations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text structure  knowledge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dynamic and functional views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program model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control flow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text structure knowledge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dynamic view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program model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function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plan knowledge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functional view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situation model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data flow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plan knowledge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dynamic and functional view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situation model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state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plan Knowledge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dynamic and functional view</a:t>
                      </a:r>
                      <a:endParaRPr lang="en-GB" sz="120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SimSun"/>
                          <a:cs typeface="Times New Roman"/>
                        </a:rPr>
                        <a:t>program/situation model</a:t>
                      </a:r>
                      <a:endParaRPr lang="en-GB" sz="1200" dirty="0">
                        <a:solidFill>
                          <a:srgbClr val="000000"/>
                        </a:solidFill>
                        <a:latin typeface="Comic Sans MS" pitchFamily="66" charset="0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450912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Limitations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>
                <a:latin typeface="Comic Sans MS" pitchFamily="66" charset="0"/>
              </a:rPr>
              <a:t>does not account for representation of OO concepts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400" dirty="0">
                <a:latin typeface="Comic Sans MS" pitchFamily="66" charset="0"/>
              </a:rPr>
              <a:t>classes and their relationships i.e., composition and inheritance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400" dirty="0">
                <a:latin typeface="Comic Sans MS" pitchFamily="66" charset="0"/>
              </a:rPr>
              <a:t>delocalised plan i.e., client-server relationship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400" dirty="0">
                <a:latin typeface="Comic Sans MS" pitchFamily="66" charset="0"/>
              </a:rPr>
              <a:t>macrostructure i.e., elementary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Pennington model of program comprehension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850106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itchFamily="66" charset="0"/>
              </a:rPr>
              <a:t>Program Comprehension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1720" y="1484784"/>
          <a:ext cx="5904656" cy="5047178"/>
        </p:xfrm>
        <a:graphic>
          <a:graphicData uri="http://schemas.openxmlformats.org/drawingml/2006/table">
            <a:tbl>
              <a:tblPr/>
              <a:tblGrid>
                <a:gridCol w="151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10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text relations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knowledge structures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mental representation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03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Program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control flow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text structure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view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program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elementary operations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text structure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and functional views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program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elementary functions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text structure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and functional views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program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03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03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Static Aspects of 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problem classes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problem knowledge and plan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object view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relations between problem classes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problem knowledge and plan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object view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30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computing or reified classes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generic programming knowledge and plan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object view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main goals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problem knowledge and plan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functional view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03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aspects of 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380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client–server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plan knowledge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(complex delocalised plans)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and functional views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data flow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plan knowledge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dynamic and functional views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</a:rPr>
                        <a:t>situation model</a:t>
                      </a:r>
                    </a:p>
                  </a:txBody>
                  <a:tcPr marL="44245" marR="44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Picture 4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9807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mic Sans MS" pitchFamily="66" charset="0"/>
              </a:rPr>
              <a:t>Burkhardt</a:t>
            </a:r>
            <a:r>
              <a:rPr lang="en-GB" dirty="0">
                <a:latin typeface="Comic Sans MS" pitchFamily="66" charset="0"/>
              </a:rPr>
              <a:t> model of OO program comprehension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pitchFamily="66" charset="0"/>
              </a:rPr>
              <a:t>Research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Pennington and Burkhardt models were taken as a basis of the investigation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the comprehension was assessed at both at the knowledge categories level rand the overall program level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did not distinguish between two sub-models (program and situation models), it was important to assess the ease of comprehension of each of the following types of knowledge categories: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Elementary Operations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Control Flow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Data Flow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Program Goals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State</a:t>
            </a:r>
          </a:p>
          <a:p>
            <a:pPr lvl="1">
              <a:lnSpc>
                <a:spcPct val="120000"/>
              </a:lnSpc>
            </a:pPr>
            <a:r>
              <a:rPr lang="en-GB" sz="1300" dirty="0">
                <a:latin typeface="Comic Sans MS" pitchFamily="66" charset="0"/>
              </a:rPr>
              <a:t>Problem Classes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there was a shift from memory-based task to search-based task to allow subjects search through the program text rather than memory recall 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this approach was more fruitful in enhancing and led to proposing a new empirically grounded based model of OO program comprehension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latin typeface="Comic Sans MS" pitchFamily="66" charset="0"/>
              </a:rPr>
              <a:t>Presenting the first paper at PPIG 2010- Dundee</a:t>
            </a: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itchFamily="66" charset="0"/>
              </a:rPr>
              <a:t>Research methodology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92488"/>
          </a:xfrm>
        </p:spPr>
        <p:txBody>
          <a:bodyPr>
            <a:noAutofit/>
          </a:bodyPr>
          <a:lstStyle/>
          <a:p>
            <a:r>
              <a:rPr lang="en-GB" sz="1600" dirty="0">
                <a:latin typeface="Comic Sans MS" pitchFamily="66" charset="0"/>
              </a:rPr>
              <a:t>Détienne 2006 claimed that since these claim is cognitive in nature, it is important to assess it empirically</a:t>
            </a:r>
          </a:p>
          <a:p>
            <a:endParaRPr lang="en-GB" sz="1600" dirty="0">
              <a:latin typeface="Comic Sans MS" pitchFamily="66" charset="0"/>
            </a:endParaRPr>
          </a:p>
          <a:p>
            <a:endParaRPr lang="en-GB" sz="1600" dirty="0">
              <a:latin typeface="Comic Sans MS" pitchFamily="66" charset="0"/>
            </a:endParaRPr>
          </a:p>
          <a:p>
            <a:r>
              <a:rPr lang="en-GB" sz="1600" dirty="0">
                <a:latin typeface="Comic Sans MS" pitchFamily="66" charset="0"/>
              </a:rPr>
              <a:t>comparative empirical evaluation approach in the form of controlled empirical experiment is the most appropriate approach to perform the evaluation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replicate and build on the existent empirical studies</a:t>
            </a:r>
          </a:p>
          <a:p>
            <a:pPr lvl="1"/>
            <a:r>
              <a:rPr lang="en-GB" sz="1400" dirty="0">
                <a:latin typeface="Comic Sans MS" pitchFamily="66" charset="0"/>
              </a:rPr>
              <a:t>relate the research findings to a wide rang of related studies</a:t>
            </a:r>
          </a:p>
          <a:p>
            <a:endParaRPr lang="en-GB" sz="1600" dirty="0">
              <a:latin typeface="Comic Sans MS" pitchFamily="66" charset="0"/>
            </a:endParaRPr>
          </a:p>
          <a:p>
            <a:pPr>
              <a:buNone/>
            </a:pPr>
            <a:endParaRPr lang="en-GB" sz="1600" dirty="0">
              <a:latin typeface="Comic Sans MS" pitchFamily="66" charset="0"/>
            </a:endParaRPr>
          </a:p>
        </p:txBody>
      </p:sp>
      <p:pic>
        <p:nvPicPr>
          <p:cNvPr id="4" name="Picture 3" descr="Sheffield%20Hallam%20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47664" cy="620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!-- This markup removes items from the Office Button in Powerpoint. -->
<customUI xmlns="http://schemas.microsoft.com/office/2006/01/customui">
  <ribbon>
    <officeMenu>
      <menu idMso="FileSendMenu" showImage="false" visible="false"/>
      <menu idMso="FilePrintMenu">
        <button idMso="FilePrintQuick" showImage="false" visible="false"/>
      </menu>
      <menu idMso="MenuPublish">
        <toggleButton idMso="FileCreateDocumentWorkspace" showImage="false" visible="false"/>
        <button idMso="FileSaveToDocumentManagementServer" showImage="false" visible="false"/>
      </menu>
    </officeMenu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3207</TotalTime>
  <Words>2212</Words>
  <Application>Microsoft Office PowerPoint</Application>
  <PresentationFormat>On-screen Show (4:3)</PresentationFormat>
  <Paragraphs>341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Comic Sans MS</vt:lpstr>
      <vt:lpstr>Wingdings</vt:lpstr>
      <vt:lpstr>blank</vt:lpstr>
      <vt:lpstr>The Influence of Class Structure on Program Comprehension: An Empirical Study </vt:lpstr>
      <vt:lpstr>Research Outlines</vt:lpstr>
      <vt:lpstr>PowerPoint Presentation</vt:lpstr>
      <vt:lpstr>Program Comprehension Theories</vt:lpstr>
      <vt:lpstr>Program Comprehension Strategies</vt:lpstr>
      <vt:lpstr>Program Comprehension Models</vt:lpstr>
      <vt:lpstr>Program Comprehension Models</vt:lpstr>
      <vt:lpstr>Research Plan</vt:lpstr>
      <vt:lpstr>Research methodology 1</vt:lpstr>
      <vt:lpstr>Research methodology 2</vt:lpstr>
      <vt:lpstr>Research methodology 3</vt:lpstr>
      <vt:lpstr>Car Study</vt:lpstr>
      <vt:lpstr>Line-Edit Study</vt:lpstr>
      <vt:lpstr>Summary of the Studies Findings</vt:lpstr>
      <vt:lpstr>Model Evaluation 1</vt:lpstr>
      <vt:lpstr>Model Evaluation 2</vt:lpstr>
      <vt:lpstr>Model Evaluation 3</vt:lpstr>
      <vt:lpstr>PowerPoint Presentation</vt:lpstr>
      <vt:lpstr>Research Contributions</vt:lpstr>
      <vt:lpstr>Further Works</vt:lpstr>
      <vt:lpstr>Thank You </vt:lpstr>
    </vt:vector>
  </TitlesOfParts>
  <Company>Sheffield Hallam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Class Structure on Program Comprehension: An Empirical Study </dc:title>
  <dc:creator>AHMED AL-ARDAWI</dc:creator>
  <cp:lastModifiedBy>Khazaei, Babak</cp:lastModifiedBy>
  <cp:revision>239</cp:revision>
  <dcterms:created xsi:type="dcterms:W3CDTF">2013-05-18T11:02:56Z</dcterms:created>
  <dcterms:modified xsi:type="dcterms:W3CDTF">2021-04-09T16:26:07Z</dcterms:modified>
</cp:coreProperties>
</file>