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6" autoAdjust="0"/>
    <p:restoredTop sz="94660"/>
  </p:normalViewPr>
  <p:slideViewPr>
    <p:cSldViewPr snapToGrid="0">
      <p:cViewPr varScale="1">
        <p:scale>
          <a:sx n="106" d="100"/>
          <a:sy n="106" d="100"/>
        </p:scale>
        <p:origin x="242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ADA15F4E-54C3-4EE2-A335-13F83025EC87}" type="datetimeFigureOut">
              <a:rPr lang="en-GB" smtClean="0"/>
              <a:t>25/08/2024</a:t>
            </a:fld>
            <a:endParaRPr lang="en-GB"/>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GB"/>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0DD869B2-287C-4ED3-AFA2-05A9F352743F}" type="slidenum">
              <a:rPr lang="en-GB" smtClean="0"/>
              <a:t>‹#›</a:t>
            </a:fld>
            <a:endParaRPr lang="en-GB"/>
          </a:p>
        </p:txBody>
      </p:sp>
    </p:spTree>
    <p:extLst>
      <p:ext uri="{BB962C8B-B14F-4D97-AF65-F5344CB8AC3E}">
        <p14:creationId xmlns:p14="http://schemas.microsoft.com/office/powerpoint/2010/main" val="463710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DA15F4E-54C3-4EE2-A335-13F83025EC87}" type="datetimeFigureOut">
              <a:rPr lang="en-GB" smtClean="0"/>
              <a:t>25/08/2024</a:t>
            </a:fld>
            <a:endParaRPr lang="en-GB"/>
          </a:p>
        </p:txBody>
      </p:sp>
      <p:sp>
        <p:nvSpPr>
          <p:cNvPr id="6" name="Footer Placeholder 5"/>
          <p:cNvSpPr>
            <a:spLocks noGrp="1"/>
          </p:cNvSpPr>
          <p:nvPr>
            <p:ph type="ftr" sz="quarter" idx="11"/>
          </p:nvPr>
        </p:nvSpPr>
        <p:spPr/>
        <p:txBody>
          <a:bodyPr/>
          <a:lstStyle/>
          <a:p>
            <a:endParaRPr lang="en-GB"/>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0DD869B2-287C-4ED3-AFA2-05A9F352743F}" type="slidenum">
              <a:rPr lang="en-GB" smtClean="0"/>
              <a:t>‹#›</a:t>
            </a:fld>
            <a:endParaRPr lang="en-GB"/>
          </a:p>
        </p:txBody>
      </p:sp>
    </p:spTree>
    <p:extLst>
      <p:ext uri="{BB962C8B-B14F-4D97-AF65-F5344CB8AC3E}">
        <p14:creationId xmlns:p14="http://schemas.microsoft.com/office/powerpoint/2010/main" val="39328647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DA15F4E-54C3-4EE2-A335-13F83025EC87}" type="datetimeFigureOut">
              <a:rPr lang="en-GB" smtClean="0"/>
              <a:t>25/08/2024</a:t>
            </a:fld>
            <a:endParaRPr lang="en-GB"/>
          </a:p>
        </p:txBody>
      </p:sp>
      <p:sp>
        <p:nvSpPr>
          <p:cNvPr id="5" name="Footer Placeholder 4"/>
          <p:cNvSpPr>
            <a:spLocks noGrp="1"/>
          </p:cNvSpPr>
          <p:nvPr>
            <p:ph type="ftr" sz="quarter" idx="11"/>
          </p:nvPr>
        </p:nvSpPr>
        <p:spPr/>
        <p:txBody>
          <a:bodyPr/>
          <a:lstStyle/>
          <a:p>
            <a:endParaRPr lang="en-GB"/>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DD869B2-287C-4ED3-AFA2-05A9F352743F}" type="slidenum">
              <a:rPr lang="en-GB" smtClean="0"/>
              <a:t>‹#›</a:t>
            </a:fld>
            <a:endParaRPr lang="en-GB"/>
          </a:p>
        </p:txBody>
      </p:sp>
    </p:spTree>
    <p:extLst>
      <p:ext uri="{BB962C8B-B14F-4D97-AF65-F5344CB8AC3E}">
        <p14:creationId xmlns:p14="http://schemas.microsoft.com/office/powerpoint/2010/main" val="20835637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DA15F4E-54C3-4EE2-A335-13F83025EC87}" type="datetimeFigureOut">
              <a:rPr lang="en-GB" smtClean="0"/>
              <a:t>25/08/2024</a:t>
            </a:fld>
            <a:endParaRPr lang="en-GB"/>
          </a:p>
        </p:txBody>
      </p:sp>
      <p:sp>
        <p:nvSpPr>
          <p:cNvPr id="5" name="Footer Placeholder 4"/>
          <p:cNvSpPr>
            <a:spLocks noGrp="1"/>
          </p:cNvSpPr>
          <p:nvPr>
            <p:ph type="ftr" sz="quarter" idx="11"/>
          </p:nvPr>
        </p:nvSpPr>
        <p:spPr/>
        <p:txBody>
          <a:bodyPr/>
          <a:lstStyle/>
          <a:p>
            <a:endParaRPr lang="en-GB"/>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DD869B2-287C-4ED3-AFA2-05A9F352743F}" type="slidenum">
              <a:rPr lang="en-GB" smtClean="0"/>
              <a:t>‹#›</a:t>
            </a:fld>
            <a:endParaRPr lang="en-GB"/>
          </a:p>
        </p:txBody>
      </p:sp>
    </p:spTree>
    <p:extLst>
      <p:ext uri="{BB962C8B-B14F-4D97-AF65-F5344CB8AC3E}">
        <p14:creationId xmlns:p14="http://schemas.microsoft.com/office/powerpoint/2010/main" val="28619510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DA15F4E-54C3-4EE2-A335-13F83025EC87}" type="datetimeFigureOut">
              <a:rPr lang="en-GB" smtClean="0"/>
              <a:t>25/08/2024</a:t>
            </a:fld>
            <a:endParaRPr lang="en-GB"/>
          </a:p>
        </p:txBody>
      </p:sp>
      <p:sp>
        <p:nvSpPr>
          <p:cNvPr id="5" name="Footer Placeholder 4"/>
          <p:cNvSpPr>
            <a:spLocks noGrp="1"/>
          </p:cNvSpPr>
          <p:nvPr>
            <p:ph type="ftr" sz="quarter" idx="11"/>
          </p:nvPr>
        </p:nvSpPr>
        <p:spPr/>
        <p:txBody>
          <a:bodyPr/>
          <a:lstStyle/>
          <a:p>
            <a:endParaRPr lang="en-GB"/>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DD869B2-287C-4ED3-AFA2-05A9F352743F}" type="slidenum">
              <a:rPr lang="en-GB" smtClean="0"/>
              <a:t>‹#›</a:t>
            </a:fld>
            <a:endParaRPr lang="en-GB"/>
          </a:p>
        </p:txBody>
      </p:sp>
    </p:spTree>
    <p:extLst>
      <p:ext uri="{BB962C8B-B14F-4D97-AF65-F5344CB8AC3E}">
        <p14:creationId xmlns:p14="http://schemas.microsoft.com/office/powerpoint/2010/main" val="39937212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ADA15F4E-54C3-4EE2-A335-13F83025EC87}" type="datetimeFigureOut">
              <a:rPr lang="en-GB" smtClean="0"/>
              <a:t>25/08/2024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0DD869B2-287C-4ED3-AFA2-05A9F352743F}" type="slidenum">
              <a:rPr lang="en-GB" smtClean="0"/>
              <a:t>‹#›</a:t>
            </a:fld>
            <a:endParaRPr lang="en-GB"/>
          </a:p>
        </p:txBody>
      </p:sp>
    </p:spTree>
    <p:extLst>
      <p:ext uri="{BB962C8B-B14F-4D97-AF65-F5344CB8AC3E}">
        <p14:creationId xmlns:p14="http://schemas.microsoft.com/office/powerpoint/2010/main" val="169533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ADA15F4E-54C3-4EE2-A335-13F83025EC87}" type="datetimeFigureOut">
              <a:rPr lang="en-GB" smtClean="0"/>
              <a:t>25/08/2024</a:t>
            </a:fld>
            <a:endParaRPr lang="en-GB"/>
          </a:p>
        </p:txBody>
      </p:sp>
      <p:sp>
        <p:nvSpPr>
          <p:cNvPr id="8" name="Footer Placeholder 7"/>
          <p:cNvSpPr>
            <a:spLocks noGrp="1"/>
          </p:cNvSpPr>
          <p:nvPr>
            <p:ph type="ftr" sz="quarter" idx="11"/>
          </p:nvPr>
        </p:nvSpPr>
        <p:spPr>
          <a:xfrm>
            <a:off x="561111" y="6391838"/>
            <a:ext cx="3644282" cy="304801"/>
          </a:xfrm>
        </p:spPr>
        <p:txBody>
          <a:bodyPr/>
          <a:lstStyle/>
          <a:p>
            <a:endParaRPr lang="en-GB"/>
          </a:p>
        </p:txBody>
      </p:sp>
      <p:sp>
        <p:nvSpPr>
          <p:cNvPr id="9" name="Slide Number Placeholder 8"/>
          <p:cNvSpPr>
            <a:spLocks noGrp="1"/>
          </p:cNvSpPr>
          <p:nvPr>
            <p:ph type="sldNum" sz="quarter" idx="12"/>
          </p:nvPr>
        </p:nvSpPr>
        <p:spPr/>
        <p:txBody>
          <a:bodyPr/>
          <a:lstStyle/>
          <a:p>
            <a:fld id="{0DD869B2-287C-4ED3-AFA2-05A9F352743F}" type="slidenum">
              <a:rPr lang="en-GB" smtClean="0"/>
              <a:t>‹#›</a:t>
            </a:fld>
            <a:endParaRPr lang="en-GB"/>
          </a:p>
        </p:txBody>
      </p:sp>
    </p:spTree>
    <p:extLst>
      <p:ext uri="{BB962C8B-B14F-4D97-AF65-F5344CB8AC3E}">
        <p14:creationId xmlns:p14="http://schemas.microsoft.com/office/powerpoint/2010/main" val="310060590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ADA15F4E-54C3-4EE2-A335-13F83025EC87}" type="datetimeFigureOut">
              <a:rPr lang="en-GB" smtClean="0"/>
              <a:t>25/08/2024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DD869B2-287C-4ED3-AFA2-05A9F352743F}" type="slidenum">
              <a:rPr lang="en-GB" smtClean="0"/>
              <a:t>‹#›</a:t>
            </a:fld>
            <a:endParaRPr lang="en-GB"/>
          </a:p>
        </p:txBody>
      </p:sp>
    </p:spTree>
    <p:extLst>
      <p:ext uri="{BB962C8B-B14F-4D97-AF65-F5344CB8AC3E}">
        <p14:creationId xmlns:p14="http://schemas.microsoft.com/office/powerpoint/2010/main" val="425571248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ADA15F4E-54C3-4EE2-A335-13F83025EC87}" type="datetimeFigureOut">
              <a:rPr lang="en-GB" smtClean="0"/>
              <a:t>25/08/2024</a:t>
            </a:fld>
            <a:endParaRPr lang="en-GB"/>
          </a:p>
        </p:txBody>
      </p:sp>
      <p:sp>
        <p:nvSpPr>
          <p:cNvPr id="5" name="Footer Placeholder 4"/>
          <p:cNvSpPr>
            <a:spLocks noGrp="1"/>
          </p:cNvSpPr>
          <p:nvPr>
            <p:ph type="ftr" sz="quarter" idx="11"/>
          </p:nvPr>
        </p:nvSpPr>
        <p:spPr/>
        <p:txBody>
          <a:bodyPr/>
          <a:lstStyle/>
          <a:p>
            <a:endParaRPr lang="en-GB"/>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DD869B2-287C-4ED3-AFA2-05A9F352743F}" type="slidenum">
              <a:rPr lang="en-GB" smtClean="0"/>
              <a:t>‹#›</a:t>
            </a:fld>
            <a:endParaRPr lang="en-GB"/>
          </a:p>
        </p:txBody>
      </p:sp>
    </p:spTree>
    <p:extLst>
      <p:ext uri="{BB962C8B-B14F-4D97-AF65-F5344CB8AC3E}">
        <p14:creationId xmlns:p14="http://schemas.microsoft.com/office/powerpoint/2010/main" val="19075799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DA15F4E-54C3-4EE2-A335-13F83025EC87}" type="datetimeFigureOut">
              <a:rPr lang="en-GB" smtClean="0"/>
              <a:t>25/08/2024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DD869B2-287C-4ED3-AFA2-05A9F352743F}" type="slidenum">
              <a:rPr lang="en-GB" smtClean="0"/>
              <a:t>‹#›</a:t>
            </a:fld>
            <a:endParaRPr lang="en-GB"/>
          </a:p>
        </p:txBody>
      </p:sp>
    </p:spTree>
    <p:extLst>
      <p:ext uri="{BB962C8B-B14F-4D97-AF65-F5344CB8AC3E}">
        <p14:creationId xmlns:p14="http://schemas.microsoft.com/office/powerpoint/2010/main" val="16695495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DA15F4E-54C3-4EE2-A335-13F83025EC87}" type="datetimeFigureOut">
              <a:rPr lang="en-GB" smtClean="0"/>
              <a:t>25/08/2024</a:t>
            </a:fld>
            <a:endParaRPr lang="en-GB"/>
          </a:p>
        </p:txBody>
      </p:sp>
      <p:sp>
        <p:nvSpPr>
          <p:cNvPr id="5" name="Footer Placeholder 4"/>
          <p:cNvSpPr>
            <a:spLocks noGrp="1"/>
          </p:cNvSpPr>
          <p:nvPr>
            <p:ph type="ftr" sz="quarter" idx="11"/>
          </p:nvPr>
        </p:nvSpPr>
        <p:spPr/>
        <p:txBody>
          <a:bodyPr/>
          <a:lstStyle/>
          <a:p>
            <a:endParaRPr lang="en-GB"/>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DD869B2-287C-4ED3-AFA2-05A9F352743F}" type="slidenum">
              <a:rPr lang="en-GB" smtClean="0"/>
              <a:t>‹#›</a:t>
            </a:fld>
            <a:endParaRPr lang="en-GB"/>
          </a:p>
        </p:txBody>
      </p:sp>
    </p:spTree>
    <p:extLst>
      <p:ext uri="{BB962C8B-B14F-4D97-AF65-F5344CB8AC3E}">
        <p14:creationId xmlns:p14="http://schemas.microsoft.com/office/powerpoint/2010/main" val="12480901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DA15F4E-54C3-4EE2-A335-13F83025EC87}" type="datetimeFigureOut">
              <a:rPr lang="en-GB" smtClean="0"/>
              <a:t>25/08/2024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DD869B2-287C-4ED3-AFA2-05A9F352743F}" type="slidenum">
              <a:rPr lang="en-GB" smtClean="0"/>
              <a:t>‹#›</a:t>
            </a:fld>
            <a:endParaRPr lang="en-GB"/>
          </a:p>
        </p:txBody>
      </p:sp>
    </p:spTree>
    <p:extLst>
      <p:ext uri="{BB962C8B-B14F-4D97-AF65-F5344CB8AC3E}">
        <p14:creationId xmlns:p14="http://schemas.microsoft.com/office/powerpoint/2010/main" val="6683924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DA15F4E-54C3-4EE2-A335-13F83025EC87}" type="datetimeFigureOut">
              <a:rPr lang="en-GB" smtClean="0"/>
              <a:t>25/08/2024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0DD869B2-287C-4ED3-AFA2-05A9F352743F}" type="slidenum">
              <a:rPr lang="en-GB" smtClean="0"/>
              <a:t>‹#›</a:t>
            </a:fld>
            <a:endParaRPr lang="en-GB"/>
          </a:p>
        </p:txBody>
      </p:sp>
    </p:spTree>
    <p:extLst>
      <p:ext uri="{BB962C8B-B14F-4D97-AF65-F5344CB8AC3E}">
        <p14:creationId xmlns:p14="http://schemas.microsoft.com/office/powerpoint/2010/main" val="11286528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DA15F4E-54C3-4EE2-A335-13F83025EC87}" type="datetimeFigureOut">
              <a:rPr lang="en-GB" smtClean="0"/>
              <a:t>25/08/2024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0DD869B2-287C-4ED3-AFA2-05A9F352743F}" type="slidenum">
              <a:rPr lang="en-GB" smtClean="0"/>
              <a:t>‹#›</a:t>
            </a:fld>
            <a:endParaRPr lang="en-GB"/>
          </a:p>
        </p:txBody>
      </p:sp>
    </p:spTree>
    <p:extLst>
      <p:ext uri="{BB962C8B-B14F-4D97-AF65-F5344CB8AC3E}">
        <p14:creationId xmlns:p14="http://schemas.microsoft.com/office/powerpoint/2010/main" val="14957453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DA15F4E-54C3-4EE2-A335-13F83025EC87}" type="datetimeFigureOut">
              <a:rPr lang="en-GB" smtClean="0"/>
              <a:t>25/08/2024</a:t>
            </a:fld>
            <a:endParaRPr lang="en-GB"/>
          </a:p>
        </p:txBody>
      </p:sp>
      <p:sp>
        <p:nvSpPr>
          <p:cNvPr id="3" name="Footer Placeholder 2"/>
          <p:cNvSpPr>
            <a:spLocks noGrp="1"/>
          </p:cNvSpPr>
          <p:nvPr>
            <p:ph type="ftr" sz="quarter" idx="11"/>
          </p:nvPr>
        </p:nvSpPr>
        <p:spPr/>
        <p:txBody>
          <a:bodyPr/>
          <a:lstStyle/>
          <a:p>
            <a:endParaRPr lang="en-GB"/>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0DD869B2-287C-4ED3-AFA2-05A9F352743F}" type="slidenum">
              <a:rPr lang="en-GB" smtClean="0"/>
              <a:t>‹#›</a:t>
            </a:fld>
            <a:endParaRPr lang="en-GB"/>
          </a:p>
        </p:txBody>
      </p:sp>
    </p:spTree>
    <p:extLst>
      <p:ext uri="{BB962C8B-B14F-4D97-AF65-F5344CB8AC3E}">
        <p14:creationId xmlns:p14="http://schemas.microsoft.com/office/powerpoint/2010/main" val="7488632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DA15F4E-54C3-4EE2-A335-13F83025EC87}" type="datetimeFigureOut">
              <a:rPr lang="en-GB" smtClean="0"/>
              <a:t>25/08/2024</a:t>
            </a:fld>
            <a:endParaRPr lang="en-GB"/>
          </a:p>
        </p:txBody>
      </p:sp>
      <p:sp>
        <p:nvSpPr>
          <p:cNvPr id="6" name="Footer Placeholder 5"/>
          <p:cNvSpPr>
            <a:spLocks noGrp="1"/>
          </p:cNvSpPr>
          <p:nvPr>
            <p:ph type="ftr" sz="quarter" idx="11"/>
          </p:nvPr>
        </p:nvSpPr>
        <p:spPr/>
        <p:txBody>
          <a:bodyPr/>
          <a:lstStyle/>
          <a:p>
            <a:endParaRPr lang="en-GB"/>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0DD869B2-287C-4ED3-AFA2-05A9F352743F}" type="slidenum">
              <a:rPr lang="en-GB" smtClean="0"/>
              <a:t>‹#›</a:t>
            </a:fld>
            <a:endParaRPr lang="en-GB"/>
          </a:p>
        </p:txBody>
      </p:sp>
    </p:spTree>
    <p:extLst>
      <p:ext uri="{BB962C8B-B14F-4D97-AF65-F5344CB8AC3E}">
        <p14:creationId xmlns:p14="http://schemas.microsoft.com/office/powerpoint/2010/main" val="8914359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DA15F4E-54C3-4EE2-A335-13F83025EC87}" type="datetimeFigureOut">
              <a:rPr lang="en-GB" smtClean="0"/>
              <a:t>25/08/2024</a:t>
            </a:fld>
            <a:endParaRPr lang="en-GB"/>
          </a:p>
        </p:txBody>
      </p:sp>
      <p:sp>
        <p:nvSpPr>
          <p:cNvPr id="6" name="Footer Placeholder 5"/>
          <p:cNvSpPr>
            <a:spLocks noGrp="1"/>
          </p:cNvSpPr>
          <p:nvPr>
            <p:ph type="ftr" sz="quarter" idx="11"/>
          </p:nvPr>
        </p:nvSpPr>
        <p:spPr/>
        <p:txBody>
          <a:bodyPr/>
          <a:lstStyle/>
          <a:p>
            <a:endParaRPr lang="en-GB"/>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0DD869B2-287C-4ED3-AFA2-05A9F352743F}" type="slidenum">
              <a:rPr lang="en-GB" smtClean="0"/>
              <a:t>‹#›</a:t>
            </a:fld>
            <a:endParaRPr lang="en-GB"/>
          </a:p>
        </p:txBody>
      </p:sp>
    </p:spTree>
    <p:extLst>
      <p:ext uri="{BB962C8B-B14F-4D97-AF65-F5344CB8AC3E}">
        <p14:creationId xmlns:p14="http://schemas.microsoft.com/office/powerpoint/2010/main" val="8594548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ADA15F4E-54C3-4EE2-A335-13F83025EC87}" type="datetimeFigureOut">
              <a:rPr lang="en-GB" smtClean="0"/>
              <a:t>25/08/2024</a:t>
            </a:fld>
            <a:endParaRPr lang="en-GB"/>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GB"/>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0DD869B2-287C-4ED3-AFA2-05A9F352743F}" type="slidenum">
              <a:rPr lang="en-GB" smtClean="0"/>
              <a:t>‹#›</a:t>
            </a:fld>
            <a:endParaRPr lang="en-GB"/>
          </a:p>
        </p:txBody>
      </p:sp>
    </p:spTree>
    <p:extLst>
      <p:ext uri="{BB962C8B-B14F-4D97-AF65-F5344CB8AC3E}">
        <p14:creationId xmlns:p14="http://schemas.microsoft.com/office/powerpoint/2010/main" val="354723009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AA601C-A67B-779A-DF77-D0F970A81128}"/>
              </a:ext>
            </a:extLst>
          </p:cNvPr>
          <p:cNvSpPr>
            <a:spLocks noGrp="1"/>
          </p:cNvSpPr>
          <p:nvPr>
            <p:ph type="ctrTitle"/>
          </p:nvPr>
        </p:nvSpPr>
        <p:spPr/>
        <p:txBody>
          <a:bodyPr/>
          <a:lstStyle/>
          <a:p>
            <a:r>
              <a:rPr lang="en-GB" dirty="0"/>
              <a:t>Task 1</a:t>
            </a:r>
          </a:p>
        </p:txBody>
      </p:sp>
      <p:sp>
        <p:nvSpPr>
          <p:cNvPr id="3" name="Subtitle 2">
            <a:extLst>
              <a:ext uri="{FF2B5EF4-FFF2-40B4-BE49-F238E27FC236}">
                <a16:creationId xmlns:a16="http://schemas.microsoft.com/office/drawing/2014/main" id="{8DC29644-2F53-1844-24CF-27F301AC98EF}"/>
              </a:ext>
            </a:extLst>
          </p:cNvPr>
          <p:cNvSpPr>
            <a:spLocks noGrp="1"/>
          </p:cNvSpPr>
          <p:nvPr>
            <p:ph type="subTitle" idx="1"/>
          </p:nvPr>
        </p:nvSpPr>
        <p:spPr/>
        <p:txBody>
          <a:bodyPr/>
          <a:lstStyle/>
          <a:p>
            <a:endParaRPr lang="en-GB" dirty="0"/>
          </a:p>
        </p:txBody>
      </p:sp>
    </p:spTree>
    <p:extLst>
      <p:ext uri="{BB962C8B-B14F-4D97-AF65-F5344CB8AC3E}">
        <p14:creationId xmlns:p14="http://schemas.microsoft.com/office/powerpoint/2010/main" val="38408091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5CC2A-EA8E-9458-88BD-4DC481838112}"/>
              </a:ext>
            </a:extLst>
          </p:cNvPr>
          <p:cNvSpPr>
            <a:spLocks noGrp="1"/>
          </p:cNvSpPr>
          <p:nvPr>
            <p:ph type="title"/>
          </p:nvPr>
        </p:nvSpPr>
        <p:spPr/>
        <p:txBody>
          <a:bodyPr/>
          <a:lstStyle/>
          <a:p>
            <a:r>
              <a:rPr lang="en-GB" dirty="0"/>
              <a:t>Synthetic Data Generation</a:t>
            </a:r>
          </a:p>
        </p:txBody>
      </p:sp>
      <p:sp>
        <p:nvSpPr>
          <p:cNvPr id="3" name="Content Placeholder 2">
            <a:extLst>
              <a:ext uri="{FF2B5EF4-FFF2-40B4-BE49-F238E27FC236}">
                <a16:creationId xmlns:a16="http://schemas.microsoft.com/office/drawing/2014/main" id="{99090C4E-F314-60DB-E26D-F2C7D5170C32}"/>
              </a:ext>
            </a:extLst>
          </p:cNvPr>
          <p:cNvSpPr>
            <a:spLocks noGrp="1"/>
          </p:cNvSpPr>
          <p:nvPr>
            <p:ph idx="1"/>
          </p:nvPr>
        </p:nvSpPr>
        <p:spPr>
          <a:xfrm>
            <a:off x="1154955" y="2603500"/>
            <a:ext cx="2502646" cy="3416300"/>
          </a:xfrm>
        </p:spPr>
        <p:txBody>
          <a:bodyPr/>
          <a:lstStyle/>
          <a:p>
            <a:r>
              <a:rPr lang="en-GB" dirty="0"/>
              <a:t>Mythical plants</a:t>
            </a:r>
          </a:p>
          <a:p>
            <a:pPr lvl="1"/>
            <a:r>
              <a:rPr lang="en-GB" dirty="0"/>
              <a:t>Name (Str)</a:t>
            </a:r>
          </a:p>
          <a:p>
            <a:pPr lvl="1"/>
            <a:r>
              <a:rPr lang="en-GB" dirty="0"/>
              <a:t>Height</a:t>
            </a:r>
          </a:p>
          <a:p>
            <a:pPr lvl="2"/>
            <a:r>
              <a:rPr lang="en-GB" dirty="0"/>
              <a:t>Min (Int)</a:t>
            </a:r>
          </a:p>
          <a:p>
            <a:pPr lvl="2"/>
            <a:r>
              <a:rPr lang="en-GB" dirty="0"/>
              <a:t>Max (Int)</a:t>
            </a:r>
          </a:p>
          <a:p>
            <a:pPr lvl="1"/>
            <a:r>
              <a:rPr lang="en-GB" dirty="0"/>
              <a:t>Colours (Array)</a:t>
            </a:r>
          </a:p>
          <a:p>
            <a:pPr lvl="1"/>
            <a:r>
              <a:rPr lang="en-GB" dirty="0"/>
              <a:t>Shape (Str)</a:t>
            </a:r>
          </a:p>
          <a:p>
            <a:pPr lvl="1"/>
            <a:r>
              <a:rPr lang="en-GB" dirty="0"/>
              <a:t>Flowering (Bool)</a:t>
            </a:r>
          </a:p>
          <a:p>
            <a:pPr lvl="1"/>
            <a:r>
              <a:rPr lang="en-GB" dirty="0"/>
              <a:t>Climate (Str)</a:t>
            </a:r>
          </a:p>
        </p:txBody>
      </p:sp>
      <p:sp>
        <p:nvSpPr>
          <p:cNvPr id="4" name="Content Placeholder 2">
            <a:extLst>
              <a:ext uri="{FF2B5EF4-FFF2-40B4-BE49-F238E27FC236}">
                <a16:creationId xmlns:a16="http://schemas.microsoft.com/office/drawing/2014/main" id="{31FBE41D-B7D2-427A-A56D-822102D158AF}"/>
              </a:ext>
            </a:extLst>
          </p:cNvPr>
          <p:cNvSpPr txBox="1">
            <a:spLocks/>
          </p:cNvSpPr>
          <p:nvPr/>
        </p:nvSpPr>
        <p:spPr>
          <a:xfrm>
            <a:off x="4041501" y="2603500"/>
            <a:ext cx="2639955" cy="3416300"/>
          </a:xfrm>
          <a:prstGeom prst="rect">
            <a:avLst/>
          </a:prstGeom>
        </p:spPr>
        <p:txBody>
          <a:bodyPr vert="horz" lIns="91440" tIns="45720" rIns="91440" bIns="45720" rtlCol="0">
            <a:normAutofit fontScale="85000" lnSpcReduction="1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r>
              <a:rPr lang="en-GB" dirty="0"/>
              <a:t>Plants are defined in </a:t>
            </a:r>
            <a:r>
              <a:rPr lang="en-GB" dirty="0" err="1"/>
              <a:t>plants.json</a:t>
            </a:r>
            <a:endParaRPr lang="en-GB" dirty="0"/>
          </a:p>
          <a:p>
            <a:r>
              <a:rPr lang="en-GB" dirty="0"/>
              <a:t>Must adhere to the schema in </a:t>
            </a:r>
            <a:r>
              <a:rPr lang="en-GB" dirty="0" err="1"/>
              <a:t>plantSchema.json</a:t>
            </a:r>
            <a:endParaRPr lang="en-GB" dirty="0"/>
          </a:p>
          <a:p>
            <a:r>
              <a:rPr lang="en-GB" dirty="0"/>
              <a:t>Allows for any number of new plants to be defined</a:t>
            </a:r>
          </a:p>
          <a:p>
            <a:r>
              <a:rPr lang="en-GB" dirty="0"/>
              <a:t>Additional features could be added to the schema</a:t>
            </a:r>
          </a:p>
          <a:p>
            <a:r>
              <a:rPr lang="en-GB" dirty="0"/>
              <a:t>Easily expandable and modular</a:t>
            </a:r>
          </a:p>
        </p:txBody>
      </p:sp>
      <p:sp>
        <p:nvSpPr>
          <p:cNvPr id="5" name="Content Placeholder 2">
            <a:extLst>
              <a:ext uri="{FF2B5EF4-FFF2-40B4-BE49-F238E27FC236}">
                <a16:creationId xmlns:a16="http://schemas.microsoft.com/office/drawing/2014/main" id="{96F97651-E1A8-309F-C93F-9D70EE9F3656}"/>
              </a:ext>
            </a:extLst>
          </p:cNvPr>
          <p:cNvSpPr txBox="1">
            <a:spLocks/>
          </p:cNvSpPr>
          <p:nvPr/>
        </p:nvSpPr>
        <p:spPr>
          <a:xfrm>
            <a:off x="7065356" y="2603500"/>
            <a:ext cx="4966699" cy="341630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marL="0" indent="0">
              <a:buNone/>
            </a:pPr>
            <a:r>
              <a:rPr lang="en-GB" dirty="0"/>
              <a:t>Code reads in schema and plant list and generates a user defined number of plants for each type.</a:t>
            </a:r>
          </a:p>
          <a:p>
            <a:pPr marL="0" indent="0">
              <a:buNone/>
            </a:pPr>
            <a:endParaRPr lang="en-GB" dirty="0"/>
          </a:p>
          <a:p>
            <a:pPr marL="0" indent="0">
              <a:buNone/>
            </a:pPr>
            <a:r>
              <a:rPr lang="en-GB" dirty="0"/>
              <a:t>Command line arguments allow for the user to specify how many examples for the train test and validation sets, how many decimal places are wanted in the generated heights, and if they want the data to be pre-processed ready for machine learning.</a:t>
            </a:r>
          </a:p>
        </p:txBody>
      </p:sp>
    </p:spTree>
    <p:extLst>
      <p:ext uri="{BB962C8B-B14F-4D97-AF65-F5344CB8AC3E}">
        <p14:creationId xmlns:p14="http://schemas.microsoft.com/office/powerpoint/2010/main" val="27808904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3EE045-F12F-D08B-3702-FAB4A6B08163}"/>
              </a:ext>
            </a:extLst>
          </p:cNvPr>
          <p:cNvSpPr>
            <a:spLocks noGrp="1"/>
          </p:cNvSpPr>
          <p:nvPr>
            <p:ph type="title"/>
          </p:nvPr>
        </p:nvSpPr>
        <p:spPr/>
        <p:txBody>
          <a:bodyPr/>
          <a:lstStyle/>
          <a:p>
            <a:r>
              <a:rPr lang="en-GB" dirty="0"/>
              <a:t>Models</a:t>
            </a:r>
          </a:p>
        </p:txBody>
      </p:sp>
      <p:sp>
        <p:nvSpPr>
          <p:cNvPr id="3" name="Content Placeholder 2">
            <a:extLst>
              <a:ext uri="{FF2B5EF4-FFF2-40B4-BE49-F238E27FC236}">
                <a16:creationId xmlns:a16="http://schemas.microsoft.com/office/drawing/2014/main" id="{92004196-445C-ACE0-680B-37B2C4AFDF06}"/>
              </a:ext>
            </a:extLst>
          </p:cNvPr>
          <p:cNvSpPr>
            <a:spLocks noGrp="1"/>
          </p:cNvSpPr>
          <p:nvPr>
            <p:ph idx="1"/>
          </p:nvPr>
        </p:nvSpPr>
        <p:spPr>
          <a:xfrm>
            <a:off x="1154954" y="2644138"/>
            <a:ext cx="4941046" cy="3416300"/>
          </a:xfrm>
        </p:spPr>
        <p:txBody>
          <a:bodyPr>
            <a:normAutofit fontScale="92500" lnSpcReduction="20000"/>
          </a:bodyPr>
          <a:lstStyle/>
          <a:p>
            <a:r>
              <a:rPr lang="en-GB" dirty="0"/>
              <a:t>Generic Neural Network class in </a:t>
            </a:r>
            <a:r>
              <a:rPr lang="en-GB" dirty="0" err="1"/>
              <a:t>Pytorch</a:t>
            </a:r>
            <a:endParaRPr lang="en-GB" dirty="0"/>
          </a:p>
          <a:p>
            <a:r>
              <a:rPr lang="en-GB" dirty="0"/>
              <a:t>Allows for full customisation of :</a:t>
            </a:r>
          </a:p>
          <a:p>
            <a:pPr lvl="1"/>
            <a:r>
              <a:rPr lang="en-GB" dirty="0"/>
              <a:t>Layer Size</a:t>
            </a:r>
          </a:p>
          <a:p>
            <a:pPr lvl="1"/>
            <a:r>
              <a:rPr lang="en-GB" dirty="0"/>
              <a:t>Activation Function</a:t>
            </a:r>
          </a:p>
          <a:p>
            <a:pPr lvl="1"/>
            <a:r>
              <a:rPr lang="en-GB" dirty="0"/>
              <a:t>Criterion Function</a:t>
            </a:r>
          </a:p>
          <a:p>
            <a:pPr lvl="1"/>
            <a:r>
              <a:rPr lang="en-GB" dirty="0"/>
              <a:t>Optimiser</a:t>
            </a:r>
          </a:p>
          <a:p>
            <a:pPr lvl="1"/>
            <a:r>
              <a:rPr lang="en-GB" dirty="0"/>
              <a:t>Name for model to be saved under</a:t>
            </a:r>
          </a:p>
          <a:p>
            <a:r>
              <a:rPr lang="en-GB" dirty="0"/>
              <a:t>Outputs trained model for later use</a:t>
            </a:r>
          </a:p>
          <a:p>
            <a:r>
              <a:rPr lang="en-GB" dirty="0"/>
              <a:t>Experiment:</a:t>
            </a:r>
          </a:p>
          <a:p>
            <a:pPr lvl="1"/>
            <a:r>
              <a:rPr lang="en-GB" dirty="0"/>
              <a:t>How Hidden Size and Activation affects accuracy</a:t>
            </a:r>
          </a:p>
        </p:txBody>
      </p:sp>
      <p:graphicFrame>
        <p:nvGraphicFramePr>
          <p:cNvPr id="5" name="Table 4">
            <a:extLst>
              <a:ext uri="{FF2B5EF4-FFF2-40B4-BE49-F238E27FC236}">
                <a16:creationId xmlns:a16="http://schemas.microsoft.com/office/drawing/2014/main" id="{675348F5-66F0-B219-5B3D-4A93917B7250}"/>
              </a:ext>
            </a:extLst>
          </p:cNvPr>
          <p:cNvGraphicFramePr>
            <a:graphicFrameLocks noGrp="1"/>
          </p:cNvGraphicFramePr>
          <p:nvPr>
            <p:extLst>
              <p:ext uri="{D42A27DB-BD31-4B8C-83A1-F6EECF244321}">
                <p14:modId xmlns:p14="http://schemas.microsoft.com/office/powerpoint/2010/main" val="296468038"/>
              </p:ext>
            </p:extLst>
          </p:nvPr>
        </p:nvGraphicFramePr>
        <p:xfrm>
          <a:off x="6355533" y="2416808"/>
          <a:ext cx="5631258" cy="3870960"/>
        </p:xfrm>
        <a:graphic>
          <a:graphicData uri="http://schemas.openxmlformats.org/drawingml/2006/table">
            <a:tbl>
              <a:tblPr firstRow="1" bandRow="1">
                <a:tableStyleId>{5C22544A-7EE6-4342-B048-85BDC9FD1C3A}</a:tableStyleId>
              </a:tblPr>
              <a:tblGrid>
                <a:gridCol w="864446">
                  <a:extLst>
                    <a:ext uri="{9D8B030D-6E8A-4147-A177-3AD203B41FA5}">
                      <a16:colId xmlns:a16="http://schemas.microsoft.com/office/drawing/2014/main" val="2105583440"/>
                    </a:ext>
                  </a:extLst>
                </a:gridCol>
                <a:gridCol w="971475">
                  <a:extLst>
                    <a:ext uri="{9D8B030D-6E8A-4147-A177-3AD203B41FA5}">
                      <a16:colId xmlns:a16="http://schemas.microsoft.com/office/drawing/2014/main" val="4128557976"/>
                    </a:ext>
                  </a:extLst>
                </a:gridCol>
                <a:gridCol w="1193760">
                  <a:extLst>
                    <a:ext uri="{9D8B030D-6E8A-4147-A177-3AD203B41FA5}">
                      <a16:colId xmlns:a16="http://schemas.microsoft.com/office/drawing/2014/main" val="667110239"/>
                    </a:ext>
                  </a:extLst>
                </a:gridCol>
                <a:gridCol w="1029104">
                  <a:extLst>
                    <a:ext uri="{9D8B030D-6E8A-4147-A177-3AD203B41FA5}">
                      <a16:colId xmlns:a16="http://schemas.microsoft.com/office/drawing/2014/main" val="2021545004"/>
                    </a:ext>
                  </a:extLst>
                </a:gridCol>
                <a:gridCol w="1572473">
                  <a:extLst>
                    <a:ext uri="{9D8B030D-6E8A-4147-A177-3AD203B41FA5}">
                      <a16:colId xmlns:a16="http://schemas.microsoft.com/office/drawing/2014/main" val="3674018068"/>
                    </a:ext>
                  </a:extLst>
                </a:gridCol>
              </a:tblGrid>
              <a:tr h="540354">
                <a:tc>
                  <a:txBody>
                    <a:bodyPr/>
                    <a:lstStyle/>
                    <a:p>
                      <a:r>
                        <a:rPr lang="en-GB" sz="1600" dirty="0"/>
                        <a:t>Model</a:t>
                      </a:r>
                    </a:p>
                  </a:txBody>
                  <a:tcPr/>
                </a:tc>
                <a:tc>
                  <a:txBody>
                    <a:bodyPr/>
                    <a:lstStyle/>
                    <a:p>
                      <a:r>
                        <a:rPr lang="en-GB" sz="1600" dirty="0"/>
                        <a:t>Hidden Size</a:t>
                      </a:r>
                    </a:p>
                  </a:txBody>
                  <a:tcPr/>
                </a:tc>
                <a:tc>
                  <a:txBody>
                    <a:bodyPr/>
                    <a:lstStyle/>
                    <a:p>
                      <a:r>
                        <a:rPr lang="en-GB" sz="1600" dirty="0"/>
                        <a:t>Activation</a:t>
                      </a:r>
                    </a:p>
                  </a:txBody>
                  <a:tcPr/>
                </a:tc>
                <a:tc>
                  <a:txBody>
                    <a:bodyPr/>
                    <a:lstStyle/>
                    <a:p>
                      <a:r>
                        <a:rPr lang="en-GB" sz="1600" dirty="0"/>
                        <a:t>Criterion</a:t>
                      </a:r>
                    </a:p>
                  </a:txBody>
                  <a:tcPr/>
                </a:tc>
                <a:tc>
                  <a:txBody>
                    <a:bodyPr/>
                    <a:lstStyle/>
                    <a:p>
                      <a:r>
                        <a:rPr lang="en-GB" sz="1600" dirty="0"/>
                        <a:t>Optimiser</a:t>
                      </a:r>
                    </a:p>
                  </a:txBody>
                  <a:tcPr/>
                </a:tc>
                <a:extLst>
                  <a:ext uri="{0D108BD9-81ED-4DB2-BD59-A6C34878D82A}">
                    <a16:rowId xmlns:a16="http://schemas.microsoft.com/office/drawing/2014/main" val="1902248580"/>
                  </a:ext>
                </a:extLst>
              </a:tr>
              <a:tr h="767871">
                <a:tc>
                  <a:txBody>
                    <a:bodyPr/>
                    <a:lstStyle/>
                    <a:p>
                      <a:r>
                        <a:rPr lang="en-GB" sz="1600" dirty="0"/>
                        <a:t>1</a:t>
                      </a:r>
                    </a:p>
                  </a:txBody>
                  <a:tcPr/>
                </a:tc>
                <a:tc>
                  <a:txBody>
                    <a:bodyPr/>
                    <a:lstStyle/>
                    <a:p>
                      <a:r>
                        <a:rPr lang="en-GB" sz="1600" dirty="0"/>
                        <a:t>100</a:t>
                      </a:r>
                    </a:p>
                  </a:txBody>
                  <a:tcPr/>
                </a:tc>
                <a:tc>
                  <a:txBody>
                    <a:bodyPr/>
                    <a:lstStyle/>
                    <a:p>
                      <a:r>
                        <a:rPr lang="en-GB" sz="1600" dirty="0"/>
                        <a:t>Sigmoid</a:t>
                      </a:r>
                    </a:p>
                  </a:txBody>
                  <a:tcPr/>
                </a:tc>
                <a:tc>
                  <a:txBody>
                    <a:bodyPr/>
                    <a:lstStyle/>
                    <a:p>
                      <a:r>
                        <a:rPr lang="en-GB" sz="1600" dirty="0"/>
                        <a:t>Cross Entropy Loss</a:t>
                      </a:r>
                    </a:p>
                  </a:txBody>
                  <a:tcPr/>
                </a:tc>
                <a:tc>
                  <a:txBody>
                    <a:bodyPr/>
                    <a:lstStyle/>
                    <a:p>
                      <a:r>
                        <a:rPr lang="en-GB" sz="1600" dirty="0"/>
                        <a:t>SGD</a:t>
                      </a:r>
                    </a:p>
                  </a:txBody>
                  <a:tcPr/>
                </a:tc>
                <a:extLst>
                  <a:ext uri="{0D108BD9-81ED-4DB2-BD59-A6C34878D82A}">
                    <a16:rowId xmlns:a16="http://schemas.microsoft.com/office/drawing/2014/main" val="3783745079"/>
                  </a:ext>
                </a:extLst>
              </a:tr>
              <a:tr h="767871">
                <a:tc>
                  <a:txBody>
                    <a:bodyPr/>
                    <a:lstStyle/>
                    <a:p>
                      <a:r>
                        <a:rPr lang="en-GB" sz="1600" dirty="0"/>
                        <a:t>2</a:t>
                      </a:r>
                    </a:p>
                  </a:txBody>
                  <a:tcPr/>
                </a:tc>
                <a:tc>
                  <a:txBody>
                    <a:bodyPr/>
                    <a:lstStyle/>
                    <a:p>
                      <a:r>
                        <a:rPr lang="en-GB" sz="1600" dirty="0"/>
                        <a:t>10</a:t>
                      </a:r>
                    </a:p>
                  </a:txBody>
                  <a:tcPr/>
                </a:tc>
                <a:tc>
                  <a:txBody>
                    <a:bodyPr/>
                    <a:lstStyle/>
                    <a:p>
                      <a:r>
                        <a:rPr lang="en-GB" sz="1600" dirty="0"/>
                        <a:t>Sigmoid</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GB" sz="1600" dirty="0"/>
                        <a:t>Cross Entropy Loss</a:t>
                      </a:r>
                    </a:p>
                  </a:txBody>
                  <a:tcPr/>
                </a:tc>
                <a:tc>
                  <a:txBody>
                    <a:bodyPr/>
                    <a:lstStyle/>
                    <a:p>
                      <a:r>
                        <a:rPr lang="en-GB" sz="1600" dirty="0"/>
                        <a:t>SGD</a:t>
                      </a:r>
                    </a:p>
                  </a:txBody>
                  <a:tcPr/>
                </a:tc>
                <a:extLst>
                  <a:ext uri="{0D108BD9-81ED-4DB2-BD59-A6C34878D82A}">
                    <a16:rowId xmlns:a16="http://schemas.microsoft.com/office/drawing/2014/main" val="723169932"/>
                  </a:ext>
                </a:extLst>
              </a:tr>
              <a:tr h="767871">
                <a:tc>
                  <a:txBody>
                    <a:bodyPr/>
                    <a:lstStyle/>
                    <a:p>
                      <a:r>
                        <a:rPr lang="en-GB" sz="1600" dirty="0"/>
                        <a:t>3</a:t>
                      </a:r>
                    </a:p>
                  </a:txBody>
                  <a:tcPr/>
                </a:tc>
                <a:tc>
                  <a:txBody>
                    <a:bodyPr/>
                    <a:lstStyle/>
                    <a:p>
                      <a:r>
                        <a:rPr lang="en-GB" sz="1600" dirty="0"/>
                        <a:t>100</a:t>
                      </a:r>
                    </a:p>
                  </a:txBody>
                  <a:tcPr/>
                </a:tc>
                <a:tc>
                  <a:txBody>
                    <a:bodyPr/>
                    <a:lstStyle/>
                    <a:p>
                      <a:r>
                        <a:rPr lang="en-GB" sz="1600" dirty="0" err="1"/>
                        <a:t>ReLU</a:t>
                      </a:r>
                      <a:endParaRPr lang="en-GB" sz="16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GB" sz="1600" dirty="0"/>
                        <a:t>Cross Entropy Loss</a:t>
                      </a:r>
                    </a:p>
                  </a:txBody>
                  <a:tcPr/>
                </a:tc>
                <a:tc>
                  <a:txBody>
                    <a:bodyPr/>
                    <a:lstStyle/>
                    <a:p>
                      <a:r>
                        <a:rPr lang="en-GB" sz="1600" dirty="0"/>
                        <a:t>SGD</a:t>
                      </a:r>
                    </a:p>
                  </a:txBody>
                  <a:tcPr/>
                </a:tc>
                <a:extLst>
                  <a:ext uri="{0D108BD9-81ED-4DB2-BD59-A6C34878D82A}">
                    <a16:rowId xmlns:a16="http://schemas.microsoft.com/office/drawing/2014/main" val="1359359654"/>
                  </a:ext>
                </a:extLst>
              </a:tr>
              <a:tr h="767871">
                <a:tc>
                  <a:txBody>
                    <a:bodyPr/>
                    <a:lstStyle/>
                    <a:p>
                      <a:r>
                        <a:rPr lang="en-GB" sz="1600" dirty="0"/>
                        <a:t>4</a:t>
                      </a:r>
                    </a:p>
                  </a:txBody>
                  <a:tcPr/>
                </a:tc>
                <a:tc>
                  <a:txBody>
                    <a:bodyPr/>
                    <a:lstStyle/>
                    <a:p>
                      <a:r>
                        <a:rPr lang="en-GB" sz="1600" dirty="0"/>
                        <a:t>10</a:t>
                      </a:r>
                    </a:p>
                  </a:txBody>
                  <a:tcPr/>
                </a:tc>
                <a:tc>
                  <a:txBody>
                    <a:bodyPr/>
                    <a:lstStyle/>
                    <a:p>
                      <a:r>
                        <a:rPr lang="en-GB" sz="1600" dirty="0" err="1"/>
                        <a:t>ReLU</a:t>
                      </a:r>
                      <a:endParaRPr lang="en-GB" sz="16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GB" sz="1600" dirty="0"/>
                        <a:t>Cross Entropy Loss</a:t>
                      </a:r>
                    </a:p>
                  </a:txBody>
                  <a:tcPr/>
                </a:tc>
                <a:tc>
                  <a:txBody>
                    <a:bodyPr/>
                    <a:lstStyle/>
                    <a:p>
                      <a:r>
                        <a:rPr lang="en-GB" sz="1600" dirty="0"/>
                        <a:t>SGD</a:t>
                      </a:r>
                    </a:p>
                  </a:txBody>
                  <a:tcPr/>
                </a:tc>
                <a:extLst>
                  <a:ext uri="{0D108BD9-81ED-4DB2-BD59-A6C34878D82A}">
                    <a16:rowId xmlns:a16="http://schemas.microsoft.com/office/drawing/2014/main" val="3543786224"/>
                  </a:ext>
                </a:extLst>
              </a:tr>
            </a:tbl>
          </a:graphicData>
        </a:graphic>
      </p:graphicFrame>
    </p:spTree>
    <p:extLst>
      <p:ext uri="{BB962C8B-B14F-4D97-AF65-F5344CB8AC3E}">
        <p14:creationId xmlns:p14="http://schemas.microsoft.com/office/powerpoint/2010/main" val="2644789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91000"/>
                <a:satMod val="164000"/>
                <a:lumMod val="74000"/>
              </a:schemeClr>
              <a:schemeClr val="bg2">
                <a:hueMod val="124000"/>
                <a:satMod val="140000"/>
                <a:lumMod val="142000"/>
              </a:schemeClr>
            </a:duotone>
          </a:blip>
          <a:stretch/>
        </a:blip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2094B5A5-3C15-429B-B654-BF45CCA078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a:lstStyle/>
          <a:p>
            <a:endParaRPr lang="en-GB"/>
          </a:p>
        </p:txBody>
      </p:sp>
      <p:sp>
        <p:nvSpPr>
          <p:cNvPr id="20" name="Freeform 5">
            <a:extLst>
              <a:ext uri="{FF2B5EF4-FFF2-40B4-BE49-F238E27FC236}">
                <a16:creationId xmlns:a16="http://schemas.microsoft.com/office/drawing/2014/main" id="{F7CB6650-0CD5-440C-806C-AD6D484D9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txBody>
          <a:bodyPr/>
          <a:lstStyle/>
          <a:p>
            <a:endParaRPr lang="en-GB"/>
          </a:p>
        </p:txBody>
      </p:sp>
      <p:sp>
        <p:nvSpPr>
          <p:cNvPr id="22" name="Freeform: Shape 21">
            <a:extLst>
              <a:ext uri="{FF2B5EF4-FFF2-40B4-BE49-F238E27FC236}">
                <a16:creationId xmlns:a16="http://schemas.microsoft.com/office/drawing/2014/main" id="{A25B54F5-95D0-406D-8C09-236BC11CF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171964" y="-140866"/>
            <a:ext cx="6053670" cy="7139732"/>
          </a:xfrm>
          <a:custGeom>
            <a:avLst/>
            <a:gdLst>
              <a:gd name="connsiteX0" fmla="*/ 6053670 w 6053670"/>
              <a:gd name="connsiteY0" fmla="*/ 1098 h 7139732"/>
              <a:gd name="connsiteX1" fmla="*/ 6053670 w 6053670"/>
              <a:gd name="connsiteY1" fmla="*/ 1084479 h 7139732"/>
              <a:gd name="connsiteX2" fmla="*/ 6053670 w 6053670"/>
              <a:gd name="connsiteY2" fmla="*/ 1254558 h 7139732"/>
              <a:gd name="connsiteX3" fmla="*/ 6053670 w 6053670"/>
              <a:gd name="connsiteY3" fmla="*/ 7139732 h 7139732"/>
              <a:gd name="connsiteX4" fmla="*/ 0 w 6053670"/>
              <a:gd name="connsiteY4" fmla="*/ 7139732 h 7139732"/>
              <a:gd name="connsiteX5" fmla="*/ 0 w 6053670"/>
              <a:gd name="connsiteY5" fmla="*/ 1249853 h 7139732"/>
              <a:gd name="connsiteX6" fmla="*/ 0 w 6053670"/>
              <a:gd name="connsiteY6" fmla="*/ 1084479 h 7139732"/>
              <a:gd name="connsiteX7" fmla="*/ 0 w 6053670"/>
              <a:gd name="connsiteY7" fmla="*/ 0 h 7139732"/>
              <a:gd name="connsiteX8" fmla="*/ 35717 w 6053670"/>
              <a:gd name="connsiteY8" fmla="*/ 5488 h 7139732"/>
              <a:gd name="connsiteX9" fmla="*/ 140445 w 6053670"/>
              <a:gd name="connsiteY9" fmla="*/ 21641 h 7139732"/>
              <a:gd name="connsiteX10" fmla="*/ 216722 w 6053670"/>
              <a:gd name="connsiteY10" fmla="*/ 32932 h 7139732"/>
              <a:gd name="connsiteX11" fmla="*/ 307527 w 6053670"/>
              <a:gd name="connsiteY11" fmla="*/ 44850 h 7139732"/>
              <a:gd name="connsiteX12" fmla="*/ 415282 w 6053670"/>
              <a:gd name="connsiteY12" fmla="*/ 59121 h 7139732"/>
              <a:gd name="connsiteX13" fmla="*/ 534539 w 6053670"/>
              <a:gd name="connsiteY13" fmla="*/ 74175 h 7139732"/>
              <a:gd name="connsiteX14" fmla="*/ 668931 w 6053670"/>
              <a:gd name="connsiteY14" fmla="*/ 90014 h 7139732"/>
              <a:gd name="connsiteX15" fmla="*/ 815430 w 6053670"/>
              <a:gd name="connsiteY15" fmla="*/ 106794 h 7139732"/>
              <a:gd name="connsiteX16" fmla="*/ 974641 w 6053670"/>
              <a:gd name="connsiteY16" fmla="*/ 123574 h 7139732"/>
              <a:gd name="connsiteX17" fmla="*/ 1144144 w 6053670"/>
              <a:gd name="connsiteY17" fmla="*/ 140667 h 7139732"/>
              <a:gd name="connsiteX18" fmla="*/ 1326965 w 6053670"/>
              <a:gd name="connsiteY18" fmla="*/ 156506 h 7139732"/>
              <a:gd name="connsiteX19" fmla="*/ 1518261 w 6053670"/>
              <a:gd name="connsiteY19" fmla="*/ 171717 h 7139732"/>
              <a:gd name="connsiteX20" fmla="*/ 1720453 w 6053670"/>
              <a:gd name="connsiteY20" fmla="*/ 185518 h 7139732"/>
              <a:gd name="connsiteX21" fmla="*/ 1931121 w 6053670"/>
              <a:gd name="connsiteY21" fmla="*/ 198690 h 7139732"/>
              <a:gd name="connsiteX22" fmla="*/ 2150869 w 6053670"/>
              <a:gd name="connsiteY22" fmla="*/ 211079 h 7139732"/>
              <a:gd name="connsiteX23" fmla="*/ 2263467 w 6053670"/>
              <a:gd name="connsiteY23" fmla="*/ 215470 h 7139732"/>
              <a:gd name="connsiteX24" fmla="*/ 2378487 w 6053670"/>
              <a:gd name="connsiteY24" fmla="*/ 220332 h 7139732"/>
              <a:gd name="connsiteX25" fmla="*/ 2495323 w 6053670"/>
              <a:gd name="connsiteY25" fmla="*/ 224879 h 7139732"/>
              <a:gd name="connsiteX26" fmla="*/ 2612764 w 6053670"/>
              <a:gd name="connsiteY26" fmla="*/ 227859 h 7139732"/>
              <a:gd name="connsiteX27" fmla="*/ 2732627 w 6053670"/>
              <a:gd name="connsiteY27" fmla="*/ 230525 h 7139732"/>
              <a:gd name="connsiteX28" fmla="*/ 2853700 w 6053670"/>
              <a:gd name="connsiteY28" fmla="*/ 233348 h 7139732"/>
              <a:gd name="connsiteX29" fmla="*/ 2977195 w 6053670"/>
              <a:gd name="connsiteY29" fmla="*/ 235229 h 7139732"/>
              <a:gd name="connsiteX30" fmla="*/ 3101901 w 6053670"/>
              <a:gd name="connsiteY30" fmla="*/ 235229 h 7139732"/>
              <a:gd name="connsiteX31" fmla="*/ 3227817 w 6053670"/>
              <a:gd name="connsiteY31" fmla="*/ 236170 h 7139732"/>
              <a:gd name="connsiteX32" fmla="*/ 3354944 w 6053670"/>
              <a:gd name="connsiteY32" fmla="*/ 235229 h 7139732"/>
              <a:gd name="connsiteX33" fmla="*/ 3483887 w 6053670"/>
              <a:gd name="connsiteY33" fmla="*/ 233348 h 7139732"/>
              <a:gd name="connsiteX34" fmla="*/ 3612830 w 6053670"/>
              <a:gd name="connsiteY34" fmla="*/ 231623 h 7139732"/>
              <a:gd name="connsiteX35" fmla="*/ 3743590 w 6053670"/>
              <a:gd name="connsiteY35" fmla="*/ 227859 h 7139732"/>
              <a:gd name="connsiteX36" fmla="*/ 3875560 w 6053670"/>
              <a:gd name="connsiteY36" fmla="*/ 223938 h 7139732"/>
              <a:gd name="connsiteX37" fmla="*/ 4007530 w 6053670"/>
              <a:gd name="connsiteY37" fmla="*/ 219391 h 7139732"/>
              <a:gd name="connsiteX38" fmla="*/ 4140710 w 6053670"/>
              <a:gd name="connsiteY38" fmla="*/ 212961 h 7139732"/>
              <a:gd name="connsiteX39" fmla="*/ 4275102 w 6053670"/>
              <a:gd name="connsiteY39" fmla="*/ 205277 h 7139732"/>
              <a:gd name="connsiteX40" fmla="*/ 4410098 w 6053670"/>
              <a:gd name="connsiteY40" fmla="*/ 197907 h 7139732"/>
              <a:gd name="connsiteX41" fmla="*/ 4545096 w 6053670"/>
              <a:gd name="connsiteY41" fmla="*/ 188498 h 7139732"/>
              <a:gd name="connsiteX42" fmla="*/ 4681909 w 6053670"/>
              <a:gd name="connsiteY42" fmla="*/ 177207 h 7139732"/>
              <a:gd name="connsiteX43" fmla="*/ 4816905 w 6053670"/>
              <a:gd name="connsiteY43" fmla="*/ 165916 h 7139732"/>
              <a:gd name="connsiteX44" fmla="*/ 4954323 w 6053670"/>
              <a:gd name="connsiteY44" fmla="*/ 152899 h 7139732"/>
              <a:gd name="connsiteX45" fmla="*/ 5092347 w 6053670"/>
              <a:gd name="connsiteY45" fmla="*/ 138629 h 7139732"/>
              <a:gd name="connsiteX46" fmla="*/ 5228555 w 6053670"/>
              <a:gd name="connsiteY46" fmla="*/ 123574 h 7139732"/>
              <a:gd name="connsiteX47" fmla="*/ 5366578 w 6053670"/>
              <a:gd name="connsiteY47" fmla="*/ 106010 h 7139732"/>
              <a:gd name="connsiteX48" fmla="*/ 5503997 w 6053670"/>
              <a:gd name="connsiteY48" fmla="*/ 87192 h 7139732"/>
              <a:gd name="connsiteX49" fmla="*/ 5642020 w 6053670"/>
              <a:gd name="connsiteY49" fmla="*/ 68530 h 7139732"/>
              <a:gd name="connsiteX50" fmla="*/ 5779438 w 6053670"/>
              <a:gd name="connsiteY50" fmla="*/ 46733 h 7139732"/>
              <a:gd name="connsiteX51" fmla="*/ 5916251 w 6053670"/>
              <a:gd name="connsiteY51" fmla="*/ 24464 h 7139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7139732">
                <a:moveTo>
                  <a:pt x="6053670" y="1098"/>
                </a:moveTo>
                <a:lnTo>
                  <a:pt x="6053670" y="1084479"/>
                </a:lnTo>
                <a:lnTo>
                  <a:pt x="6053670" y="1254558"/>
                </a:lnTo>
                <a:lnTo>
                  <a:pt x="6053670" y="7139732"/>
                </a:lnTo>
                <a:lnTo>
                  <a:pt x="0" y="7139732"/>
                </a:lnTo>
                <a:lnTo>
                  <a:pt x="0" y="1249853"/>
                </a:lnTo>
                <a:lnTo>
                  <a:pt x="0" y="1084479"/>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1" y="235229"/>
                </a:lnTo>
                <a:lnTo>
                  <a:pt x="3227817" y="236170"/>
                </a:lnTo>
                <a:lnTo>
                  <a:pt x="3354944" y="235229"/>
                </a:lnTo>
                <a:lnTo>
                  <a:pt x="3483887" y="233348"/>
                </a:lnTo>
                <a:lnTo>
                  <a:pt x="3612830" y="231623"/>
                </a:lnTo>
                <a:lnTo>
                  <a:pt x="3743590" y="227859"/>
                </a:lnTo>
                <a:lnTo>
                  <a:pt x="3875560" y="223938"/>
                </a:lnTo>
                <a:lnTo>
                  <a:pt x="4007530"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txBody>
          <a:bodyPr/>
          <a:lstStyle/>
          <a:p>
            <a:endParaRPr lang="en-GB"/>
          </a:p>
        </p:txBody>
      </p:sp>
      <p:sp>
        <p:nvSpPr>
          <p:cNvPr id="24" name="Freeform 5">
            <a:extLst>
              <a:ext uri="{FF2B5EF4-FFF2-40B4-BE49-F238E27FC236}">
                <a16:creationId xmlns:a16="http://schemas.microsoft.com/office/drawing/2014/main" id="{8ED8709F-C7C0-4C34-A7CB-1CAC887EBF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txBody>
          <a:bodyPr/>
          <a:lstStyle/>
          <a:p>
            <a:endParaRPr lang="en-GB"/>
          </a:p>
        </p:txBody>
      </p:sp>
      <p:sp>
        <p:nvSpPr>
          <p:cNvPr id="2" name="Title 1">
            <a:extLst>
              <a:ext uri="{FF2B5EF4-FFF2-40B4-BE49-F238E27FC236}">
                <a16:creationId xmlns:a16="http://schemas.microsoft.com/office/drawing/2014/main" id="{D41C48C2-8E62-72DB-4E80-D5BBF723B521}"/>
              </a:ext>
            </a:extLst>
          </p:cNvPr>
          <p:cNvSpPr>
            <a:spLocks noGrp="1"/>
          </p:cNvSpPr>
          <p:nvPr>
            <p:ph type="title"/>
          </p:nvPr>
        </p:nvSpPr>
        <p:spPr>
          <a:xfrm>
            <a:off x="1442156" y="571500"/>
            <a:ext cx="1991428" cy="1020232"/>
          </a:xfrm>
        </p:spPr>
        <p:txBody>
          <a:bodyPr>
            <a:normAutofit/>
          </a:bodyPr>
          <a:lstStyle/>
          <a:p>
            <a:r>
              <a:rPr lang="en-GB" dirty="0">
                <a:solidFill>
                  <a:srgbClr val="FFFFFE"/>
                </a:solidFill>
              </a:rPr>
              <a:t>Training</a:t>
            </a:r>
          </a:p>
        </p:txBody>
      </p:sp>
      <p:sp>
        <p:nvSpPr>
          <p:cNvPr id="26" name="Rectangle 25">
            <a:extLst>
              <a:ext uri="{FF2B5EF4-FFF2-40B4-BE49-F238E27FC236}">
                <a16:creationId xmlns:a16="http://schemas.microsoft.com/office/drawing/2014/main" id="{062A8032-6560-4E26-B146-0212F84E29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15" name="Content Placeholder 14">
            <a:extLst>
              <a:ext uri="{FF2B5EF4-FFF2-40B4-BE49-F238E27FC236}">
                <a16:creationId xmlns:a16="http://schemas.microsoft.com/office/drawing/2014/main" id="{C10DAEE8-A96A-A3D0-F79A-60B3C4DEE67A}"/>
              </a:ext>
            </a:extLst>
          </p:cNvPr>
          <p:cNvSpPr>
            <a:spLocks noGrp="1"/>
          </p:cNvSpPr>
          <p:nvPr>
            <p:ph idx="1"/>
          </p:nvPr>
        </p:nvSpPr>
        <p:spPr>
          <a:xfrm>
            <a:off x="1168165" y="1683472"/>
            <a:ext cx="2740499" cy="4154786"/>
          </a:xfrm>
        </p:spPr>
        <p:txBody>
          <a:bodyPr>
            <a:normAutofit fontScale="92500" lnSpcReduction="20000"/>
          </a:bodyPr>
          <a:lstStyle/>
          <a:p>
            <a:r>
              <a:rPr lang="en-US" sz="1200" dirty="0">
                <a:solidFill>
                  <a:srgbClr val="FFFFFE"/>
                </a:solidFill>
              </a:rPr>
              <a:t>1</a:t>
            </a:r>
          </a:p>
          <a:p>
            <a:pPr lvl="1"/>
            <a:r>
              <a:rPr lang="en-US" sz="1100" dirty="0">
                <a:solidFill>
                  <a:srgbClr val="FFFFFE"/>
                </a:solidFill>
              </a:rPr>
              <a:t>Hidden : 100</a:t>
            </a:r>
          </a:p>
          <a:p>
            <a:pPr lvl="1"/>
            <a:r>
              <a:rPr lang="en-US" sz="1100" dirty="0">
                <a:solidFill>
                  <a:srgbClr val="FFFFFE"/>
                </a:solidFill>
              </a:rPr>
              <a:t>Activation : Sigmoid</a:t>
            </a:r>
          </a:p>
          <a:p>
            <a:pPr lvl="1"/>
            <a:r>
              <a:rPr lang="en-US" sz="1100" dirty="0">
                <a:solidFill>
                  <a:srgbClr val="FFFFFE"/>
                </a:solidFill>
              </a:rPr>
              <a:t>100% on test set</a:t>
            </a:r>
          </a:p>
          <a:p>
            <a:r>
              <a:rPr lang="en-US" sz="1200" dirty="0">
                <a:solidFill>
                  <a:srgbClr val="FFFFFE"/>
                </a:solidFill>
              </a:rPr>
              <a:t>2</a:t>
            </a:r>
          </a:p>
          <a:p>
            <a:pPr lvl="1"/>
            <a:r>
              <a:rPr lang="en-US" sz="1100" dirty="0">
                <a:solidFill>
                  <a:srgbClr val="FFFFFE"/>
                </a:solidFill>
              </a:rPr>
              <a:t>Hidden : 10</a:t>
            </a:r>
          </a:p>
          <a:p>
            <a:pPr lvl="1"/>
            <a:r>
              <a:rPr lang="en-US" sz="1100" dirty="0">
                <a:solidFill>
                  <a:srgbClr val="FFFFFE"/>
                </a:solidFill>
              </a:rPr>
              <a:t>Activation : Sigmoid</a:t>
            </a:r>
          </a:p>
          <a:p>
            <a:pPr lvl="1"/>
            <a:r>
              <a:rPr lang="en-US" sz="1100" dirty="0">
                <a:solidFill>
                  <a:srgbClr val="FFFFFE"/>
                </a:solidFill>
              </a:rPr>
              <a:t>89.25% on test set</a:t>
            </a:r>
          </a:p>
          <a:p>
            <a:r>
              <a:rPr lang="en-US" sz="1200" dirty="0">
                <a:solidFill>
                  <a:srgbClr val="FFFFFE"/>
                </a:solidFill>
              </a:rPr>
              <a:t>3</a:t>
            </a:r>
          </a:p>
          <a:p>
            <a:pPr lvl="1"/>
            <a:r>
              <a:rPr lang="en-US" sz="1100" dirty="0">
                <a:solidFill>
                  <a:srgbClr val="FFFFFE"/>
                </a:solidFill>
              </a:rPr>
              <a:t>Hidden : 100</a:t>
            </a:r>
          </a:p>
          <a:p>
            <a:pPr lvl="1"/>
            <a:r>
              <a:rPr lang="en-US" sz="1100" dirty="0">
                <a:solidFill>
                  <a:srgbClr val="FFFFFE"/>
                </a:solidFill>
              </a:rPr>
              <a:t>Activation : </a:t>
            </a:r>
            <a:r>
              <a:rPr lang="en-US" sz="1100" dirty="0" err="1">
                <a:solidFill>
                  <a:srgbClr val="FFFFFE"/>
                </a:solidFill>
              </a:rPr>
              <a:t>ReLU</a:t>
            </a:r>
            <a:endParaRPr lang="en-US" sz="1100" dirty="0">
              <a:solidFill>
                <a:srgbClr val="FFFFFE"/>
              </a:solidFill>
            </a:endParaRPr>
          </a:p>
          <a:p>
            <a:pPr lvl="1"/>
            <a:r>
              <a:rPr lang="en-US" sz="1100" dirty="0">
                <a:solidFill>
                  <a:srgbClr val="FFFFFE"/>
                </a:solidFill>
              </a:rPr>
              <a:t>100% on test set</a:t>
            </a:r>
          </a:p>
          <a:p>
            <a:r>
              <a:rPr lang="en-US" sz="1200" dirty="0">
                <a:solidFill>
                  <a:srgbClr val="FFFFFE"/>
                </a:solidFill>
              </a:rPr>
              <a:t>4</a:t>
            </a:r>
          </a:p>
          <a:p>
            <a:pPr lvl="1"/>
            <a:r>
              <a:rPr lang="en-US" sz="1100" dirty="0">
                <a:solidFill>
                  <a:srgbClr val="FFFFFE"/>
                </a:solidFill>
              </a:rPr>
              <a:t>Hidden : 10</a:t>
            </a:r>
          </a:p>
          <a:p>
            <a:pPr lvl="1"/>
            <a:r>
              <a:rPr lang="en-US" sz="1100" dirty="0">
                <a:solidFill>
                  <a:srgbClr val="FFFFFE"/>
                </a:solidFill>
              </a:rPr>
              <a:t>Activation : </a:t>
            </a:r>
            <a:r>
              <a:rPr lang="en-US" sz="1100" dirty="0" err="1">
                <a:solidFill>
                  <a:srgbClr val="FFFFFE"/>
                </a:solidFill>
              </a:rPr>
              <a:t>ReLU</a:t>
            </a:r>
            <a:endParaRPr lang="en-US" sz="1100" dirty="0">
              <a:solidFill>
                <a:srgbClr val="FFFFFE"/>
              </a:solidFill>
            </a:endParaRPr>
          </a:p>
          <a:p>
            <a:pPr lvl="1"/>
            <a:r>
              <a:rPr lang="en-US" sz="1100" dirty="0">
                <a:solidFill>
                  <a:srgbClr val="FFFFFE"/>
                </a:solidFill>
              </a:rPr>
              <a:t>100% on test set</a:t>
            </a:r>
          </a:p>
        </p:txBody>
      </p:sp>
      <p:pic>
        <p:nvPicPr>
          <p:cNvPr id="7" name="Picture 6" descr="A graph with a line&#10;&#10;Description automatically generated">
            <a:extLst>
              <a:ext uri="{FF2B5EF4-FFF2-40B4-BE49-F238E27FC236}">
                <a16:creationId xmlns:a16="http://schemas.microsoft.com/office/drawing/2014/main" id="{91713403-39B0-1661-9CE5-C6ED4E83FCF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72236" y="876062"/>
            <a:ext cx="3113903" cy="2335427"/>
          </a:xfrm>
          <a:prstGeom prst="rect">
            <a:avLst/>
          </a:prstGeom>
        </p:spPr>
      </p:pic>
      <p:pic>
        <p:nvPicPr>
          <p:cNvPr id="5" name="Content Placeholder 4" descr="A graph with a line&#10;&#10;Description automatically generated">
            <a:extLst>
              <a:ext uri="{FF2B5EF4-FFF2-40B4-BE49-F238E27FC236}">
                <a16:creationId xmlns:a16="http://schemas.microsoft.com/office/drawing/2014/main" id="{40CF3D7C-3F57-3A14-E9CD-1640C19E5E1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94607" y="840195"/>
            <a:ext cx="3113904" cy="2335427"/>
          </a:xfrm>
          <a:prstGeom prst="rect">
            <a:avLst/>
          </a:prstGeom>
        </p:spPr>
      </p:pic>
      <p:sp>
        <p:nvSpPr>
          <p:cNvPr id="12" name="TextBox 11">
            <a:extLst>
              <a:ext uri="{FF2B5EF4-FFF2-40B4-BE49-F238E27FC236}">
                <a16:creationId xmlns:a16="http://schemas.microsoft.com/office/drawing/2014/main" id="{48E48B85-B957-1D54-D201-A742F4438331}"/>
              </a:ext>
            </a:extLst>
          </p:cNvPr>
          <p:cNvSpPr txBox="1"/>
          <p:nvPr/>
        </p:nvSpPr>
        <p:spPr>
          <a:xfrm>
            <a:off x="5542230" y="767473"/>
            <a:ext cx="280658" cy="369332"/>
          </a:xfrm>
          <a:prstGeom prst="rect">
            <a:avLst/>
          </a:prstGeom>
          <a:noFill/>
        </p:spPr>
        <p:txBody>
          <a:bodyPr wrap="square" rtlCol="0">
            <a:spAutoFit/>
          </a:bodyPr>
          <a:lstStyle/>
          <a:p>
            <a:r>
              <a:rPr lang="en-GB" dirty="0">
                <a:solidFill>
                  <a:schemeClr val="bg1"/>
                </a:solidFill>
              </a:rPr>
              <a:t>1</a:t>
            </a:r>
          </a:p>
        </p:txBody>
      </p:sp>
      <p:sp>
        <p:nvSpPr>
          <p:cNvPr id="13" name="TextBox 12">
            <a:extLst>
              <a:ext uri="{FF2B5EF4-FFF2-40B4-BE49-F238E27FC236}">
                <a16:creationId xmlns:a16="http://schemas.microsoft.com/office/drawing/2014/main" id="{466B1C73-8FAD-9790-86F9-EB9D68D0B019}"/>
              </a:ext>
            </a:extLst>
          </p:cNvPr>
          <p:cNvSpPr txBox="1"/>
          <p:nvPr/>
        </p:nvSpPr>
        <p:spPr>
          <a:xfrm>
            <a:off x="8871506" y="789002"/>
            <a:ext cx="280658" cy="369332"/>
          </a:xfrm>
          <a:prstGeom prst="rect">
            <a:avLst/>
          </a:prstGeom>
          <a:noFill/>
        </p:spPr>
        <p:txBody>
          <a:bodyPr wrap="square" rtlCol="0">
            <a:spAutoFit/>
          </a:bodyPr>
          <a:lstStyle/>
          <a:p>
            <a:r>
              <a:rPr lang="en-GB" dirty="0">
                <a:solidFill>
                  <a:schemeClr val="bg1"/>
                </a:solidFill>
              </a:rPr>
              <a:t>2</a:t>
            </a:r>
          </a:p>
        </p:txBody>
      </p:sp>
      <p:pic>
        <p:nvPicPr>
          <p:cNvPr id="19" name="Picture 18" descr="A graph with a line&#10;&#10;Description automatically generated">
            <a:extLst>
              <a:ext uri="{FF2B5EF4-FFF2-40B4-BE49-F238E27FC236}">
                <a16:creationId xmlns:a16="http://schemas.microsoft.com/office/drawing/2014/main" id="{6971BCA3-6DA4-3C21-F881-095D29D95A3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37597" y="3706971"/>
            <a:ext cx="3113904" cy="2335428"/>
          </a:xfrm>
          <a:prstGeom prst="rect">
            <a:avLst/>
          </a:prstGeom>
        </p:spPr>
      </p:pic>
      <p:sp>
        <p:nvSpPr>
          <p:cNvPr id="14" name="TextBox 13">
            <a:extLst>
              <a:ext uri="{FF2B5EF4-FFF2-40B4-BE49-F238E27FC236}">
                <a16:creationId xmlns:a16="http://schemas.microsoft.com/office/drawing/2014/main" id="{B8402727-98F5-116A-CD25-A3F84BEB83C7}"/>
              </a:ext>
            </a:extLst>
          </p:cNvPr>
          <p:cNvSpPr txBox="1"/>
          <p:nvPr/>
        </p:nvSpPr>
        <p:spPr>
          <a:xfrm>
            <a:off x="8871506" y="3576199"/>
            <a:ext cx="280658" cy="369332"/>
          </a:xfrm>
          <a:prstGeom prst="rect">
            <a:avLst/>
          </a:prstGeom>
          <a:noFill/>
        </p:spPr>
        <p:txBody>
          <a:bodyPr wrap="square" rtlCol="0">
            <a:spAutoFit/>
          </a:bodyPr>
          <a:lstStyle/>
          <a:p>
            <a:r>
              <a:rPr lang="en-GB" dirty="0">
                <a:solidFill>
                  <a:schemeClr val="bg1"/>
                </a:solidFill>
              </a:rPr>
              <a:t>4</a:t>
            </a:r>
          </a:p>
        </p:txBody>
      </p:sp>
      <p:pic>
        <p:nvPicPr>
          <p:cNvPr id="23" name="Picture 22" descr="A graph with a line&#10;&#10;Description automatically generated">
            <a:extLst>
              <a:ext uri="{FF2B5EF4-FFF2-40B4-BE49-F238E27FC236}">
                <a16:creationId xmlns:a16="http://schemas.microsoft.com/office/drawing/2014/main" id="{E53BBE4A-9B53-071F-2C61-286954F8696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194607" y="3706971"/>
            <a:ext cx="3113904" cy="2335428"/>
          </a:xfrm>
          <a:prstGeom prst="rect">
            <a:avLst/>
          </a:prstGeom>
        </p:spPr>
      </p:pic>
      <p:sp>
        <p:nvSpPr>
          <p:cNvPr id="16" name="TextBox 15">
            <a:extLst>
              <a:ext uri="{FF2B5EF4-FFF2-40B4-BE49-F238E27FC236}">
                <a16:creationId xmlns:a16="http://schemas.microsoft.com/office/drawing/2014/main" id="{4834E7BF-B052-DDEF-EE96-818D7C0EA6AF}"/>
              </a:ext>
            </a:extLst>
          </p:cNvPr>
          <p:cNvSpPr txBox="1"/>
          <p:nvPr/>
        </p:nvSpPr>
        <p:spPr>
          <a:xfrm>
            <a:off x="5542230" y="3576199"/>
            <a:ext cx="280658" cy="369332"/>
          </a:xfrm>
          <a:prstGeom prst="rect">
            <a:avLst/>
          </a:prstGeom>
          <a:noFill/>
        </p:spPr>
        <p:txBody>
          <a:bodyPr wrap="square" rtlCol="0">
            <a:spAutoFit/>
          </a:bodyPr>
          <a:lstStyle/>
          <a:p>
            <a:r>
              <a:rPr lang="en-GB" dirty="0">
                <a:solidFill>
                  <a:schemeClr val="bg1"/>
                </a:solidFill>
              </a:rPr>
              <a:t>3</a:t>
            </a:r>
          </a:p>
        </p:txBody>
      </p:sp>
    </p:spTree>
    <p:extLst>
      <p:ext uri="{BB962C8B-B14F-4D97-AF65-F5344CB8AC3E}">
        <p14:creationId xmlns:p14="http://schemas.microsoft.com/office/powerpoint/2010/main" val="3166647657"/>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4BFED4-ECBA-61A0-9CC8-3E0A4D174D87}"/>
              </a:ext>
            </a:extLst>
          </p:cNvPr>
          <p:cNvSpPr>
            <a:spLocks noGrp="1"/>
          </p:cNvSpPr>
          <p:nvPr>
            <p:ph type="title"/>
          </p:nvPr>
        </p:nvSpPr>
        <p:spPr/>
        <p:txBody>
          <a:bodyPr/>
          <a:lstStyle/>
          <a:p>
            <a:r>
              <a:rPr lang="en-GB" dirty="0"/>
              <a:t>Conclusion</a:t>
            </a:r>
          </a:p>
        </p:txBody>
      </p:sp>
      <p:sp>
        <p:nvSpPr>
          <p:cNvPr id="3" name="Content Placeholder 2">
            <a:extLst>
              <a:ext uri="{FF2B5EF4-FFF2-40B4-BE49-F238E27FC236}">
                <a16:creationId xmlns:a16="http://schemas.microsoft.com/office/drawing/2014/main" id="{2C2D37E8-5EEB-4C2E-798E-4E745671F96F}"/>
              </a:ext>
            </a:extLst>
          </p:cNvPr>
          <p:cNvSpPr>
            <a:spLocks noGrp="1"/>
          </p:cNvSpPr>
          <p:nvPr>
            <p:ph idx="1"/>
          </p:nvPr>
        </p:nvSpPr>
        <p:spPr/>
        <p:txBody>
          <a:bodyPr/>
          <a:lstStyle/>
          <a:p>
            <a:r>
              <a:rPr lang="en-GB" dirty="0"/>
              <a:t>Sigmoid based models fell short</a:t>
            </a:r>
          </a:p>
          <a:p>
            <a:pPr lvl="1"/>
            <a:r>
              <a:rPr lang="en-GB" dirty="0"/>
              <a:t>One having 89.25% accuracy on the test set</a:t>
            </a:r>
          </a:p>
          <a:p>
            <a:r>
              <a:rPr lang="en-GB" dirty="0"/>
              <a:t>Having 100 Hidden Layers is better</a:t>
            </a:r>
          </a:p>
          <a:p>
            <a:pPr lvl="1"/>
            <a:r>
              <a:rPr lang="en-GB" dirty="0"/>
              <a:t>Models converged faster with the same learning rate</a:t>
            </a:r>
          </a:p>
          <a:p>
            <a:r>
              <a:rPr lang="en-GB" dirty="0"/>
              <a:t>Datasets too easy to predict</a:t>
            </a:r>
          </a:p>
          <a:p>
            <a:pPr lvl="1"/>
            <a:r>
              <a:rPr lang="en-GB" dirty="0"/>
              <a:t>Train and Validation Loss was too similar</a:t>
            </a:r>
          </a:p>
          <a:p>
            <a:pPr lvl="1"/>
            <a:r>
              <a:rPr lang="en-GB" dirty="0"/>
              <a:t>100% on test set from 3 of the models</a:t>
            </a:r>
          </a:p>
          <a:p>
            <a:pPr lvl="1"/>
            <a:r>
              <a:rPr lang="en-GB" dirty="0"/>
              <a:t>Given customisability of generator, numbers could be tweaked to make the flowers harder to separate</a:t>
            </a:r>
          </a:p>
          <a:p>
            <a:pPr lvl="1"/>
            <a:endParaRPr lang="en-GB" dirty="0"/>
          </a:p>
        </p:txBody>
      </p:sp>
    </p:spTree>
    <p:extLst>
      <p:ext uri="{BB962C8B-B14F-4D97-AF65-F5344CB8AC3E}">
        <p14:creationId xmlns:p14="http://schemas.microsoft.com/office/powerpoint/2010/main" val="320703437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37</TotalTime>
  <Words>334</Words>
  <Application>Microsoft Office PowerPoint</Application>
  <PresentationFormat>Widescreen</PresentationFormat>
  <Paragraphs>85</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Century Gothic</vt:lpstr>
      <vt:lpstr>Wingdings 3</vt:lpstr>
      <vt:lpstr>Ion Boardroom</vt:lpstr>
      <vt:lpstr>Task 1</vt:lpstr>
      <vt:lpstr>Synthetic Data Generation</vt:lpstr>
      <vt:lpstr>Models</vt:lpstr>
      <vt:lpstr>Training</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Ollie Myers</dc:creator>
  <cp:lastModifiedBy>Oliver Myers</cp:lastModifiedBy>
  <cp:revision>3</cp:revision>
  <dcterms:created xsi:type="dcterms:W3CDTF">2024-08-25T19:15:11Z</dcterms:created>
  <dcterms:modified xsi:type="dcterms:W3CDTF">2024-08-25T19:52:33Z</dcterms:modified>
</cp:coreProperties>
</file>