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8729" autoAdjust="0"/>
  </p:normalViewPr>
  <p:slideViewPr>
    <p:cSldViewPr snapToGrid="0">
      <p:cViewPr varScale="1">
        <p:scale>
          <a:sx n="99" d="100"/>
          <a:sy n="99" d="100"/>
        </p:scale>
        <p:origin x="19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3EA-2FCA-4787-9424-073E611ACF4D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A1F34-65D3-4204-9790-824D168FD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252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Model based on thesis code and the </a:t>
            </a:r>
            <a:r>
              <a:rPr lang="en-GB" dirty="0" err="1"/>
              <a:t>pytorch</a:t>
            </a:r>
            <a:r>
              <a:rPr lang="en-GB" dirty="0"/>
              <a:t> wiki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A1F34-65D3-4204-9790-824D168FDCE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462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A1F34-65D3-4204-9790-824D168FDCE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159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GB" sz="1200" dirty="0"/>
              <a:t>By changing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200" dirty="0"/>
              <a:t>env = </a:t>
            </a:r>
            <a:r>
              <a:rPr lang="en-GB" sz="1200" dirty="0" err="1"/>
              <a:t>gym.make</a:t>
            </a:r>
            <a:r>
              <a:rPr lang="en-GB" sz="1200" dirty="0"/>
              <a:t>('CartPole-v1’) to env = </a:t>
            </a:r>
            <a:r>
              <a:rPr lang="en-GB" sz="1200" dirty="0" err="1"/>
              <a:t>gym.make</a:t>
            </a:r>
            <a:r>
              <a:rPr lang="en-GB" sz="1200" dirty="0"/>
              <a:t>('CartPole-v1', </a:t>
            </a:r>
            <a:r>
              <a:rPr lang="en-GB" sz="1200" dirty="0" err="1"/>
              <a:t>render_mode</a:t>
            </a:r>
            <a:r>
              <a:rPr lang="en-GB" sz="1200" dirty="0"/>
              <a:t>="human")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200" dirty="0"/>
              <a:t>the model can be watched while training</a:t>
            </a:r>
          </a:p>
          <a:p>
            <a:pPr marL="0" indent="0">
              <a:lnSpc>
                <a:spcPct val="90000"/>
              </a:lnSpc>
              <a:buNone/>
            </a:pPr>
            <a:endParaRPr lang="en-GB" sz="12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A1F34-65D3-4204-9790-824D168FDCE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60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564EC8A-B58C-4B33-8AE2-4823CF6D4F49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621A945-4F32-4FB4-BF64-8548ED105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39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EC8A-B58C-4B33-8AE2-4823CF6D4F49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A945-4F32-4FB4-BF64-8548ED105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79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EC8A-B58C-4B33-8AE2-4823CF6D4F49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A945-4F32-4FB4-BF64-8548ED105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611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EC8A-B58C-4B33-8AE2-4823CF6D4F49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A945-4F32-4FB4-BF64-8548ED105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005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EC8A-B58C-4B33-8AE2-4823CF6D4F49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A945-4F32-4FB4-BF64-8548ED105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531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EC8A-B58C-4B33-8AE2-4823CF6D4F49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A945-4F32-4FB4-BF64-8548ED105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052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EC8A-B58C-4B33-8AE2-4823CF6D4F49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A945-4F32-4FB4-BF64-8548ED105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040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564EC8A-B58C-4B33-8AE2-4823CF6D4F49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A945-4F32-4FB4-BF64-8548ED105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721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564EC8A-B58C-4B33-8AE2-4823CF6D4F49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A945-4F32-4FB4-BF64-8548ED105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24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EC8A-B58C-4B33-8AE2-4823CF6D4F49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A945-4F32-4FB4-BF64-8548ED105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67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EC8A-B58C-4B33-8AE2-4823CF6D4F49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A945-4F32-4FB4-BF64-8548ED105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29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EC8A-B58C-4B33-8AE2-4823CF6D4F49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A945-4F32-4FB4-BF64-8548ED105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32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EC8A-B58C-4B33-8AE2-4823CF6D4F49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A945-4F32-4FB4-BF64-8548ED105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52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EC8A-B58C-4B33-8AE2-4823CF6D4F49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A945-4F32-4FB4-BF64-8548ED105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81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EC8A-B58C-4B33-8AE2-4823CF6D4F49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A945-4F32-4FB4-BF64-8548ED105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19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EC8A-B58C-4B33-8AE2-4823CF6D4F49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A945-4F32-4FB4-BF64-8548ED105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22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EC8A-B58C-4B33-8AE2-4823CF6D4F49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A945-4F32-4FB4-BF64-8548ED105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95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564EC8A-B58C-4B33-8AE2-4823CF6D4F49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621A945-4F32-4FB4-BF64-8548ED105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45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03B-5337-1DF5-D338-47F7B4CE52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Task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F624F-AFDC-C837-3056-9E87502788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379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3FB3-67D8-C402-3679-F2253FE1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DQN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D803D-6B85-8B09-3567-75950187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8"/>
            <a:ext cx="5209632" cy="3817523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Supervised Learning Algorithm</a:t>
            </a:r>
          </a:p>
          <a:p>
            <a:r>
              <a:rPr lang="en-GB" dirty="0"/>
              <a:t>Agent tries to get the highest cumulative reward</a:t>
            </a:r>
          </a:p>
          <a:p>
            <a:r>
              <a:rPr lang="en-GB" dirty="0"/>
              <a:t>Takes actions based on Q-values</a:t>
            </a:r>
          </a:p>
          <a:p>
            <a:pPr lvl="1"/>
            <a:r>
              <a:rPr lang="en-GB" dirty="0"/>
              <a:t>Expected cumulative reward (looks into future)</a:t>
            </a:r>
          </a:p>
          <a:p>
            <a:r>
              <a:rPr lang="en-GB" dirty="0"/>
              <a:t>Q-values are calculated by the neural network acting as a function approximator</a:t>
            </a:r>
          </a:p>
          <a:p>
            <a:pPr lvl="1"/>
            <a:r>
              <a:rPr lang="en-GB" dirty="0"/>
              <a:t>Q-values calculated for each state-action pair</a:t>
            </a:r>
          </a:p>
          <a:p>
            <a:pPr lvl="1"/>
            <a:r>
              <a:rPr lang="en-GB" dirty="0"/>
              <a:t>Uses Epsilon greedy exploration</a:t>
            </a:r>
          </a:p>
          <a:p>
            <a:pPr lvl="2"/>
            <a:r>
              <a:rPr lang="en-GB" dirty="0"/>
              <a:t>Likelihood decays with time</a:t>
            </a:r>
          </a:p>
          <a:p>
            <a:r>
              <a:rPr lang="en-GB" dirty="0"/>
              <a:t>Neural network is updated based on the rewards from the agent</a:t>
            </a:r>
          </a:p>
          <a:p>
            <a:pPr lvl="1"/>
            <a:r>
              <a:rPr lang="en-GB" dirty="0"/>
              <a:t>Randomly sampled from a replay memory</a:t>
            </a:r>
          </a:p>
          <a:p>
            <a:pPr lvl="1"/>
            <a:r>
              <a:rPr lang="en-GB" dirty="0"/>
              <a:t>To update the policy network</a:t>
            </a:r>
          </a:p>
          <a:p>
            <a:pPr marL="914400" lvl="2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 descr="A diagram of a business process&#10;&#10;Description automatically generated">
            <a:extLst>
              <a:ext uri="{FF2B5EF4-FFF2-40B4-BE49-F238E27FC236}">
                <a16:creationId xmlns:a16="http://schemas.microsoft.com/office/drawing/2014/main" id="{11A93B3C-D88F-1425-541F-6614674C8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587" y="2603497"/>
            <a:ext cx="5001251" cy="381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7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C066-F8C0-A177-3778-D1277FF3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Updates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5FCCA3-1C6B-ED00-8246-9A007FB637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Policy network updates come from minimising the loss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1400" i="1"/>
                      <m:t>𝐿</m:t>
                    </m:r>
                    <m:d>
                      <m:dPr>
                        <m:ctrlPr>
                          <a:rPr lang="en-GB" sz="1400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400"/>
                          <m:t>θ</m:t>
                        </m:r>
                      </m:e>
                    </m:d>
                    <m:r>
                      <a:rPr lang="en-GB" sz="1400" i="1"/>
                      <m:t>=</m:t>
                    </m:r>
                    <m:sSub>
                      <m:sSubPr>
                        <m:ctrlPr>
                          <a:rPr lang="en-GB" sz="1400" i="1"/>
                        </m:ctrlPr>
                      </m:sSubPr>
                      <m:e>
                        <m:r>
                          <a:rPr lang="en-GB" sz="1400" i="1"/>
                          <m:t>𝐸</m:t>
                        </m:r>
                      </m:e>
                      <m:sub>
                        <m:d>
                          <m:dPr>
                            <m:ctrlPr>
                              <a:rPr lang="en-GB" sz="14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400" i="1"/>
                                </m:ctrlPr>
                              </m:sSubPr>
                              <m:e>
                                <m:r>
                                  <a:rPr lang="en-GB" sz="1400" i="1"/>
                                  <m:t>𝑆</m:t>
                                </m:r>
                              </m:e>
                              <m:sub>
                                <m:r>
                                  <a:rPr lang="en-GB" sz="1400" i="1"/>
                                  <m:t>𝑡</m:t>
                                </m:r>
                              </m:sub>
                            </m:sSub>
                            <m:r>
                              <a:rPr lang="en-GB" sz="1400" i="1"/>
                              <m:t>,</m:t>
                            </m:r>
                            <m:sSub>
                              <m:sSubPr>
                                <m:ctrlPr>
                                  <a:rPr lang="en-GB" sz="1400" i="1"/>
                                </m:ctrlPr>
                              </m:sSubPr>
                              <m:e>
                                <m:r>
                                  <a:rPr lang="en-GB" sz="1400" i="1"/>
                                  <m:t>𝐴</m:t>
                                </m:r>
                              </m:e>
                              <m:sub>
                                <m:r>
                                  <a:rPr lang="en-GB" sz="1400" i="1"/>
                                  <m:t>𝑡</m:t>
                                </m:r>
                              </m:sub>
                            </m:sSub>
                            <m:r>
                              <a:rPr lang="en-GB" sz="1400" i="1"/>
                              <m:t>,</m:t>
                            </m:r>
                            <m:sSub>
                              <m:sSubPr>
                                <m:ctrlPr>
                                  <a:rPr lang="en-GB" sz="1400" i="1"/>
                                </m:ctrlPr>
                              </m:sSubPr>
                              <m:e>
                                <m:r>
                                  <a:rPr lang="en-GB" sz="1400" i="1"/>
                                  <m:t>𝑅</m:t>
                                </m:r>
                              </m:e>
                              <m:sub>
                                <m:r>
                                  <a:rPr lang="en-GB" sz="1400" i="1"/>
                                  <m:t>𝑡</m:t>
                                </m:r>
                                <m:r>
                                  <a:rPr lang="en-GB" sz="1400" i="1"/>
                                  <m:t>+</m:t>
                                </m:r>
                                <m:r>
                                  <a:rPr lang="en-GB" sz="1400" i="1"/>
                                  <m:t>𝟙</m:t>
                                </m:r>
                              </m:sub>
                            </m:sSub>
                            <m:r>
                              <a:rPr lang="en-GB" sz="1400" i="1"/>
                              <m:t>,</m:t>
                            </m:r>
                            <m:sSub>
                              <m:sSubPr>
                                <m:ctrlPr>
                                  <a:rPr lang="en-GB" sz="1400" i="1"/>
                                </m:ctrlPr>
                              </m:sSubPr>
                              <m:e>
                                <m:r>
                                  <a:rPr lang="en-GB" sz="1400" i="1"/>
                                  <m:t>𝑆</m:t>
                                </m:r>
                              </m:e>
                              <m:sub>
                                <m:r>
                                  <a:rPr lang="en-GB" sz="1400" i="1"/>
                                  <m:t>𝑡</m:t>
                                </m:r>
                                <m:r>
                                  <a:rPr lang="en-GB" sz="1400" i="1"/>
                                  <m:t>+</m:t>
                                </m:r>
                                <m:r>
                                  <a:rPr lang="en-GB" sz="1400" i="1"/>
                                  <m:t>𝟙</m:t>
                                </m:r>
                              </m:sub>
                            </m:sSub>
                          </m:e>
                        </m:d>
                        <m:r>
                          <a:rPr lang="en-GB" sz="1400"/>
                          <m:t>∼</m:t>
                        </m:r>
                        <m:r>
                          <m:rPr>
                            <m:nor/>
                          </m:rPr>
                          <a:rPr lang="en-GB" sz="1400" b="0" i="0" smtClean="0"/>
                          <m:t>Replay</m:t>
                        </m:r>
                        <m:r>
                          <m:rPr>
                            <m:nor/>
                          </m:rPr>
                          <a:rPr lang="en-GB" sz="1400"/>
                          <m:t> </m:t>
                        </m:r>
                        <m:r>
                          <m:rPr>
                            <m:nor/>
                          </m:rPr>
                          <a:rPr lang="en-GB" sz="1400"/>
                          <m:t>Memory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sz="1400" i="1"/>
                        </m:ctrlPr>
                      </m:dPr>
                      <m:e>
                        <m:sSup>
                          <m:sSupPr>
                            <m:ctrlPr>
                              <a:rPr lang="en-GB" sz="1400" i="1"/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1400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1400" i="1"/>
                                    </m:ctrlPr>
                                  </m:sSubPr>
                                  <m:e>
                                    <m:r>
                                      <a:rPr lang="en-GB" sz="1400" i="1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GB" sz="1400" i="1"/>
                                      <m:t>𝑡</m:t>
                                    </m:r>
                                    <m:r>
                                      <a:rPr lang="en-GB" sz="1400" i="1"/>
                                      <m:t>+1</m:t>
                                    </m:r>
                                  </m:sub>
                                </m:sSub>
                                <m:r>
                                  <a:rPr lang="en-GB" sz="1400" i="1"/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400"/>
                                  <m:t>γ</m:t>
                                </m:r>
                                <m:r>
                                  <a:rPr lang="en-GB" sz="1400" i="1"/>
                                  <m:t>𝑚𝑎</m:t>
                                </m:r>
                                <m:sSub>
                                  <m:sSubPr>
                                    <m:ctrlPr>
                                      <a:rPr lang="en-GB" sz="1400" i="1"/>
                                    </m:ctrlPr>
                                  </m:sSubPr>
                                  <m:e>
                                    <m:r>
                                      <a:rPr lang="en-GB" sz="1400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400" i="1"/>
                                      <m:t>𝑎</m:t>
                                    </m:r>
                                  </m:sub>
                                </m:sSub>
                                <m:r>
                                  <a:rPr lang="en-GB" sz="1400" i="1"/>
                                  <m:t>𝑄</m:t>
                                </m:r>
                                <m:d>
                                  <m:dPr>
                                    <m:ctrlPr>
                                      <a:rPr lang="en-GB" sz="1400" i="1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400" i="1"/>
                                        </m:ctrlPr>
                                      </m:sSubPr>
                                      <m:e>
                                        <m:r>
                                          <a:rPr lang="en-GB" sz="1400" i="1"/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GB" sz="1400" i="1"/>
                                          <m:t>𝑡</m:t>
                                        </m:r>
                                        <m:r>
                                          <a:rPr lang="en-GB" sz="1400" i="1"/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GB" sz="1400" i="1"/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GB" sz="1400" i="1"/>
                                        </m:ctrlPr>
                                      </m:sSubPr>
                                      <m:e>
                                        <m:r>
                                          <a:rPr lang="en-GB" sz="1400" i="1"/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GB" sz="1400" i="1"/>
                                          <m:t>𝑡</m:t>
                                        </m:r>
                                        <m:r>
                                          <a:rPr lang="en-GB" sz="1400" i="1"/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GB" sz="1400" i="1"/>
                                      <m:t>;</m:t>
                                    </m:r>
                                    <m:sSup>
                                      <m:sSupPr>
                                        <m:ctrlPr>
                                          <a:rPr lang="en-GB" sz="1400" i="1"/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400"/>
                                          <m:t>θ</m:t>
                                        </m:r>
                                      </m:e>
                                      <m:sup>
                                        <m:r>
                                          <a:rPr lang="en-GB" sz="1400" i="1"/>
                                          <m:t>−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GB" sz="1400" i="1"/>
                                  <m:t>−</m:t>
                                </m:r>
                                <m:r>
                                  <a:rPr lang="en-GB" sz="1400" i="1"/>
                                  <m:t>𝑄</m:t>
                                </m:r>
                                <m:d>
                                  <m:dPr>
                                    <m:ctrlPr>
                                      <a:rPr lang="en-GB" sz="1400" i="1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400" i="1"/>
                                        </m:ctrlPr>
                                      </m:sSubPr>
                                      <m:e>
                                        <m:r>
                                          <a:rPr lang="en-GB" sz="1400" i="1"/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GB" sz="1400" i="1"/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GB" sz="1400" i="1"/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GB" sz="1400" i="1"/>
                                        </m:ctrlPr>
                                      </m:sSubPr>
                                      <m:e>
                                        <m:r>
                                          <a:rPr lang="en-GB" sz="1400" i="1"/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GB" sz="1400" i="1"/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GB" sz="1400" i="1"/>
                                      <m:t>;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1400"/>
                                      <m:t>θ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GB" sz="1400" i="1"/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GB" sz="1400" dirty="0"/>
              </a:p>
              <a:p>
                <a:pPr lvl="1"/>
                <a14:m>
                  <m:oMath xmlns:m="http://schemas.openxmlformats.org/officeDocument/2006/math">
                    <m:r>
                      <a:rPr lang="en-GB" sz="14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GB" sz="1400" dirty="0"/>
                  <a:t> is the network parameters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sz="1400" dirty="0"/>
                  <a:t> is the reward from transitioning from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4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sz="1400" dirty="0"/>
                  <a:t> using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400" dirty="0"/>
              </a:p>
              <a:p>
                <a:pPr lvl="1"/>
                <a:r>
                  <a:rPr lang="en-GB" sz="1400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40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GB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dirty="0"/>
                  <a:t>is the discount factor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400" b="0" i="0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GB" sz="1400" b="0" dirty="0"/>
                  <a:t> is the learning rate</a:t>
                </a:r>
              </a:p>
              <a:p>
                <a:r>
                  <a:rPr lang="en-GB" dirty="0"/>
                  <a:t>Changes from policy network are reflected in the target network via</a:t>
                </a:r>
                <a:endParaRPr lang="en-GB" b="0" dirty="0"/>
              </a:p>
              <a:p>
                <a:pPr lvl="1"/>
                <a:r>
                  <a:rPr lang="en-GB" sz="1400" dirty="0"/>
                  <a:t> </a:t>
                </a:r>
                <a:r>
                  <a:rPr lang="en-GB" sz="1400" dirty="0" err="1"/>
                  <a:t>targetState</a:t>
                </a:r>
                <a:r>
                  <a:rPr lang="en-GB" sz="1400" dirty="0"/>
                  <a:t> = </a:t>
                </a:r>
                <a:r>
                  <a:rPr lang="en-GB" sz="1400" dirty="0" err="1"/>
                  <a:t>policyState</a:t>
                </a:r>
                <a:r>
                  <a:rPr lang="en-GB" sz="1400" dirty="0"/>
                  <a:t> *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GB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dirty="0"/>
                  <a:t> + </a:t>
                </a:r>
                <a:r>
                  <a:rPr lang="en-GB" sz="1400" dirty="0" err="1"/>
                  <a:t>targetState</a:t>
                </a:r>
                <a:r>
                  <a:rPr lang="en-GB" sz="1400" dirty="0"/>
                  <a:t> * (1.0 -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GB" sz="1400" dirty="0"/>
                  <a:t>)</a:t>
                </a:r>
              </a:p>
              <a:p>
                <a:pPr lvl="1"/>
                <a:r>
                  <a:rPr lang="en-GB" sz="1400" dirty="0"/>
                  <a:t>Where the states are the state dictionaries of the models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5FCCA3-1C6B-ED00-8246-9A007FB637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" t="-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334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7203-DB49-0807-46BF-754BA3641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8E019-F6A4-5505-15C2-77F6F4B7E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500" dirty="0"/>
              <a:t>Run with parameters</a:t>
            </a:r>
          </a:p>
          <a:p>
            <a:pPr lvl="1">
              <a:lnSpc>
                <a:spcPct val="90000"/>
              </a:lnSpc>
            </a:pPr>
            <a:r>
              <a:rPr lang="en-GB" sz="1500" dirty="0"/>
              <a:t>Batch Size : 128</a:t>
            </a:r>
          </a:p>
          <a:p>
            <a:pPr lvl="1">
              <a:lnSpc>
                <a:spcPct val="90000"/>
              </a:lnSpc>
            </a:pPr>
            <a:r>
              <a:rPr lang="en-GB" sz="1500" dirty="0"/>
              <a:t>Replay Memory Size : 1000</a:t>
            </a:r>
          </a:p>
          <a:p>
            <a:pPr lvl="1">
              <a:lnSpc>
                <a:spcPct val="90000"/>
              </a:lnSpc>
            </a:pPr>
            <a:r>
              <a:rPr lang="en-GB" sz="1500" dirty="0"/>
              <a:t>Episodes : 1000</a:t>
            </a:r>
          </a:p>
          <a:p>
            <a:pPr lvl="1">
              <a:lnSpc>
                <a:spcPct val="90000"/>
              </a:lnSpc>
            </a:pPr>
            <a:r>
              <a:rPr lang="en-GB" sz="1500" dirty="0"/>
              <a:t>Gamma : 0.99</a:t>
            </a:r>
          </a:p>
          <a:p>
            <a:pPr lvl="1">
              <a:lnSpc>
                <a:spcPct val="90000"/>
              </a:lnSpc>
            </a:pPr>
            <a:r>
              <a:rPr lang="en-GB" sz="1500" dirty="0"/>
              <a:t>Learning Rate : 0.0001</a:t>
            </a:r>
          </a:p>
          <a:p>
            <a:pPr lvl="1">
              <a:lnSpc>
                <a:spcPct val="90000"/>
              </a:lnSpc>
            </a:pPr>
            <a:r>
              <a:rPr lang="en-GB" sz="1500" dirty="0"/>
              <a:t>Epsilon Start : 0.9</a:t>
            </a:r>
          </a:p>
          <a:p>
            <a:pPr lvl="1">
              <a:lnSpc>
                <a:spcPct val="90000"/>
              </a:lnSpc>
            </a:pPr>
            <a:r>
              <a:rPr lang="en-GB" sz="1500" dirty="0"/>
              <a:t>Epsilon End : 0.01</a:t>
            </a:r>
          </a:p>
          <a:p>
            <a:pPr lvl="1">
              <a:lnSpc>
                <a:spcPct val="90000"/>
              </a:lnSpc>
            </a:pPr>
            <a:r>
              <a:rPr lang="en-GB" sz="1500" dirty="0"/>
              <a:t>Epsilon Decay : 1000</a:t>
            </a:r>
          </a:p>
          <a:p>
            <a:pPr lvl="1">
              <a:lnSpc>
                <a:spcPct val="90000"/>
              </a:lnSpc>
            </a:pPr>
            <a:r>
              <a:rPr lang="en-GB" sz="1500" dirty="0"/>
              <a:t>Hidden Layer Size : 64</a:t>
            </a:r>
          </a:p>
        </p:txBody>
      </p:sp>
      <p:pic>
        <p:nvPicPr>
          <p:cNvPr id="7" name="Picture 6" descr="A graph of blue lines&#10;&#10;Description automatically generated">
            <a:extLst>
              <a:ext uri="{FF2B5EF4-FFF2-40B4-BE49-F238E27FC236}">
                <a16:creationId xmlns:a16="http://schemas.microsoft.com/office/drawing/2014/main" id="{49809664-C9A6-EA51-C09F-F671BB67B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976" y="2817169"/>
            <a:ext cx="4089551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2C5FB8-035B-FB16-CC29-565CE147C089}"/>
              </a:ext>
            </a:extLst>
          </p:cNvPr>
          <p:cNvSpPr txBox="1">
            <a:spLocks/>
          </p:cNvSpPr>
          <p:nvPr/>
        </p:nvSpPr>
        <p:spPr>
          <a:xfrm>
            <a:off x="4279054" y="2775951"/>
            <a:ext cx="3481054" cy="341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310980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BACB-9654-4867-DC13-DB08CA4F5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GB" dirty="0"/>
              <a:t>Outputs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966C3A-CFA8-ED3B-A656-FABB989191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840" r="4" b="4"/>
          <a:stretch/>
        </p:blipFill>
        <p:spPr>
          <a:xfrm>
            <a:off x="1151467" y="2603501"/>
            <a:ext cx="4345024" cy="323961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317A2-CCA6-0058-D307-B07EC9A99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0954" y="2603500"/>
            <a:ext cx="5211979" cy="34163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500"/>
              <a:t>Model “</a:t>
            </a:r>
            <a:r>
              <a:rPr lang="en-GB" sz="1500" err="1"/>
              <a:t>cartPole.pth</a:t>
            </a:r>
            <a:r>
              <a:rPr lang="en-GB" sz="1500"/>
              <a:t>” is saved to be reloaded</a:t>
            </a:r>
          </a:p>
          <a:p>
            <a:pPr lvl="1">
              <a:lnSpc>
                <a:spcPct val="90000"/>
              </a:lnSpc>
            </a:pPr>
            <a:r>
              <a:rPr lang="en-GB" sz="1500"/>
              <a:t>This is the model after all the training not the best run</a:t>
            </a:r>
          </a:p>
          <a:p>
            <a:pPr lvl="1">
              <a:lnSpc>
                <a:spcPct val="90000"/>
              </a:lnSpc>
            </a:pPr>
            <a:r>
              <a:rPr lang="en-GB" sz="1500"/>
              <a:t>Best run could be saved by only saving when a model reaches best performance or by using checkpoints</a:t>
            </a:r>
          </a:p>
          <a:p>
            <a:pPr lvl="1">
              <a:lnSpc>
                <a:spcPct val="90000"/>
              </a:lnSpc>
            </a:pPr>
            <a:r>
              <a:rPr lang="en-GB" sz="1500"/>
              <a:t>Using savedModelDemo.py the model can be displayed</a:t>
            </a:r>
          </a:p>
          <a:p>
            <a:pPr>
              <a:lnSpc>
                <a:spcPct val="90000"/>
              </a:lnSpc>
            </a:pPr>
            <a:r>
              <a:rPr lang="en-GB" sz="1500"/>
              <a:t>Prints the best score out that the model achieved in its run</a:t>
            </a:r>
          </a:p>
          <a:p>
            <a:pPr lvl="1">
              <a:lnSpc>
                <a:spcPct val="90000"/>
              </a:lnSpc>
            </a:pPr>
            <a:r>
              <a:rPr lang="en-GB" sz="1500"/>
              <a:t>85 from the training conducted with previous parameters</a:t>
            </a:r>
          </a:p>
        </p:txBody>
      </p:sp>
    </p:spTree>
    <p:extLst>
      <p:ext uri="{BB962C8B-B14F-4D97-AF65-F5344CB8AC3E}">
        <p14:creationId xmlns:p14="http://schemas.microsoft.com/office/powerpoint/2010/main" val="2729619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B2A1-67C0-61E1-1186-4944EBBEB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15790-3918-F25A-45A5-A414A53B0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Highest duration is rather low</a:t>
            </a:r>
          </a:p>
          <a:p>
            <a:pPr lvl="1"/>
            <a:r>
              <a:rPr lang="en-GB" dirty="0"/>
              <a:t>Indicates further parameter tuning is needed</a:t>
            </a:r>
          </a:p>
          <a:p>
            <a:pPr lvl="1"/>
            <a:r>
              <a:rPr lang="en-GB" dirty="0"/>
              <a:t>Would suggest changing:</a:t>
            </a:r>
          </a:p>
          <a:p>
            <a:pPr lvl="2"/>
            <a:r>
              <a:rPr lang="en-GB" dirty="0"/>
              <a:t>Replay memory</a:t>
            </a:r>
          </a:p>
          <a:p>
            <a:pPr lvl="2"/>
            <a:r>
              <a:rPr lang="en-GB" dirty="0"/>
              <a:t>Learning rate</a:t>
            </a:r>
          </a:p>
          <a:p>
            <a:pPr lvl="2"/>
            <a:r>
              <a:rPr lang="en-GB" dirty="0"/>
              <a:t>Epsilon decay</a:t>
            </a:r>
          </a:p>
          <a:p>
            <a:pPr lvl="2"/>
            <a:r>
              <a:rPr lang="en-GB" dirty="0"/>
              <a:t>Hidden layers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1274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</TotalTime>
  <Words>337</Words>
  <Application>Microsoft Office PowerPoint</Application>
  <PresentationFormat>Widescreen</PresentationFormat>
  <Paragraphs>55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Cambria Math</vt:lpstr>
      <vt:lpstr>Century Gothic</vt:lpstr>
      <vt:lpstr>Wingdings 3</vt:lpstr>
      <vt:lpstr>Ion Boardroom</vt:lpstr>
      <vt:lpstr>Task 3</vt:lpstr>
      <vt:lpstr>DQN</vt:lpstr>
      <vt:lpstr>Network Updates</vt:lpstr>
      <vt:lpstr>Training</vt:lpstr>
      <vt:lpstr>Outputs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Oliver Myers</dc:creator>
  <cp:lastModifiedBy>Oliver Myers</cp:lastModifiedBy>
  <cp:revision>3</cp:revision>
  <dcterms:created xsi:type="dcterms:W3CDTF">2024-08-26T12:18:15Z</dcterms:created>
  <dcterms:modified xsi:type="dcterms:W3CDTF">2024-08-26T12:53:25Z</dcterms:modified>
</cp:coreProperties>
</file>