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46"/>
  </p:notesMasterIdLst>
  <p:sldIdLst>
    <p:sldId id="362" r:id="rId3"/>
    <p:sldId id="387" r:id="rId4"/>
    <p:sldId id="368" r:id="rId5"/>
    <p:sldId id="388" r:id="rId6"/>
    <p:sldId id="390" r:id="rId7"/>
    <p:sldId id="373" r:id="rId8"/>
    <p:sldId id="375" r:id="rId9"/>
    <p:sldId id="374" r:id="rId10"/>
    <p:sldId id="369" r:id="rId11"/>
    <p:sldId id="380" r:id="rId12"/>
    <p:sldId id="376" r:id="rId13"/>
    <p:sldId id="379" r:id="rId14"/>
    <p:sldId id="370" r:id="rId15"/>
    <p:sldId id="386" r:id="rId16"/>
    <p:sldId id="385" r:id="rId17"/>
    <p:sldId id="384" r:id="rId18"/>
    <p:sldId id="383" r:id="rId19"/>
    <p:sldId id="382" r:id="rId20"/>
    <p:sldId id="409" r:id="rId21"/>
    <p:sldId id="378" r:id="rId22"/>
    <p:sldId id="377" r:id="rId23"/>
    <p:sldId id="367" r:id="rId24"/>
    <p:sldId id="391" r:id="rId25"/>
    <p:sldId id="392" r:id="rId26"/>
    <p:sldId id="321" r:id="rId27"/>
    <p:sldId id="372" r:id="rId28"/>
    <p:sldId id="393" r:id="rId29"/>
    <p:sldId id="410" r:id="rId30"/>
    <p:sldId id="394" r:id="rId31"/>
    <p:sldId id="395" r:id="rId32"/>
    <p:sldId id="396" r:id="rId33"/>
    <p:sldId id="411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6" r:id="rId42"/>
    <p:sldId id="407" r:id="rId43"/>
    <p:sldId id="408" r:id="rId44"/>
    <p:sldId id="327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  <p14:sldId id="387"/>
          </p14:sldIdLst>
        </p14:section>
        <p14:section name="Делай ошибки видимыми" id="{1EF8EB9B-AD84-4DC7-8D5A-96DF2B1D22DE}">
          <p14:sldIdLst>
            <p14:sldId id="368"/>
            <p14:sldId id="388"/>
            <p14:sldId id="390"/>
            <p14:sldId id="373"/>
            <p14:sldId id="375"/>
            <p14:sldId id="374"/>
          </p14:sldIdLst>
        </p14:section>
        <p14:section name="Исключения для исключительного" id="{0164B610-A696-4235-B877-F09DF8AA7F93}">
          <p14:sldIdLst>
            <p14:sldId id="369"/>
            <p14:sldId id="380"/>
            <p14:sldId id="376"/>
            <p14:sldId id="379"/>
          </p14:sldIdLst>
        </p14:section>
        <p14:section name="Логируй все" id="{C137DA47-95A3-4B0E-87C4-9E1B857D8DA8}">
          <p14:sldIdLst>
            <p14:sldId id="370"/>
            <p14:sldId id="386"/>
            <p14:sldId id="385"/>
            <p14:sldId id="384"/>
            <p14:sldId id="383"/>
            <p14:sldId id="382"/>
            <p14:sldId id="409"/>
            <p14:sldId id="378"/>
            <p14:sldId id="377"/>
            <p14:sldId id="367"/>
            <p14:sldId id="391"/>
            <p14:sldId id="392"/>
          </p14:sldIdLst>
        </p14:section>
        <p14:section name="Резюме" id="{F7446589-7B0D-4AE0-901C-83B31913C0C7}">
          <p14:sldIdLst/>
        </p14:section>
        <p14:section name="Exceptions" id="{35EDF145-9637-4835-9446-D98F4D00875B}">
          <p14:sldIdLst>
            <p14:sldId id="321"/>
            <p14:sldId id="372"/>
            <p14:sldId id="393"/>
            <p14:sldId id="410"/>
            <p14:sldId id="394"/>
            <p14:sldId id="395"/>
            <p14:sldId id="396"/>
            <p14:sldId id="411"/>
            <p14:sldId id="397"/>
            <p14:sldId id="398"/>
            <p14:sldId id="399"/>
            <p14:sldId id="400"/>
            <p14:sldId id="401"/>
            <p14:sldId id="402"/>
            <p14:sldId id="403"/>
            <p14:sldId id="406"/>
            <p14:sldId id="407"/>
            <p14:sldId id="408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  <a:srgbClr val="0000FF"/>
    <a:srgbClr val="008000"/>
    <a:srgbClr val="00007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77358" autoAdjust="0"/>
  </p:normalViewPr>
  <p:slideViewPr>
    <p:cSldViewPr>
      <p:cViewPr varScale="1">
        <p:scale>
          <a:sx n="89" d="100"/>
          <a:sy n="89" d="100"/>
        </p:scale>
        <p:origin x="40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16-11-17T18:04:30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8255 0,'17'0'141,"36"0"-126,18 0-15,88 0 16,17-18-1,-17-35-15,0 53 16,-36-35 0,-52 35-16,52 0 15,-52 0 1,-1 0-16,36-35 16,-35 35-16,52 0 15,36 0 1,-36 0-16,-70 0 15,71 0 1,-54 0-16,1 0 16,-1 0-1,-34 0-15,16 0 16,72 0-16,-18 0 16,70 0-1,-70 0-15,53 0 16,-36 0-1,-17 0-15,-35 0 16,52 0-16,1 0 16,-72 0-1,72 0-15,35 0 16,-1 0 0,19 0-16,-71 0 15,17 0 1,-52 0-16,35 0 15,-36 0-15,54 0 16,-19 0 0,19 18-16,35 17 15,-36-35 1,36 53-16,-71-18 16,-17-35-1,-19 0-15,-16 35 16,-1-35-16,0 18 15,-17-18 1,17 0 0,-35 35 890,36-35-687,-1 0-79,-18 0-140,54 0 16,52 0 0,-52 0-16,35 0 15,-36 0-15,-34 0 16,-1 0-1,-17 0 64,17 0-79,0 0 15,0 0 1,-17 0-16,17 0 15,1 0 1,-1 0 47,-17 0-48,52 0-15,1 0 16,-1 0-1,1 0-15,35 0 16,-71 0 0,35 0-16,-34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Уже немножко знают, что такое исключения, блок про </a:t>
            </a:r>
            <a:r>
              <a:rPr lang="en-US" dirty="0"/>
              <a:t>best</a:t>
            </a:r>
            <a:r>
              <a:rPr lang="en-US" baseline="0" dirty="0"/>
              <a:t> </a:t>
            </a:r>
            <a:r>
              <a:rPr lang="en-US" baseline="0" dirty="0" err="1"/>
              <a:t>practces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0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Представим,</a:t>
            </a:r>
            <a:r>
              <a:rPr lang="ru-RU" baseline="0" dirty="0"/>
              <a:t> что в … куча кода, тогда какая тут проблема? </a:t>
            </a:r>
          </a:p>
          <a:p>
            <a:r>
              <a:rPr lang="ru-RU" baseline="0" dirty="0"/>
              <a:t>Это будет нечестный </a:t>
            </a:r>
            <a:r>
              <a:rPr lang="en-US" baseline="0" dirty="0" err="1"/>
              <a:t>FormatException</a:t>
            </a:r>
            <a:r>
              <a:rPr lang="en-US" baseline="0" dirty="0"/>
              <a:t>, </a:t>
            </a:r>
            <a:r>
              <a:rPr lang="ru-RU" baseline="0" dirty="0"/>
              <a:t>т.к. могло случиться все что угодно.</a:t>
            </a:r>
          </a:p>
          <a:p>
            <a:r>
              <a:rPr lang="ru-RU" baseline="0" dirty="0"/>
              <a:t>Вы написали специфичный обработчик, а реагируете на все подряд, поэтому надо </a:t>
            </a:r>
            <a:r>
              <a:rPr lang="en-US" baseline="0" dirty="0"/>
              <a:t>subj</a:t>
            </a:r>
            <a:endParaRPr lang="ru-RU" dirty="0"/>
          </a:p>
          <a:p>
            <a:r>
              <a:rPr lang="ru-RU" baseline="0" dirty="0"/>
              <a:t>Оставить большой </a:t>
            </a:r>
            <a:r>
              <a:rPr lang="en-US" baseline="0" dirty="0"/>
              <a:t>try-catch </a:t>
            </a:r>
            <a:r>
              <a:rPr lang="ru-RU" baseline="0" dirty="0"/>
              <a:t>и показать процесс конкретизации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Единственное исключение</a:t>
            </a:r>
            <a:r>
              <a:rPr lang="ru-RU" baseline="0" dirty="0"/>
              <a:t> для правила «если не знаешь, что делать с исключением – кидай дальше» - глобальный обработчик.</a:t>
            </a:r>
          </a:p>
          <a:p>
            <a:endParaRPr lang="ru-RU" baseline="0" dirty="0"/>
          </a:p>
          <a:p>
            <a:r>
              <a:rPr lang="ru-RU" baseline="0" dirty="0"/>
              <a:t>Это для логов, для безопасности, для расследования, решить проблему пользователя (показать телефон техподдержки)</a:t>
            </a:r>
          </a:p>
          <a:p>
            <a:r>
              <a:rPr lang="ru-RU" baseline="0" dirty="0"/>
              <a:t>Для </a:t>
            </a:r>
            <a:r>
              <a:rPr lang="en-US" baseline="0" dirty="0"/>
              <a:t>MVC – </a:t>
            </a:r>
            <a:r>
              <a:rPr lang="en-US" baseline="0" dirty="0" err="1"/>
              <a:t>BaseController</a:t>
            </a:r>
            <a:r>
              <a:rPr lang="en-US" baseline="0" dirty="0"/>
              <a:t> c </a:t>
            </a:r>
            <a:r>
              <a:rPr lang="en-US" baseline="0" dirty="0" err="1"/>
              <a:t>OnError</a:t>
            </a:r>
            <a:r>
              <a:rPr lang="ru-RU" baseline="0" dirty="0"/>
              <a:t> </a:t>
            </a:r>
            <a:r>
              <a:rPr lang="en-US" baseline="0" dirty="0"/>
              <a:t>action</a:t>
            </a:r>
          </a:p>
          <a:p>
            <a:r>
              <a:rPr lang="ru-RU" baseline="0" dirty="0"/>
              <a:t>Для</a:t>
            </a:r>
            <a:r>
              <a:rPr lang="en-US" baseline="0" dirty="0"/>
              <a:t> ASP.NET 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AppDomain.CurrentDomain.UnhandledException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global.asax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т.д.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Logs!</a:t>
            </a: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661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-------------</a:t>
            </a:r>
            <a:endParaRPr lang="en-US" dirty="0"/>
          </a:p>
          <a:p>
            <a:r>
              <a:rPr lang="ru-RU" dirty="0"/>
              <a:t>Каждый</a:t>
            </a:r>
            <a:r>
              <a:rPr lang="ru-RU" baseline="0" dirty="0"/>
              <a:t> поток или </a:t>
            </a:r>
            <a:r>
              <a:rPr lang="ru-RU" baseline="0" dirty="0" err="1"/>
              <a:t>таск</a:t>
            </a:r>
            <a:r>
              <a:rPr lang="ru-RU" baseline="0" dirty="0"/>
              <a:t> – свой обработчик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способ</a:t>
            </a:r>
            <a:r>
              <a:rPr lang="ru-RU" baseline="0" dirty="0"/>
              <a:t> – сделать соответствующий примитив, чтобы не повторяться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3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UnhandledException</a:t>
            </a:r>
            <a:r>
              <a:rPr lang="en-US" baseline="0" dirty="0"/>
              <a:t> - </a:t>
            </a:r>
            <a:r>
              <a:rPr lang="ru-RU" baseline="0" dirty="0"/>
              <a:t>_очень полезное_ событие, позволяет </a:t>
            </a:r>
            <a:r>
              <a:rPr lang="ru-RU" baseline="0" dirty="0" err="1"/>
              <a:t>залоггировать</a:t>
            </a:r>
            <a:r>
              <a:rPr lang="ru-RU" baseline="0" dirty="0"/>
              <a:t> необработанные исключения приводящие к краху процесса (пример - из других потоков (если у них нет глобального обработчика, например запущены каким-то левым кодом))</a:t>
            </a:r>
          </a:p>
          <a:p>
            <a:endParaRPr lang="ru-RU" baseline="0" dirty="0"/>
          </a:p>
          <a:p>
            <a:r>
              <a:rPr lang="ru-RU" baseline="0" dirty="0"/>
              <a:t>Если приложение упало, а </a:t>
            </a:r>
            <a:r>
              <a:rPr lang="ru-RU" baseline="0" dirty="0" err="1"/>
              <a:t>логи</a:t>
            </a:r>
            <a:r>
              <a:rPr lang="ru-RU" baseline="0" dirty="0"/>
              <a:t> не записались – можно поискать </a:t>
            </a:r>
            <a:r>
              <a:rPr lang="ru-RU" baseline="0" dirty="0" err="1"/>
              <a:t>стектрейс</a:t>
            </a:r>
            <a:r>
              <a:rPr lang="ru-RU" baseline="0" dirty="0"/>
              <a:t> в логах </a:t>
            </a:r>
            <a:r>
              <a:rPr lang="ru-RU" baseline="0" dirty="0" err="1"/>
              <a:t>винды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20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24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Создавать потоки самим – неудобно, ещё это дорогая операция из-за вызовов </a:t>
            </a:r>
            <a:r>
              <a:rPr lang="en-US" baseline="0" dirty="0"/>
              <a:t>API </a:t>
            </a:r>
            <a:r>
              <a:rPr lang="ru-RU" baseline="0" dirty="0"/>
              <a:t>ОС</a:t>
            </a:r>
          </a:p>
          <a:p>
            <a:r>
              <a:rPr lang="ru-RU" baseline="0" dirty="0"/>
              <a:t>Можно запускать свои задачи на потоках из </a:t>
            </a:r>
            <a:r>
              <a:rPr lang="ru-RU" baseline="0" dirty="0" err="1"/>
              <a:t>тредпула</a:t>
            </a:r>
            <a:endParaRPr lang="en-US" baseline="0" dirty="0"/>
          </a:p>
          <a:p>
            <a:endParaRPr lang="en-US" baseline="0" dirty="0"/>
          </a:p>
          <a:p>
            <a:pPr marL="228600" indent="-228600">
              <a:buAutoNum type="arabicParenR"/>
            </a:pPr>
            <a:r>
              <a:rPr lang="ru-RU" baseline="0" dirty="0" err="1"/>
              <a:t>Таск</a:t>
            </a:r>
            <a:r>
              <a:rPr lang="ru-RU" baseline="0" dirty="0"/>
              <a:t> может вернуть результат</a:t>
            </a:r>
          </a:p>
          <a:p>
            <a:pPr marL="228600" indent="-228600">
              <a:buAutoNum type="arabicParenR"/>
            </a:pPr>
            <a:r>
              <a:rPr lang="ru-RU" baseline="0" dirty="0"/>
              <a:t>Не на каждый </a:t>
            </a:r>
            <a:r>
              <a:rPr lang="ru-RU" baseline="0" dirty="0" err="1"/>
              <a:t>таск</a:t>
            </a:r>
            <a:r>
              <a:rPr lang="ru-RU" baseline="0" dirty="0"/>
              <a:t> создаётся новый поток. Таски выполняются на заранее созданных потоках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694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асинхронный метод – </a:t>
            </a:r>
            <a:r>
              <a:rPr lang="ru-RU" dirty="0" err="1"/>
              <a:t>воид</a:t>
            </a:r>
            <a:r>
              <a:rPr lang="ru-RU" dirty="0"/>
              <a:t>, то в кэтч</a:t>
            </a:r>
            <a:r>
              <a:rPr lang="ru-RU" baseline="0" dirty="0"/>
              <a:t> мы уже не зайдем.</a:t>
            </a:r>
          </a:p>
          <a:p>
            <a:endParaRPr lang="en-US" baseline="0" dirty="0"/>
          </a:p>
          <a:p>
            <a:r>
              <a:rPr lang="ru-RU" baseline="0" dirty="0"/>
              <a:t>В таске есть возможность получить исключение </a:t>
            </a:r>
            <a:r>
              <a:rPr lang="en-US" baseline="0" dirty="0"/>
              <a:t>(</a:t>
            </a:r>
            <a:r>
              <a:rPr lang="en-US" baseline="0" dirty="0" err="1"/>
              <a:t>task.Exception</a:t>
            </a:r>
            <a:r>
              <a:rPr lang="en-US" baseline="0" dirty="0"/>
              <a:t>)</a:t>
            </a:r>
            <a:r>
              <a:rPr lang="ru-RU" baseline="0" dirty="0"/>
              <a:t>, но это </a:t>
            </a:r>
            <a:r>
              <a:rPr lang="en-US" baseline="0" dirty="0" err="1"/>
              <a:t>AggregateException</a:t>
            </a: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73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dirty="0">
                <a:latin typeface="Arial" panose="020B0604020202020204" pitchFamily="34" charset="0"/>
              </a:rPr>
              <a:t>Исправь</a:t>
            </a:r>
            <a:r>
              <a:rPr lang="ru-RU" altLang="ru-RU" baseline="0" dirty="0">
                <a:latin typeface="Arial" panose="020B0604020202020204" pitchFamily="34" charset="0"/>
              </a:rPr>
              <a:t> как можно больше ошибок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aseline="0" dirty="0">
                <a:latin typeface="Arial" panose="020B0604020202020204" pitchFamily="34" charset="0"/>
              </a:rPr>
              <a:t>Вместе с фамилиями указать стол – в </a:t>
            </a:r>
            <a:r>
              <a:rPr lang="en-US" altLang="ru-RU" baseline="0" dirty="0">
                <a:latin typeface="Arial" panose="020B0604020202020204" pitchFamily="34" charset="0"/>
              </a:rPr>
              <a:t>Names </a:t>
            </a:r>
            <a:r>
              <a:rPr lang="ru-RU" altLang="ru-RU" baseline="0" dirty="0">
                <a:latin typeface="Arial" panose="020B0604020202020204" pitchFamily="34" charset="0"/>
              </a:rPr>
              <a:t>в </a:t>
            </a:r>
            <a:r>
              <a:rPr lang="en-US" altLang="ru-RU" baseline="0" dirty="0" err="1">
                <a:latin typeface="Arial" panose="020B0604020202020204" pitchFamily="34" charset="0"/>
              </a:rPr>
              <a:t>ConvertersProgram_should</a:t>
            </a:r>
            <a:endParaRPr lang="ru-RU" altLang="ru-RU" baseline="0" dirty="0">
              <a:latin typeface="Arial" panose="020B0604020202020204" pitchFamily="34" charset="0"/>
            </a:endParaRPr>
          </a:p>
          <a:p>
            <a:pPr eaLnBrk="1" hangingPunct="1"/>
            <a:endParaRPr lang="ru-RU" altLang="ru-RU" baseline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baseline="0" dirty="0" err="1">
                <a:latin typeface="Arial" panose="020B0604020202020204" pitchFamily="34" charset="0"/>
              </a:rPr>
              <a:t>progressBoard</a:t>
            </a:r>
            <a:r>
              <a:rPr lang="en-US" altLang="ru-RU" baseline="0" dirty="0">
                <a:latin typeface="Arial" panose="020B0604020202020204" pitchFamily="34" charset="0"/>
              </a:rPr>
              <a:t> – </a:t>
            </a:r>
            <a:r>
              <a:rPr lang="ru-RU" altLang="ru-RU" baseline="0" dirty="0" err="1">
                <a:latin typeface="Arial" panose="020B0604020202020204" pitchFamily="34" charset="0"/>
              </a:rPr>
              <a:t>мониторить</a:t>
            </a:r>
            <a:r>
              <a:rPr lang="ru-RU" altLang="ru-RU" baseline="0" dirty="0">
                <a:latin typeface="Arial" panose="020B0604020202020204" pitchFamily="34" charset="0"/>
              </a:rPr>
              <a:t> и подсказывать по нему</a:t>
            </a: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26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4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Просто</a:t>
            </a:r>
            <a:r>
              <a:rPr lang="ru-RU" baseline="0" dirty="0"/>
              <a:t> разбудим всех, подискутировать.</a:t>
            </a:r>
          </a:p>
          <a:p>
            <a:r>
              <a:rPr lang="ru-RU" baseline="0" dirty="0"/>
              <a:t>Может, нормальный, а может, плохой: что именно пошло не так? Как отличить нормальную ситуацию от ненормально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6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99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baseline="0" dirty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/>
              <a:t>try/catch</a:t>
            </a:r>
          </a:p>
          <a:p>
            <a:r>
              <a:rPr lang="en-US" baseline="0" dirty="0"/>
              <a:t>SO </a:t>
            </a:r>
            <a:r>
              <a:rPr lang="ru-RU" baseline="0" dirty="0"/>
              <a:t>можно перехватить, только если мы выбросили его сами, «настоящий» </a:t>
            </a:r>
            <a:r>
              <a:rPr lang="en-US" baseline="0" dirty="0"/>
              <a:t>SO </a:t>
            </a:r>
            <a:r>
              <a:rPr lang="ru-RU" baseline="0" dirty="0"/>
              <a:t>рушит процесс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Мораль:</a:t>
            </a:r>
          </a:p>
          <a:p>
            <a:r>
              <a:rPr lang="ru-RU" baseline="0" dirty="0"/>
              <a:t>Не используйте </a:t>
            </a:r>
            <a:r>
              <a:rPr lang="en-US" baseline="0" dirty="0" err="1"/>
              <a:t>StackOverflowException</a:t>
            </a:r>
            <a:r>
              <a:rPr lang="en-US" baseline="0" dirty="0"/>
              <a:t> </a:t>
            </a:r>
            <a:r>
              <a:rPr lang="ru-RU" baseline="0" dirty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172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baseline="0" dirty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/>
              <a:t>try/catch</a:t>
            </a:r>
          </a:p>
          <a:p>
            <a:r>
              <a:rPr lang="en-US" baseline="0" dirty="0"/>
              <a:t>SO </a:t>
            </a:r>
            <a:r>
              <a:rPr lang="ru-RU" baseline="0" dirty="0"/>
              <a:t>можно перехватить, только если мы выбросили его сами, «настоящий» </a:t>
            </a:r>
            <a:r>
              <a:rPr lang="en-US" baseline="0" dirty="0"/>
              <a:t>SO </a:t>
            </a:r>
            <a:r>
              <a:rPr lang="ru-RU" baseline="0" dirty="0"/>
              <a:t>рушит процесс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Мораль:</a:t>
            </a:r>
          </a:p>
          <a:p>
            <a:r>
              <a:rPr lang="ru-RU" baseline="0" dirty="0"/>
              <a:t>Не используйте </a:t>
            </a:r>
            <a:r>
              <a:rPr lang="en-US" baseline="0" dirty="0" err="1"/>
              <a:t>StackOverflowException</a:t>
            </a:r>
            <a:r>
              <a:rPr lang="en-US" baseline="0" dirty="0"/>
              <a:t> </a:t>
            </a:r>
            <a:r>
              <a:rPr lang="ru-RU" baseline="0" dirty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225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baseline="0" dirty="0"/>
              <a:t>е все исключения ведут себя одинаково, давайте посмотрим на случаи необычного поведения </a:t>
            </a:r>
            <a:r>
              <a:rPr lang="en-US" baseline="0" dirty="0"/>
              <a:t>try/catch</a:t>
            </a:r>
          </a:p>
          <a:p>
            <a:r>
              <a:rPr lang="en-US" baseline="0" dirty="0"/>
              <a:t>SO </a:t>
            </a:r>
            <a:r>
              <a:rPr lang="ru-RU" baseline="0" dirty="0"/>
              <a:t>можно перехватить, только если мы выбросили его сами, «настоящий» </a:t>
            </a:r>
            <a:r>
              <a:rPr lang="en-US" baseline="0" dirty="0"/>
              <a:t>SO </a:t>
            </a:r>
            <a:r>
              <a:rPr lang="ru-RU" baseline="0" dirty="0"/>
              <a:t>рушит процесс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Мораль:</a:t>
            </a:r>
          </a:p>
          <a:p>
            <a:r>
              <a:rPr lang="ru-RU" baseline="0" dirty="0"/>
              <a:t>Не используйте </a:t>
            </a:r>
            <a:r>
              <a:rPr lang="en-US" baseline="0" dirty="0" err="1"/>
              <a:t>StackOverflowException</a:t>
            </a:r>
            <a:r>
              <a:rPr lang="en-US" baseline="0" dirty="0"/>
              <a:t> </a:t>
            </a:r>
            <a:r>
              <a:rPr lang="ru-RU" baseline="0" dirty="0"/>
              <a:t>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39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12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ThreadAbortException</a:t>
            </a:r>
            <a:r>
              <a:rPr lang="en-US" baseline="0" dirty="0"/>
              <a:t> </a:t>
            </a:r>
            <a:r>
              <a:rPr lang="ru-RU" baseline="0" dirty="0"/>
              <a:t>может возникнуть в неожиданных местах</a:t>
            </a:r>
          </a:p>
          <a:p>
            <a:r>
              <a:rPr lang="ru-RU" baseline="0" dirty="0"/>
              <a:t>После обработки </a:t>
            </a:r>
            <a:r>
              <a:rPr lang="ru-RU" baseline="0" dirty="0" err="1"/>
              <a:t>перевыбрасывается</a:t>
            </a:r>
            <a:r>
              <a:rPr lang="ru-RU" baseline="0" dirty="0"/>
              <a:t> снова, как будто в конце </a:t>
            </a:r>
            <a:r>
              <a:rPr lang="en-US" baseline="0" dirty="0"/>
              <a:t>catch </a:t>
            </a:r>
            <a:r>
              <a:rPr lang="ru-RU" baseline="0" dirty="0"/>
              <a:t>написан </a:t>
            </a:r>
            <a:r>
              <a:rPr lang="en-US" baseline="0" dirty="0"/>
              <a:t>throw</a:t>
            </a:r>
            <a:endParaRPr lang="ru-RU" baseline="0" dirty="0"/>
          </a:p>
          <a:p>
            <a:r>
              <a:rPr lang="ru-RU" baseline="0" dirty="0"/>
              <a:t>Обрабатывается </a:t>
            </a:r>
            <a:r>
              <a:rPr lang="ru-RU" baseline="0" dirty="0" err="1"/>
              <a:t>рантаймом</a:t>
            </a:r>
            <a:r>
              <a:rPr lang="ru-RU" baseline="0" dirty="0"/>
              <a:t>, не валит процесс</a:t>
            </a:r>
            <a:r>
              <a:rPr lang="en-US" baseline="0" dirty="0"/>
              <a:t>. </a:t>
            </a:r>
            <a:r>
              <a:rPr lang="ru-RU" baseline="0" dirty="0"/>
              <a:t>Это свойство сохраняется, даже если исключение выброшено вручную.</a:t>
            </a:r>
          </a:p>
          <a:p>
            <a:endParaRPr lang="ru-RU" baseline="0" dirty="0"/>
          </a:p>
          <a:p>
            <a:r>
              <a:rPr lang="ru-RU" dirty="0"/>
              <a:t>(</a:t>
            </a:r>
            <a:r>
              <a:rPr lang="ru-RU" baseline="0" dirty="0"/>
              <a:t>что будет, если в </a:t>
            </a:r>
            <a:r>
              <a:rPr lang="en-US" baseline="0" dirty="0"/>
              <a:t>catch </a:t>
            </a:r>
            <a:r>
              <a:rPr lang="ru-RU" baseline="0" dirty="0"/>
              <a:t>будет выброшено новое исключение?)</a:t>
            </a:r>
            <a:endParaRPr lang="en-US" baseline="0" dirty="0"/>
          </a:p>
          <a:p>
            <a:endParaRPr lang="en-US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13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Отмену</a:t>
            </a:r>
            <a:r>
              <a:rPr lang="ru-RU" baseline="0" dirty="0"/>
              <a:t> потока можно отменить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47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22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все иногда</a:t>
            </a:r>
            <a:r>
              <a:rPr lang="ru-RU" baseline="0" dirty="0"/>
              <a:t> пишем код, который может выделить слишком много памяти. В </a:t>
            </a:r>
            <a:r>
              <a:rPr lang="ru-RU" baseline="0" dirty="0" err="1"/>
              <a:t>дотнете</a:t>
            </a:r>
            <a:r>
              <a:rPr lang="ru-RU" baseline="0" dirty="0"/>
              <a:t> это может закончиться </a:t>
            </a:r>
            <a:r>
              <a:rPr lang="en-US" baseline="0" dirty="0" err="1"/>
              <a:t>OutOfMemoryException</a:t>
            </a:r>
            <a:r>
              <a:rPr lang="en-US" baseline="0" dirty="0"/>
              <a:t>’</a:t>
            </a:r>
            <a:r>
              <a:rPr lang="ru-RU" baseline="0" dirty="0"/>
              <a:t>ом</a:t>
            </a:r>
          </a:p>
          <a:p>
            <a:r>
              <a:rPr lang="ru-RU" baseline="0" dirty="0"/>
              <a:t>Что же будет после </a:t>
            </a:r>
            <a:r>
              <a:rPr lang="en-US" baseline="0" dirty="0" err="1"/>
              <a:t>OutOfMemory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724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41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</a:t>
            </a:r>
            <a:r>
              <a:rPr lang="ru-RU" baseline="0" dirty="0"/>
              <a:t> первая стратегия работы с ними, дальше - уточним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11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</a:t>
            </a:r>
            <a:r>
              <a:rPr lang="ru-RU" baseline="0" dirty="0"/>
              <a:t> варианты правильные, конкретный зависит больше от </a:t>
            </a:r>
            <a:r>
              <a:rPr lang="ru-RU" baseline="0" dirty="0" err="1"/>
              <a:t>рандома</a:t>
            </a:r>
            <a:r>
              <a:rPr lang="ru-RU" baseline="0" dirty="0"/>
              <a:t>.</a:t>
            </a:r>
          </a:p>
          <a:p>
            <a:r>
              <a:rPr lang="en-US" baseline="0" dirty="0"/>
              <a:t> </a:t>
            </a:r>
            <a:r>
              <a:rPr lang="en-US" baseline="0" dirty="0" err="1"/>
              <a:t>StackOverflow</a:t>
            </a:r>
            <a:r>
              <a:rPr lang="en-US" baseline="0" dirty="0"/>
              <a:t>, </a:t>
            </a:r>
            <a:r>
              <a:rPr lang="en-US" baseline="0" dirty="0" err="1"/>
              <a:t>AccessViolation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OutOfMemory</a:t>
            </a:r>
            <a:r>
              <a:rPr lang="en-US" baseline="0" dirty="0"/>
              <a:t> </a:t>
            </a:r>
            <a:r>
              <a:rPr lang="ru-RU" baseline="0" dirty="0"/>
              <a:t>могут превращаться друг в друга при обработке внутри </a:t>
            </a:r>
            <a:r>
              <a:rPr lang="ru-RU" baseline="0" dirty="0" err="1"/>
              <a:t>рантайма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60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Чем плох код?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63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– </a:t>
            </a:r>
            <a:r>
              <a:rPr lang="ru-RU" dirty="0" err="1"/>
              <a:t>фича</a:t>
            </a:r>
            <a:r>
              <a:rPr lang="ru-RU" dirty="0"/>
              <a:t> </a:t>
            </a:r>
            <a:r>
              <a:rPr lang="ru-RU" dirty="0" err="1"/>
              <a:t>дотнета</a:t>
            </a:r>
            <a:r>
              <a:rPr lang="ru-RU" dirty="0"/>
              <a:t>,</a:t>
            </a:r>
            <a:r>
              <a:rPr lang="ru-RU" baseline="0" dirty="0"/>
              <a:t> ОС она безразлична</a:t>
            </a:r>
          </a:p>
          <a:p>
            <a:r>
              <a:rPr lang="en-US" baseline="0" dirty="0"/>
              <a:t>finally </a:t>
            </a:r>
            <a:r>
              <a:rPr lang="ru-RU" baseline="0" dirty="0"/>
              <a:t>работает, пока процесс и </a:t>
            </a:r>
            <a:r>
              <a:rPr lang="ru-RU" baseline="0" dirty="0" err="1"/>
              <a:t>рантайм</a:t>
            </a:r>
            <a:r>
              <a:rPr lang="en-US" baseline="0" dirty="0"/>
              <a:t> </a:t>
            </a:r>
            <a:r>
              <a:rPr lang="ru-RU" baseline="0" dirty="0"/>
              <a:t>работают нормально</a:t>
            </a:r>
          </a:p>
          <a:p>
            <a:r>
              <a:rPr lang="ru-RU" baseline="0" dirty="0"/>
              <a:t>Но </a:t>
            </a:r>
            <a:r>
              <a:rPr lang="en-US" baseline="0" dirty="0"/>
              <a:t>finally </a:t>
            </a:r>
            <a:r>
              <a:rPr lang="ru-RU" baseline="0" dirty="0"/>
              <a:t>имеет смысл использовать лишь для выполнения кода в независимости от наличия исключения</a:t>
            </a:r>
          </a:p>
          <a:p>
            <a:r>
              <a:rPr lang="ru-RU" baseline="0" dirty="0"/>
              <a:t>Нестандартное применение – код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/>
              <a:t>finally </a:t>
            </a:r>
            <a:r>
              <a:rPr lang="ru-RU" baseline="0" dirty="0"/>
              <a:t>не прерывается </a:t>
            </a:r>
            <a:r>
              <a:rPr lang="en-US" baseline="0" dirty="0" err="1"/>
              <a:t>ThreadAbortException</a:t>
            </a:r>
            <a:r>
              <a:rPr lang="en-US" baseline="0" dirty="0"/>
              <a:t>’</a:t>
            </a:r>
            <a:r>
              <a:rPr lang="ru-RU" baseline="0" dirty="0"/>
              <a:t>ом. Это иногда используется в самом </a:t>
            </a:r>
            <a:r>
              <a:rPr lang="ru-RU" baseline="0" dirty="0" err="1"/>
              <a:t>дотнете</a:t>
            </a:r>
            <a:r>
              <a:rPr lang="ru-RU" baseline="0" dirty="0"/>
              <a:t>. Не используйте это, пока не найдёте, где это написано в </a:t>
            </a:r>
            <a:r>
              <a:rPr lang="ru-RU" baseline="0" dirty="0" err="1"/>
              <a:t>документаци</a:t>
            </a:r>
            <a:r>
              <a:rPr lang="ru-RU" baseline="0" dirty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6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/>
              <a:t>Прочитать,</a:t>
            </a:r>
            <a:r>
              <a:rPr lang="ru-RU" baseline="0" dirty="0"/>
              <a:t> что делает программа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Кто видит проблему?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</a:t>
            </a:r>
            <a:r>
              <a:rPr lang="en-US" baseline="0" dirty="0"/>
              <a:t> </a:t>
            </a:r>
            <a:r>
              <a:rPr lang="ru-RU" baseline="0" dirty="0"/>
              <a:t>кидает исключения, если уже есть такое значение (</a:t>
            </a:r>
            <a:r>
              <a:rPr lang="en-US" baseline="0" dirty="0" err="1"/>
              <a:t>ArgumentException</a:t>
            </a:r>
            <a:r>
              <a:rPr lang="en-US" baseline="0" dirty="0"/>
              <a:t>)</a:t>
            </a:r>
            <a:r>
              <a:rPr lang="ru-RU" baseline="0" dirty="0"/>
              <a:t>.</a:t>
            </a:r>
            <a:endParaRPr lang="ru-RU" dirty="0"/>
          </a:p>
          <a:p>
            <a:pPr marL="171450" indent="-171450">
              <a:buFontTx/>
              <a:buChar char="-"/>
            </a:pPr>
            <a:r>
              <a:rPr lang="ru-RU" dirty="0"/>
              <a:t>В</a:t>
            </a:r>
            <a:r>
              <a:rPr lang="ru-RU" baseline="0" dirty="0"/>
              <a:t> одном </a:t>
            </a:r>
            <a:r>
              <a:rPr lang="ru-RU" baseline="0" dirty="0" err="1"/>
              <a:t>кеше</a:t>
            </a:r>
            <a:r>
              <a:rPr lang="ru-RU" baseline="0" dirty="0"/>
              <a:t> данные есть, в другом – нет, когда попробуем повторно добавить отчет – упадет уже первый </a:t>
            </a:r>
            <a:r>
              <a:rPr lang="en-US" baseline="0" dirty="0"/>
              <a:t>Get</a:t>
            </a:r>
            <a:r>
              <a:rPr lang="ru-RU" baseline="0" dirty="0"/>
              <a:t>, и будет непонятно, что происходит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Итого: если замолчал первую ошибку, во второй будет разобраться сложно</a:t>
            </a:r>
          </a:p>
          <a:p>
            <a:pPr marL="171450" indent="-171450">
              <a:buFontTx/>
              <a:buChar char="-"/>
            </a:pPr>
            <a:endParaRPr lang="ru-RU" baseline="0" dirty="0"/>
          </a:p>
          <a:p>
            <a:pPr marL="171450" indent="-171450">
              <a:buFontTx/>
              <a:buChar char="-"/>
            </a:pPr>
            <a:r>
              <a:rPr lang="ru-RU" baseline="0" dirty="0"/>
              <a:t>Нужно быть готовыми к тому, что код упадет – данные нужно оставить в консистентном состоянии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7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Варианты исправления: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Завести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локальные переменные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сначала записать все в них</a:t>
            </a:r>
          </a:p>
          <a:p>
            <a:pPr lv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Откатываться в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</a:p>
          <a:p>
            <a:pPr lv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Заменить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идемпотентную операцию (на скобочки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AddOrUpdate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 структура данных для всего, а не раздельные кэши</a:t>
            </a:r>
          </a:p>
          <a:p>
            <a:pPr lvl="0"/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веб-приложениях про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консистентность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нужно думать только в кэшах и других долгоживущих объектах (в десктопах – в больших моделях данных)</a:t>
            </a:r>
          </a:p>
          <a:p>
            <a:pPr lvl="0"/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То, что </a:t>
            </a:r>
            <a:r>
              <a:rPr lang="ru-RU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наконфигуровано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Singleton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–объекты в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контейнере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про них уже должны знать) – попадает под эти риски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8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Самое распространенное исключение – </a:t>
            </a:r>
            <a:r>
              <a:rPr lang="en-US" dirty="0"/>
              <a:t>NRE, </a:t>
            </a:r>
            <a:r>
              <a:rPr lang="ru-RU" dirty="0"/>
              <a:t>поэтому</a:t>
            </a:r>
            <a:r>
              <a:rPr lang="ru-RU" baseline="0" dirty="0"/>
              <a:t> обратим на него особое внимание.</a:t>
            </a:r>
            <a:endParaRPr lang="ru-RU" dirty="0"/>
          </a:p>
          <a:p>
            <a:r>
              <a:rPr lang="en-US" dirty="0"/>
              <a:t>Maybe</a:t>
            </a:r>
            <a:r>
              <a:rPr lang="en-US" baseline="0" dirty="0"/>
              <a:t> – </a:t>
            </a:r>
            <a:r>
              <a:rPr lang="ru-RU" baseline="0" dirty="0"/>
              <a:t>в следующем блоке</a:t>
            </a:r>
          </a:p>
          <a:p>
            <a:endParaRPr lang="ru-RU" baseline="0" dirty="0"/>
          </a:p>
          <a:p>
            <a:r>
              <a:rPr lang="ru-RU" baseline="0" dirty="0"/>
              <a:t>Именование – если </a:t>
            </a:r>
            <a:r>
              <a:rPr lang="en-US" baseline="0" dirty="0"/>
              <a:t>Get – </a:t>
            </a:r>
            <a:r>
              <a:rPr lang="ru-RU" baseline="0" dirty="0"/>
              <a:t>он не должен вернуть нал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6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Никогда</a:t>
            </a:r>
            <a:r>
              <a:rPr lang="ru-RU" baseline="0" dirty="0"/>
              <a:t> не возвращай </a:t>
            </a:r>
            <a:r>
              <a:rPr lang="en-US" baseline="0" dirty="0"/>
              <a:t>null! </a:t>
            </a:r>
            <a:r>
              <a:rPr lang="ru-RU" baseline="0" dirty="0"/>
              <a:t>Но если очень хочется – давайте явно отражать это в названии метода.</a:t>
            </a:r>
            <a:endParaRPr lang="ru-RU" dirty="0"/>
          </a:p>
          <a:p>
            <a:r>
              <a:rPr lang="ru-RU" dirty="0"/>
              <a:t>Давайте придумаем, как называть методы, чтобы понимать,</a:t>
            </a:r>
            <a:r>
              <a:rPr lang="ru-RU" baseline="0" dirty="0"/>
              <a:t> ошибка это или нет.</a:t>
            </a:r>
            <a:endParaRPr lang="ru-RU" dirty="0"/>
          </a:p>
          <a:p>
            <a:r>
              <a:rPr lang="ru-RU" dirty="0"/>
              <a:t>Правильные параметры помогают  предусмотреть такие исключения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51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Интерактив</a:t>
            </a:r>
            <a:endParaRPr lang="ru-RU" dirty="0"/>
          </a:p>
          <a:p>
            <a:r>
              <a:rPr lang="ru-RU" dirty="0"/>
              <a:t>Бывает, бизнес-логика или реальный мир предполагает исключения, тогда быстро</a:t>
            </a:r>
            <a:r>
              <a:rPr lang="ru-RU" baseline="0" dirty="0"/>
              <a:t> перехватываем и обрабатываем их</a:t>
            </a:r>
          </a:p>
          <a:p>
            <a:r>
              <a:rPr lang="ru-RU" baseline="0" dirty="0"/>
              <a:t>Пример кода с конкретизированными исключениями?</a:t>
            </a:r>
          </a:p>
          <a:p>
            <a:r>
              <a:rPr lang="ru-RU" baseline="0" dirty="0"/>
              <a:t>Особые виды исключений, которые разработчику захочется обрабатывать общим образом?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8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Х300</a:t>
            </a:r>
            <a:r>
              <a:rPr lang="ru-RU" baseline="0" dirty="0"/>
              <a:t> – медленнее в 300 раз</a:t>
            </a:r>
          </a:p>
          <a:p>
            <a:r>
              <a:rPr lang="ru-RU" baseline="0" dirty="0"/>
              <a:t>То есть, если ситуация частая – это очень дорого</a:t>
            </a:r>
          </a:p>
          <a:p>
            <a:pPr marL="228600" indent="-228600">
              <a:buAutoNum type="arabicPeriod"/>
            </a:pPr>
            <a:r>
              <a:rPr lang="ru-RU" baseline="0" dirty="0"/>
              <a:t>Потому что прерывание скомпилированного кода</a:t>
            </a:r>
          </a:p>
          <a:p>
            <a:pPr marL="228600" indent="-228600">
              <a:buAutoNum type="arabicPeriod"/>
            </a:pPr>
            <a:r>
              <a:rPr lang="ru-RU" baseline="0" dirty="0"/>
              <a:t>Потому что нужно генерировать килобайтный стек-</a:t>
            </a:r>
            <a:r>
              <a:rPr lang="ru-RU" baseline="0" dirty="0" err="1"/>
              <a:t>трейс</a:t>
            </a: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excep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exceptions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#3 </a:t>
            </a:r>
            <a:r>
              <a:rPr lang="ru-RU" sz="3600" cap="none" dirty="0" smtClean="0"/>
              <a:t>Обработай ожидаемые проблемы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1"/>
          </p:nvPr>
        </p:nvSpPr>
        <p:spPr>
          <a:xfrm>
            <a:off x="12954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Некорректный ввод</a:t>
            </a:r>
          </a:p>
          <a:p>
            <a:r>
              <a:rPr lang="ru-RU" sz="2800" dirty="0"/>
              <a:t>Ошибка сети</a:t>
            </a:r>
          </a:p>
          <a:p>
            <a:r>
              <a:rPr lang="ru-RU" sz="2800" dirty="0"/>
              <a:t>Файл настроек не найден</a:t>
            </a:r>
          </a:p>
          <a:p>
            <a:r>
              <a:rPr lang="ru-RU" sz="2800" dirty="0"/>
              <a:t>Нарушение формата файла</a:t>
            </a:r>
          </a:p>
          <a:p>
            <a:endParaRPr lang="ru-RU" sz="2800" dirty="0"/>
          </a:p>
          <a:p>
            <a:endParaRPr lang="en-US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2"/>
          </p:nvPr>
        </p:nvSpPr>
        <p:spPr>
          <a:xfrm>
            <a:off x="6096000" y="1628775"/>
            <a:ext cx="4800600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Обратись к пользователю</a:t>
            </a:r>
            <a:endParaRPr lang="en-US" sz="2800" dirty="0"/>
          </a:p>
          <a:p>
            <a:r>
              <a:rPr lang="ru-RU" sz="2800" dirty="0"/>
              <a:t>Повтори попытку</a:t>
            </a:r>
          </a:p>
          <a:p>
            <a:r>
              <a:rPr lang="ru-RU" sz="2800" dirty="0"/>
              <a:t>Примени другой метод</a:t>
            </a:r>
            <a:endParaRPr lang="en-US" sz="2800" dirty="0"/>
          </a:p>
          <a:p>
            <a:r>
              <a:rPr lang="ru-RU" sz="2800" dirty="0"/>
              <a:t>Уточни сообщение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#4 </a:t>
            </a:r>
            <a:r>
              <a:rPr lang="ru-RU" sz="3600" cap="none" dirty="0" smtClean="0"/>
              <a:t>Не строй логику на исключениях</a:t>
            </a:r>
            <a:endParaRPr lang="ru-RU" sz="3600" cap="none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14528" y="1628775"/>
            <a:ext cx="478147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51040" y="1628775"/>
            <a:ext cx="4545496" cy="39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02591" y="3905786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FormatException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"Incorrect number format"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e);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#5 </a:t>
            </a:r>
            <a:r>
              <a:rPr lang="ru-RU" sz="3200" cap="none" dirty="0" smtClean="0"/>
              <a:t>Минимизируй </a:t>
            </a:r>
            <a:r>
              <a:rPr lang="en-US" sz="3200" cap="none" dirty="0" smtClean="0"/>
              <a:t>try, </a:t>
            </a:r>
            <a:r>
              <a:rPr lang="ru-RU" sz="3200" cap="none" dirty="0" smtClean="0"/>
              <a:t>конкретизируй </a:t>
            </a:r>
            <a:r>
              <a:rPr lang="en-US" sz="3200" cap="none" dirty="0" smtClean="0"/>
              <a:t>catch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47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err="1" smtClean="0"/>
              <a:t>Логируй</a:t>
            </a:r>
            <a:r>
              <a:rPr lang="ru-RU" cap="none" dirty="0" smtClean="0"/>
              <a:t> все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133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#6 </a:t>
            </a:r>
            <a:r>
              <a:rPr lang="ru-RU" sz="4000" cap="none" dirty="0" smtClean="0"/>
              <a:t>Создай глобальный обработчик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4"/>
            <a:ext cx="9601200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залогировать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В том числе на каждый поток!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628775"/>
            <a:ext cx="962513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(Action action)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action();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5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В том числе на каждый поток!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8" y="1628775"/>
            <a:ext cx="9601067" cy="467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b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3143672" y="2852936"/>
              <a:ext cx="2603880" cy="828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7832" y="2789576"/>
                <a:ext cx="263520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И, возможно, в действиях </a:t>
            </a:r>
            <a:r>
              <a:rPr lang="en-US" cap="none" dirty="0" smtClean="0"/>
              <a:t>GUI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69" y="1628775"/>
            <a:ext cx="9601132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 sender,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PerformUnsafeAction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B91AF"/>
                </a:solidFill>
                <a:latin typeface="+mn-lt"/>
              </a:rPr>
              <a:t>AppDomain</a:t>
            </a:r>
            <a:r>
              <a:rPr lang="en-US" dirty="0" err="1">
                <a:latin typeface="+mn-lt"/>
              </a:rPr>
              <a:t>.CurrentDomain.</a:t>
            </a:r>
            <a:r>
              <a:rPr lang="en-US" dirty="0" err="1">
                <a:solidFill>
                  <a:srgbClr val="FF5DFF"/>
                </a:solidFill>
                <a:latin typeface="+mn-lt"/>
              </a:rPr>
              <a:t>UnhandledException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                        	</a:t>
            </a:r>
            <a:r>
              <a:rPr lang="en-US" dirty="0">
                <a:latin typeface="+mn-lt"/>
              </a:rPr>
              <a:t>+= (_, </a:t>
            </a:r>
            <a:r>
              <a:rPr lang="en-US" dirty="0" err="1">
                <a:latin typeface="+mn-lt"/>
              </a:rPr>
              <a:t>args</a:t>
            </a:r>
            <a:r>
              <a:rPr lang="en-US" dirty="0">
                <a:latin typeface="+mn-lt"/>
              </a:rPr>
              <a:t>) =&gt; Log(</a:t>
            </a:r>
            <a:r>
              <a:rPr lang="en-US" dirty="0" err="1">
                <a:latin typeface="+mn-lt"/>
              </a:rPr>
              <a:t>args.ExceptionObject</a:t>
            </a:r>
            <a:r>
              <a:rPr lang="en-US" dirty="0">
                <a:latin typeface="+mn-lt"/>
              </a:rPr>
              <a:t>);</a:t>
            </a:r>
            <a:endParaRPr lang="en-US" b="1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Windows Event Log Viewer (</a:t>
            </a:r>
            <a:r>
              <a:rPr lang="en-US" dirty="0" err="1">
                <a:latin typeface="+mn-lt"/>
              </a:rPr>
              <a:t>eventvwr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31001" y="549276"/>
            <a:ext cx="9601067" cy="792163"/>
          </a:xfrm>
        </p:spPr>
        <p:txBody>
          <a:bodyPr/>
          <a:lstStyle/>
          <a:p>
            <a:r>
              <a:rPr lang="ru-RU" sz="3200" cap="none" dirty="0" smtClean="0"/>
              <a:t>Как узнать о необработанном исключении</a:t>
            </a:r>
            <a:endParaRPr lang="ru-RU" sz="3200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GetTheMainAnswer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CalculateValue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0;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Хорош ли код?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5560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cap="none" dirty="0" smtClean="0"/>
              <a:t>Добавь подробностей</a:t>
            </a:r>
            <a:br>
              <a:rPr lang="ru-RU" sz="4000" cap="none" dirty="0" smtClean="0"/>
            </a:br>
            <a:r>
              <a:rPr lang="ru-RU" sz="4000" cap="none" dirty="0" smtClean="0"/>
              <a:t>– быстрее найдешь ошибку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834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200" cy="439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$"Incorrect value in line 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#7 </a:t>
            </a:r>
            <a:r>
              <a:rPr lang="ru-RU" sz="4000" cap="none" dirty="0" smtClean="0"/>
              <a:t>Добавь подробностей</a:t>
            </a:r>
            <a:br>
              <a:rPr lang="ru-RU" sz="4000" cap="none" dirty="0" smtClean="0"/>
            </a:br>
            <a:r>
              <a:rPr lang="ru-RU" sz="4000" cap="none" dirty="0" smtClean="0"/>
              <a:t>– быстрее найдешь ошибку</a:t>
            </a:r>
            <a:endParaRPr lang="ru-RU" sz="4000" cap="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9336360" y="4941168"/>
              <a:ext cx="567360" cy="110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6202" y="4820895"/>
                <a:ext cx="686956" cy="3507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Делай ошибки видимыми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Исключения для исключительного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Логируй</a:t>
            </a:r>
            <a:r>
              <a:rPr lang="ru-RU" dirty="0"/>
              <a:t> все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Резюме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699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Про </a:t>
            </a:r>
            <a:r>
              <a:rPr lang="en-US" cap="none" dirty="0" err="1" smtClean="0"/>
              <a:t>async</a:t>
            </a:r>
            <a:r>
              <a:rPr lang="en-US" cap="none" dirty="0" smtClean="0"/>
              <a:t> </a:t>
            </a:r>
            <a:r>
              <a:rPr lang="ru-RU" cap="none" dirty="0" smtClean="0"/>
              <a:t>и </a:t>
            </a:r>
            <a:r>
              <a:rPr lang="en-US" cap="none" dirty="0"/>
              <a:t>T</a:t>
            </a:r>
            <a:r>
              <a:rPr lang="en-US" cap="none" dirty="0" smtClean="0"/>
              <a:t>ask </a:t>
            </a:r>
            <a:r>
              <a:rPr lang="ru-RU" cap="none" dirty="0" smtClean="0"/>
              <a:t>следует помнить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thread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(() =&gt; Work());</a:t>
            </a:r>
          </a:p>
          <a:p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thread.Start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(() =&gt; Work());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Task&lt;T&gt;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task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Про </a:t>
            </a:r>
            <a:r>
              <a:rPr lang="en-US" cap="none" dirty="0" err="1" smtClean="0"/>
              <a:t>async</a:t>
            </a:r>
            <a:r>
              <a:rPr lang="en-US" cap="none" dirty="0" smtClean="0"/>
              <a:t> </a:t>
            </a:r>
            <a:r>
              <a:rPr lang="ru-RU" cap="none" dirty="0" smtClean="0"/>
              <a:t>и </a:t>
            </a:r>
            <a:r>
              <a:rPr lang="en-US" cap="none" dirty="0"/>
              <a:t>T</a:t>
            </a:r>
            <a:r>
              <a:rPr lang="en-US" cap="none" dirty="0" smtClean="0"/>
              <a:t>ask </a:t>
            </a:r>
            <a:r>
              <a:rPr lang="ru-RU" cap="none" dirty="0" smtClean="0"/>
              <a:t>следует помнить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295468" y="1628774"/>
            <a:ext cx="10201132" cy="504058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Work(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Process(d));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&lt;-- Task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Work(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Process(d))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ContinueWith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HandleExceptions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(task));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Найдите все проблемы с исключениями в этом коде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cap="none" dirty="0" smtClean="0">
                <a:solidFill>
                  <a:schemeClr val="tx1"/>
                </a:solidFill>
              </a:rPr>
              <a:t>Задача</a:t>
            </a:r>
            <a:r>
              <a:rPr lang="ru-RU" altLang="ru-RU" cap="none" dirty="0" smtClean="0"/>
              <a:t> </a:t>
            </a:r>
            <a:r>
              <a:rPr lang="en-US" altLang="ru-RU" cap="none" dirty="0" smtClean="0"/>
              <a:t>exceptions</a:t>
            </a:r>
            <a:endParaRPr lang="en-US" altLang="ru-RU" cap="none" dirty="0"/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cap="none" dirty="0" smtClean="0">
                <a:solidFill>
                  <a:schemeClr val="tx1"/>
                </a:solidFill>
              </a:rPr>
              <a:t>Разбор задачи</a:t>
            </a:r>
            <a:r>
              <a:rPr lang="ru-RU" altLang="ru-RU" cap="none" dirty="0" smtClean="0"/>
              <a:t> </a:t>
            </a:r>
            <a:r>
              <a:rPr lang="en-US" altLang="ru-RU" cap="none" dirty="0" smtClean="0"/>
              <a:t>exceptions</a:t>
            </a:r>
            <a:endParaRPr lang="en-US" altLang="ru-RU" cap="none" dirty="0"/>
          </a:p>
        </p:txBody>
      </p:sp>
    </p:spTree>
    <p:extLst>
      <p:ext uri="{BB962C8B-B14F-4D97-AF65-F5344CB8AC3E}">
        <p14:creationId xmlns:p14="http://schemas.microsoft.com/office/powerpoint/2010/main" val="310224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TypeInitializationException</a:t>
            </a:r>
            <a:endParaRPr lang="en-US" dirty="0" smtClean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StackOverflowException</a:t>
            </a:r>
            <a:endParaRPr lang="en-US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AccessViolationException</a:t>
            </a:r>
            <a:endParaRPr lang="en-US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OutOfMemoryException</a:t>
            </a:r>
            <a:endParaRPr lang="ru-RU" dirty="0">
              <a:latin typeface="+mn-l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ThreadAbortException</a:t>
            </a:r>
            <a:endParaRPr lang="en-US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Особые исключения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7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Class initialization</a:t>
            </a:r>
            <a:endParaRPr lang="ru-RU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484784"/>
            <a:ext cx="766107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4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07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479376" y="1341439"/>
            <a:ext cx="5016623" cy="432050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MaxValue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E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E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... </a:t>
            </a:r>
            <a:r>
              <a:rPr lang="en-US" sz="2400" dirty="0">
                <a:solidFill>
                  <a:srgbClr val="027E17"/>
                </a:solidFill>
                <a:latin typeface="Consolas" panose="020B0609020204030204" pitchFamily="49" charset="0"/>
              </a:rPr>
              <a:t>//Do something</a:t>
            </a:r>
            <a:br>
              <a:rPr lang="en-US" sz="2400" dirty="0">
                <a:solidFill>
                  <a:srgbClr val="027E17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 - 1) + 1;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Stack overflow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 new </a:t>
            </a:r>
            <a:r>
              <a:rPr lang="en-US" sz="2400" dirty="0" err="1">
                <a:solidFill>
                  <a:srgbClr val="008B8B"/>
                </a:solidFill>
                <a:latin typeface="Consolas" panose="020B0609020204030204" pitchFamily="49" charset="0"/>
              </a:rPr>
              <a:t>StackOverflowException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5231904" y="1484784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9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Делай ошибки видимыми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585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433048" cy="43205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o)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something</a:t>
            </a: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(o))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(child);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Stack overflow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3782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484784"/>
            <a:ext cx="9433048" cy="43205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depth=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MaxDepth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something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(depth == 0)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child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GetChilds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(o))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(child, 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depth - 1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Stack overflow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433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Unsafe code</a:t>
            </a:r>
            <a:endParaRPr lang="ru-RU" cap="non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800"/>
            <a:ext cx="579197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unsafe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[48];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8B8B"/>
                </a:solidFill>
                <a:effectLst/>
                <a:latin typeface="Consolas" panose="020B0609020204030204" pitchFamily="49" charset="0"/>
              </a:rPr>
              <a:t>ToFloat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=&gt; *(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E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&amp;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9805559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sz="2400" dirty="0"/>
              <a:t>Возникает при некорректной работе с памятью</a:t>
            </a:r>
          </a:p>
          <a:p>
            <a:pPr marL="514350" indent="-514350">
              <a:buAutoNum type="arabicPeriod"/>
            </a:pPr>
            <a:r>
              <a:rPr lang="ru-RU" sz="2400" dirty="0"/>
              <a:t>Аналогично </a:t>
            </a:r>
            <a:r>
              <a:rPr lang="en-US" sz="2400" dirty="0" err="1"/>
              <a:t>StackOverflow</a:t>
            </a:r>
            <a:r>
              <a:rPr lang="en-US" sz="2400" dirty="0"/>
              <a:t> – </a:t>
            </a:r>
            <a:r>
              <a:rPr lang="ru-RU" sz="2400" dirty="0"/>
              <a:t>поведение зависит от кода, выбросившего исключение</a:t>
            </a:r>
          </a:p>
          <a:p>
            <a:pPr marL="514350" indent="-514350">
              <a:buAutoNum type="arabicPeriod"/>
            </a:pPr>
            <a:r>
              <a:rPr lang="ru-RU" sz="2400" dirty="0"/>
              <a:t>Можно </a:t>
            </a:r>
            <a:r>
              <a:rPr lang="ru-RU" sz="2400" dirty="0" smtClean="0"/>
              <a:t>перехватить</a:t>
            </a:r>
            <a:r>
              <a:rPr lang="en-US" sz="2400" dirty="0" smtClean="0"/>
              <a:t>, </a:t>
            </a:r>
            <a:r>
              <a:rPr lang="ru-RU" sz="2400" dirty="0" smtClean="0"/>
              <a:t>если захотеть (на </a:t>
            </a:r>
            <a:r>
              <a:rPr lang="en-US" sz="2400" dirty="0" smtClean="0"/>
              <a:t>.NET Framework</a:t>
            </a:r>
            <a:r>
              <a:rPr lang="ru-RU" sz="2400" dirty="0" smtClean="0"/>
              <a:t>):</a:t>
            </a:r>
            <a:endParaRPr lang="ru-RU" sz="2400" dirty="0"/>
          </a:p>
          <a:p>
            <a:pPr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HandleProcessCorruptedStateExceptions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Access Violation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341439"/>
            <a:ext cx="9649072" cy="4751857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thread =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=&gt;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...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Thread abort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30620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69" y="1339500"/>
            <a:ext cx="9649072" cy="4751857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E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thread =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...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2400" dirty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</a:t>
            </a:r>
            <a:r>
              <a:rPr lang="en-US" sz="2400" dirty="0" err="1">
                <a:latin typeface="Consolas" panose="020B0609020204030204" pitchFamily="49" charset="0"/>
              </a:rPr>
              <a:t>.ResetAbort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Thread abort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341793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Избегайте </a:t>
            </a:r>
            <a:r>
              <a:rPr lang="ru-RU" dirty="0" smtClean="0"/>
              <a:t>остановки </a:t>
            </a:r>
            <a:r>
              <a:rPr lang="ru-RU" dirty="0"/>
              <a:t>потоков</a:t>
            </a:r>
          </a:p>
          <a:p>
            <a:pPr marL="514350" indent="-514350">
              <a:buAutoNum type="arabicPeriod"/>
            </a:pPr>
            <a:r>
              <a:rPr lang="ru-RU" dirty="0"/>
              <a:t>Синхронизируйте потоки</a:t>
            </a:r>
            <a:endParaRPr lang="en-US" dirty="0"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Thread abort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1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LimitMemory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(64.Mb());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try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</a:t>
            </a:r>
            <a:r>
              <a:rPr lang="en-US" sz="2800" dirty="0" err="1">
                <a:latin typeface="Consolas" panose="020B0609020204030204" pitchFamily="49" charset="0"/>
              </a:rPr>
              <a:t>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new byte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[SIZE]);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E0"/>
                </a:solidFill>
                <a:latin typeface="Consolas" panose="020B0609020204030204" pitchFamily="49" charset="0"/>
              </a:rPr>
              <a:t>catch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OutOfMemoryException</a:t>
            </a:r>
            <a:r>
              <a:rPr lang="en-US" sz="2800" dirty="0">
                <a:solidFill>
                  <a:srgbClr val="00008B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e) {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WriteLine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Out of memory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583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/>
              <a:t>Исключение обработается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+mn-lt"/>
              </a:rPr>
              <a:t>Процесс </a:t>
            </a:r>
            <a:r>
              <a:rPr lang="ru-RU" dirty="0">
                <a:latin typeface="+mn-lt"/>
              </a:rPr>
              <a:t>упадёт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Зайдём </a:t>
            </a:r>
            <a:r>
              <a:rPr lang="ru-RU" dirty="0"/>
              <a:t>в </a:t>
            </a:r>
            <a:r>
              <a:rPr lang="en-US" dirty="0"/>
              <a:t>catch</a:t>
            </a:r>
            <a:r>
              <a:rPr lang="ru-RU" dirty="0"/>
              <a:t>, но исключение вылетит снова</a:t>
            </a:r>
          </a:p>
          <a:p>
            <a:pPr marL="514350" indent="-514350">
              <a:buAutoNum type="arabicPeriod"/>
            </a:pPr>
            <a:r>
              <a:rPr lang="ru-RU" dirty="0"/>
              <a:t>Зайдём в </a:t>
            </a:r>
            <a:r>
              <a:rPr lang="en-US" dirty="0"/>
              <a:t>catch</a:t>
            </a:r>
            <a:r>
              <a:rPr lang="ru-RU" dirty="0"/>
              <a:t>, но вылетит </a:t>
            </a:r>
            <a:r>
              <a:rPr lang="en-US" dirty="0" err="1"/>
              <a:t>StackOverflow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Out of memory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8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5015880" y="3429000"/>
            <a:ext cx="2160240" cy="864096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+mn-lt"/>
              </a:rPr>
              <a:t>Ответ…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Out of memory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11624" y="5085184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47728" y="515719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67808" y="486916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11269" y="4797152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94872" y="513697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051634" y="4293096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797152"/>
            <a:ext cx="360040" cy="648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12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Если что-то идет не так – падай!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Продолжение после ошибки может привести к другим ошибкам и нецелостным данным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 стратегией </a:t>
            </a:r>
            <a:r>
              <a:rPr lang="en-US" dirty="0"/>
              <a:t>Fail Fast</a:t>
            </a:r>
            <a:r>
              <a:rPr lang="ru-RU" dirty="0"/>
              <a:t> проще обнаруживать ошибки при разработке и тестировании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</a:t>
            </a:r>
            <a:r>
              <a:rPr lang="en-US" cap="none" dirty="0" smtClean="0"/>
              <a:t>Fail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331001" y="1393340"/>
            <a:ext cx="11809312" cy="518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8000"/>
                </a:solidFill>
              </a:rPr>
              <a:t>Исключение </a:t>
            </a:r>
            <a:r>
              <a:rPr lang="ru-RU" dirty="0">
                <a:solidFill>
                  <a:srgbClr val="008000"/>
                </a:solidFill>
              </a:rPr>
              <a:t>обработается</a:t>
            </a:r>
            <a:endParaRPr lang="ru-RU" dirty="0">
              <a:solidFill>
                <a:srgbClr val="008000"/>
              </a:solidFill>
              <a:latin typeface="+mn-lt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rgbClr val="008000"/>
                </a:solidFill>
              </a:rPr>
              <a:t>Процесс </a:t>
            </a:r>
            <a:r>
              <a:rPr lang="ru-RU" dirty="0" smtClean="0">
                <a:solidFill>
                  <a:srgbClr val="008000"/>
                </a:solidFill>
              </a:rPr>
              <a:t>упадёт</a:t>
            </a:r>
            <a:endParaRPr lang="en-US" dirty="0" smtClean="0">
              <a:solidFill>
                <a:srgbClr val="008000"/>
              </a:solidFill>
              <a:latin typeface="+mn-lt"/>
            </a:endParaRP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008000"/>
                </a:solidFill>
                <a:latin typeface="+mn-lt"/>
              </a:rPr>
              <a:t>Зайдём 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в 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catch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, но исключение вылетит снова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srgbClr val="008000"/>
                </a:solidFill>
                <a:latin typeface="+mn-lt"/>
              </a:rPr>
              <a:t>Зайдём в </a:t>
            </a:r>
            <a:r>
              <a:rPr lang="en-US" dirty="0">
                <a:solidFill>
                  <a:srgbClr val="008000"/>
                </a:solidFill>
                <a:latin typeface="+mn-lt"/>
              </a:rPr>
              <a:t>catch</a:t>
            </a:r>
            <a:r>
              <a:rPr lang="ru-RU" dirty="0">
                <a:solidFill>
                  <a:srgbClr val="008000"/>
                </a:solidFill>
                <a:latin typeface="+mn-lt"/>
              </a:rPr>
              <a:t>, но вылетит </a:t>
            </a:r>
            <a:r>
              <a:rPr lang="en-US" dirty="0" err="1">
                <a:solidFill>
                  <a:srgbClr val="008000"/>
                </a:solidFill>
                <a:latin typeface="+mn-lt"/>
              </a:rPr>
              <a:t>StackOverflow</a:t>
            </a:r>
            <a:endParaRPr lang="en-US" dirty="0">
              <a:solidFill>
                <a:srgbClr val="008000"/>
              </a:solidFill>
              <a:latin typeface="+mn-lt"/>
            </a:endParaRPr>
          </a:p>
          <a:p>
            <a:pPr marL="514350" indent="-514350">
              <a:buAutoNum type="arabicPeriod"/>
            </a:pPr>
            <a:endParaRPr lang="ru-RU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Out of memory</a:t>
            </a:r>
            <a:endParaRPr lang="ru-RU" cap="none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257882" y="1341439"/>
            <a:ext cx="6934117" cy="432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83401" y="1545740"/>
            <a:ext cx="11809312" cy="518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7719" y="1393340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719" y="1978115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719" y="257673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719" y="3101205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8000"/>
                </a:solidFill>
              </a:rPr>
              <a:t>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432" y="3935952"/>
            <a:ext cx="10745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Unhandled Exception:</a:t>
            </a:r>
          </a:p>
          <a:p>
            <a:r>
              <a:rPr lang="en-US" sz="2800" dirty="0"/>
              <a:t>   Cannot print exception string because </a:t>
            </a:r>
            <a:r>
              <a:rPr lang="en-US" sz="2800" dirty="0" err="1"/>
              <a:t>Exception.ToString</a:t>
            </a:r>
            <a:r>
              <a:rPr lang="en-US" sz="2800" dirty="0"/>
              <a:t>() failed.</a:t>
            </a:r>
            <a:endParaRPr lang="ru-RU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b="27975"/>
          <a:stretch/>
        </p:blipFill>
        <p:spPr>
          <a:xfrm>
            <a:off x="2309156" y="4817989"/>
            <a:ext cx="7573692" cy="20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  <a:t>try</a:t>
            </a:r>
            <a:b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bigFile.WriteRandomData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(2.Gb());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ExecuteTests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A9A9A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  <a:t>finally</a:t>
            </a:r>
            <a:br>
              <a:rPr lang="en-US" dirty="0">
                <a:solidFill>
                  <a:srgbClr val="0000E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bigFile.Delete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Finally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532513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913168" cy="4679951"/>
          </a:xfrm>
        </p:spPr>
        <p:txBody>
          <a:bodyPr>
            <a:normAutofit/>
          </a:bodyPr>
          <a:lstStyle/>
          <a:p>
            <a:r>
              <a:rPr lang="ru-RU" dirty="0"/>
              <a:t>Блок </a:t>
            </a:r>
            <a:r>
              <a:rPr lang="en-US" dirty="0"/>
              <a:t>finally </a:t>
            </a:r>
            <a:r>
              <a:rPr lang="ru-RU" dirty="0"/>
              <a:t>выполняется не всегда: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Необрабатываемые исключения (</a:t>
            </a:r>
            <a:r>
              <a:rPr lang="en-US" dirty="0" err="1"/>
              <a:t>StackOverflow</a:t>
            </a:r>
            <a:r>
              <a:rPr lang="en-US" dirty="0"/>
              <a:t>)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Завершение процесса (</a:t>
            </a:r>
            <a:r>
              <a:rPr lang="en-US" dirty="0" err="1"/>
              <a:t>Environment.Exit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Другие случаи</a:t>
            </a:r>
          </a:p>
          <a:p>
            <a:r>
              <a:rPr lang="ru-RU" dirty="0"/>
              <a:t>Когда работает ожидаемо: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Стандартное использование – </a:t>
            </a:r>
            <a:r>
              <a:rPr lang="en-US" dirty="0" smtClean="0"/>
              <a:t>try/catch/finally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Finally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20621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</a:t>
            </a:r>
            <a:r>
              <a:rPr lang="ru-RU" sz="2800" dirty="0" smtClean="0"/>
              <a:t>ссылке</a:t>
            </a:r>
            <a:r>
              <a:rPr lang="en-US" sz="2800" dirty="0" smtClean="0"/>
              <a:t> </a:t>
            </a:r>
            <a:r>
              <a:rPr lang="ru-RU" sz="2800" dirty="0" smtClean="0"/>
              <a:t>в чате</a:t>
            </a:r>
            <a:endParaRPr lang="ru-RU" sz="28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Обратная связь</a:t>
            </a:r>
            <a:endParaRPr lang="ru-RU" cap="none" dirty="0"/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5"/>
          <p:cNvSpPr txBox="1">
            <a:spLocks/>
          </p:cNvSpPr>
          <p:nvPr/>
        </p:nvSpPr>
        <p:spPr>
          <a:xfrm>
            <a:off x="767408" y="1916113"/>
            <a:ext cx="10729192" cy="43926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870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767408" y="1916113"/>
            <a:ext cx="10729192" cy="43926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 smtClean="0"/>
              <a:t>Помни о </a:t>
            </a:r>
            <a:r>
              <a:rPr lang="ru-RU" cap="none" dirty="0" err="1" smtClean="0"/>
              <a:t>консистентности</a:t>
            </a:r>
            <a:r>
              <a:rPr lang="ru-RU" cap="none" dirty="0" smtClean="0"/>
              <a:t/>
            </a:r>
            <a:br>
              <a:rPr lang="ru-RU" cap="none" dirty="0" smtClean="0"/>
            </a:br>
            <a:r>
              <a:rPr lang="ru-RU" cap="none" dirty="0" smtClean="0"/>
              <a:t>долгоживущих объектов</a:t>
            </a:r>
            <a:endParaRPr lang="ru-RU" cap="none" dirty="0"/>
          </a:p>
        </p:txBody>
      </p:sp>
      <p:sp>
        <p:nvSpPr>
          <p:cNvPr id="2" name="TextBox 1"/>
          <p:cNvSpPr txBox="1"/>
          <p:nvPr/>
        </p:nvSpPr>
        <p:spPr>
          <a:xfrm rot="21346362">
            <a:off x="1781037" y="5525407"/>
            <a:ext cx="8701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Fail Fast </a:t>
            </a:r>
            <a:r>
              <a:rPr lang="ru-RU" sz="2800" b="1" dirty="0"/>
              <a:t>тоже может нарушить </a:t>
            </a:r>
            <a:r>
              <a:rPr lang="ru-RU" sz="2800" b="1" dirty="0" err="1"/>
              <a:t>консистентность</a:t>
            </a:r>
            <a:r>
              <a:rPr lang="ru-RU" sz="2800" b="1" dirty="0"/>
              <a:t>!</a:t>
            </a:r>
            <a:endParaRPr lang="en-US" sz="2800" b="1" dirty="0"/>
          </a:p>
          <a:p>
            <a:r>
              <a:rPr lang="ru-RU" sz="2800" b="1" dirty="0"/>
              <a:t>Но замалчивание проблем еще опаснее…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Старайся не возвращать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dirty="0"/>
              <a:t> никогда!</a:t>
            </a:r>
          </a:p>
          <a:p>
            <a:pPr lvl="1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3200" dirty="0"/>
              <a:t> </a:t>
            </a:r>
            <a:r>
              <a:rPr lang="en-US" sz="3200" dirty="0" err="1"/>
              <a:t>NotFoundException</a:t>
            </a:r>
            <a:r>
              <a:rPr lang="en-US" sz="3200" dirty="0"/>
              <a:t>();</a:t>
            </a:r>
          </a:p>
          <a:p>
            <a:pPr lvl="1"/>
            <a:r>
              <a:rPr lang="ru-RU" sz="3200" dirty="0"/>
              <a:t>Паттерн </a:t>
            </a:r>
            <a:r>
              <a:rPr lang="en-US" sz="3200" dirty="0"/>
              <a:t>Maybe</a:t>
            </a:r>
            <a:r>
              <a:rPr lang="ru-RU" sz="3200" dirty="0"/>
              <a:t> /</a:t>
            </a:r>
            <a:r>
              <a:rPr lang="en-US" sz="3200" dirty="0"/>
              <a:t> Result&lt;T&gt;</a:t>
            </a:r>
            <a:endParaRPr lang="ru-RU" sz="3200" dirty="0"/>
          </a:p>
          <a:p>
            <a:endParaRPr lang="ru-RU" dirty="0"/>
          </a:p>
          <a:p>
            <a:r>
              <a:rPr lang="ru-RU" dirty="0"/>
              <a:t>Но если очень хочется, то </a:t>
            </a:r>
            <a:r>
              <a:rPr lang="en-US" dirty="0"/>
              <a:t>[</a:t>
            </a:r>
            <a:r>
              <a:rPr lang="en-US" dirty="0" err="1"/>
              <a:t>CanBeNull</a:t>
            </a:r>
            <a:r>
              <a:rPr lang="en-US" dirty="0"/>
              <a:t>]</a:t>
            </a:r>
            <a:r>
              <a:rPr lang="ru-RU" dirty="0"/>
              <a:t> + </a:t>
            </a:r>
            <a:r>
              <a:rPr lang="en-US" dirty="0" err="1"/>
              <a:t>Resharper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нет </a:t>
            </a:r>
            <a:r>
              <a:rPr lang="ru-RU" dirty="0" err="1"/>
              <a:t>решарпера</a:t>
            </a:r>
            <a:r>
              <a:rPr lang="ru-RU" dirty="0"/>
              <a:t>, то используй конвенции именования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cap="none" dirty="0" smtClean="0"/>
              <a:t>Сделай </a:t>
            </a:r>
            <a:r>
              <a:rPr lang="en-US" sz="3200" cap="none" dirty="0" err="1" smtClean="0"/>
              <a:t>NullReferenceException</a:t>
            </a:r>
            <a:r>
              <a:rPr lang="ru-RU" sz="3200" cap="none" dirty="0" smtClean="0"/>
              <a:t> заметным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4394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</a:t>
            </a:r>
            <a:r>
              <a:rPr lang="ru-RU" cap="none" dirty="0" smtClean="0"/>
              <a:t>Конвенции именования</a:t>
            </a:r>
            <a:endParaRPr lang="en-US" cap="none" dirty="0"/>
          </a:p>
        </p:txBody>
      </p:sp>
      <p:sp>
        <p:nvSpPr>
          <p:cNvPr id="4" name="Объект 2"/>
          <p:cNvSpPr>
            <a:spLocks noGrp="1"/>
          </p:cNvSpPr>
          <p:nvPr>
            <p:ph idx="4294967295"/>
          </p:nvPr>
        </p:nvSpPr>
        <p:spPr>
          <a:xfrm>
            <a:off x="1295400" y="1628775"/>
            <a:ext cx="9601136" cy="46799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sz="2400" dirty="0"/>
              <a:t> разрешено возвращать только методам </a:t>
            </a:r>
            <a:r>
              <a:rPr lang="en-US" sz="2400" dirty="0" err="1"/>
              <a:t>FindXXX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 err="1"/>
              <a:t>TryXXX</a:t>
            </a:r>
            <a:endParaRPr lang="en-US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(id).Name;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/>
              <a:t> name = </a:t>
            </a:r>
            <a:r>
              <a:rPr lang="en-US" sz="2400" dirty="0" err="1"/>
              <a:t>FindPerson</a:t>
            </a:r>
            <a:r>
              <a:rPr lang="en-US" sz="2400" dirty="0"/>
              <a:t>(id)?.Name ?? 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>
                <a:solidFill>
                  <a:srgbClr val="C00000"/>
                </a:solidFill>
              </a:rPr>
              <a:t>NA</a:t>
            </a:r>
            <a:r>
              <a:rPr lang="ru-RU" sz="2400" dirty="0">
                <a:solidFill>
                  <a:srgbClr val="C00000"/>
                </a:solidFill>
              </a:rPr>
              <a:t>"</a:t>
            </a:r>
            <a:r>
              <a:rPr lang="en-US" sz="2400" dirty="0"/>
              <a:t>;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ru-RU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ok</a:t>
            </a:r>
            <a:endParaRPr lang="ru-RU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(filename)); </a:t>
            </a:r>
            <a:r>
              <a:rPr lang="en-US" sz="2400" i="1" dirty="0">
                <a:solidFill>
                  <a:schemeClr val="accent2"/>
                </a:solidFill>
              </a:rPr>
              <a:t>// NPE</a:t>
            </a:r>
            <a:r>
              <a:rPr lang="ru-RU" sz="2400" i="1" dirty="0">
                <a:solidFill>
                  <a:schemeClr val="accent2"/>
                </a:solidFill>
              </a:rPr>
              <a:t>!</a:t>
            </a:r>
            <a:endParaRPr lang="en-US" sz="24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Run(</a:t>
            </a:r>
            <a:r>
              <a:rPr lang="en-US" sz="2400" dirty="0" err="1"/>
              <a:t>TryReadSettings</a:t>
            </a:r>
            <a:r>
              <a:rPr lang="en-US" sz="2400" dirty="0"/>
              <a:t>(filename) ?? </a:t>
            </a:r>
            <a:r>
              <a:rPr lang="en-US" sz="2400" dirty="0" err="1"/>
              <a:t>defaultSettings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sz="2400" dirty="0" err="1"/>
              <a:t>GetConvertor</a:t>
            </a:r>
            <a:r>
              <a:rPr lang="en-US" sz="2400" dirty="0"/>
              <a:t>(</a:t>
            </a:r>
            <a:r>
              <a:rPr lang="en-US" sz="2400" dirty="0" err="1"/>
              <a:t>formatType</a:t>
            </a:r>
            <a:r>
              <a:rPr lang="en-US" sz="2400" dirty="0"/>
              <a:t>).Convert(</a:t>
            </a:r>
            <a:r>
              <a:rPr lang="en-US" sz="2400" dirty="0" err="1"/>
              <a:t>ReadData</a:t>
            </a:r>
            <a:r>
              <a:rPr lang="en-US" sz="2400" dirty="0"/>
              <a:t>()); </a:t>
            </a:r>
            <a:r>
              <a:rPr lang="en-US" sz="2400" i="1" dirty="0">
                <a:solidFill>
                  <a:schemeClr val="accent2"/>
                </a:solidFill>
              </a:rPr>
              <a:t>// ok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39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Исключения для исключительного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17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21545</TotalTime>
  <Words>1907</Words>
  <Application>Microsoft Office PowerPoint</Application>
  <PresentationFormat>Широкоэкранный</PresentationFormat>
  <Paragraphs>424</Paragraphs>
  <Slides>43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EXCEPTIONS</vt:lpstr>
      <vt:lpstr>Хорош ли код?</vt:lpstr>
      <vt:lpstr>Делай ошибки видимыми</vt:lpstr>
      <vt:lpstr>#1 Fail fast</vt:lpstr>
      <vt:lpstr>Презентация PowerPoint</vt:lpstr>
      <vt:lpstr>Помни о консистентности долгоживущих объектов</vt:lpstr>
      <vt:lpstr>Сделай NullReferenceException заметным</vt:lpstr>
      <vt:lpstr>#2 Конвенции именования</vt:lpstr>
      <vt:lpstr>Исключения для исключительного</vt:lpstr>
      <vt:lpstr>#3 Обработай ожидаемые проблемы</vt:lpstr>
      <vt:lpstr>#4 Не строй логику на исключениях</vt:lpstr>
      <vt:lpstr>#5 Минимизируй try, конкретизируй catch</vt:lpstr>
      <vt:lpstr>Логируй все</vt:lpstr>
      <vt:lpstr>#6 Создай глобальный обработчик</vt:lpstr>
      <vt:lpstr>В том числе на каждый поток!</vt:lpstr>
      <vt:lpstr>DRY</vt:lpstr>
      <vt:lpstr>В том числе на каждый поток!</vt:lpstr>
      <vt:lpstr>И, возможно, в действиях GUI</vt:lpstr>
      <vt:lpstr>Как узнать о необработанном исключении</vt:lpstr>
      <vt:lpstr>#7 Добавь подробностей – быстрее найдешь ошибку</vt:lpstr>
      <vt:lpstr>#7 Добавь подробностей – быстрее найдешь ошибку</vt:lpstr>
      <vt:lpstr>Резюме</vt:lpstr>
      <vt:lpstr>Про async и Task следует помнить</vt:lpstr>
      <vt:lpstr>Про async и Task следует помнить</vt:lpstr>
      <vt:lpstr>Задача exceptions</vt:lpstr>
      <vt:lpstr>Разбор задачи exceptions</vt:lpstr>
      <vt:lpstr>Особые исключения</vt:lpstr>
      <vt:lpstr>Class initialization</vt:lpstr>
      <vt:lpstr>Stack overflow</vt:lpstr>
      <vt:lpstr>Stack overflow</vt:lpstr>
      <vt:lpstr>Stack overflow</vt:lpstr>
      <vt:lpstr>Unsafe code</vt:lpstr>
      <vt:lpstr>Access Violation</vt:lpstr>
      <vt:lpstr>Thread abort</vt:lpstr>
      <vt:lpstr>Thread abort</vt:lpstr>
      <vt:lpstr>Thread abort</vt:lpstr>
      <vt:lpstr>Out of memory</vt:lpstr>
      <vt:lpstr>Out of memory</vt:lpstr>
      <vt:lpstr>Out of memory</vt:lpstr>
      <vt:lpstr>Out of memory</vt:lpstr>
      <vt:lpstr>Finally</vt:lpstr>
      <vt:lpstr>Finally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Пешков Евгений Борисович</cp:lastModifiedBy>
  <cp:revision>245</cp:revision>
  <dcterms:created xsi:type="dcterms:W3CDTF">2013-06-28T10:07:11Z</dcterms:created>
  <dcterms:modified xsi:type="dcterms:W3CDTF">2018-11-14T09:58:38Z</dcterms:modified>
</cp:coreProperties>
</file>