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1" r:id="rId5"/>
    <p:sldId id="268" r:id="rId6"/>
    <p:sldId id="269" r:id="rId7"/>
    <p:sldId id="259" r:id="rId8"/>
    <p:sldId id="258" r:id="rId9"/>
    <p:sldId id="270" r:id="rId10"/>
    <p:sldId id="263" r:id="rId11"/>
    <p:sldId id="272" r:id="rId12"/>
    <p:sldId id="261" r:id="rId13"/>
    <p:sldId id="260" r:id="rId14"/>
    <p:sldId id="264" r:id="rId15"/>
    <p:sldId id="265" r:id="rId16"/>
    <p:sldId id="266" r:id="rId17"/>
    <p:sldId id="26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p:scale>
          <a:sx n="100" d="100"/>
          <a:sy n="100" d="100"/>
        </p:scale>
        <p:origin x="296"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2E603-42FF-4A38-B223-5996433804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AC80FC9-FED4-49D1-8932-D1CB6E0CC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82B0C2A-233C-4C30-B367-A886607350BD}"/>
              </a:ext>
            </a:extLst>
          </p:cNvPr>
          <p:cNvSpPr>
            <a:spLocks noGrp="1"/>
          </p:cNvSpPr>
          <p:nvPr>
            <p:ph type="dt" sz="half" idx="10"/>
          </p:nvPr>
        </p:nvSpPr>
        <p:spPr/>
        <p:txBody>
          <a:bodyPr/>
          <a:lstStyle/>
          <a:p>
            <a:fld id="{66BAFAE3-4C42-4805-A75B-035EE2FB85C7}"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1E207A90-3A0E-4D14-A318-47B22FC6F8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987311-943E-4ABC-BE5C-4F2FB45411E5}"/>
              </a:ext>
            </a:extLst>
          </p:cNvPr>
          <p:cNvSpPr>
            <a:spLocks noGrp="1"/>
          </p:cNvSpPr>
          <p:nvPr>
            <p:ph type="sldNum" sz="quarter" idx="12"/>
          </p:nvPr>
        </p:nvSpPr>
        <p:spPr/>
        <p:txBody>
          <a:bodyPr/>
          <a:lstStyle/>
          <a:p>
            <a:fld id="{6F042193-6307-4E24-AF96-AB8403938A3F}" type="slidenum">
              <a:rPr lang="zh-CN" altLang="en-US" smtClean="0"/>
              <a:t>‹#›</a:t>
            </a:fld>
            <a:endParaRPr lang="zh-CN" altLang="en-US"/>
          </a:p>
        </p:txBody>
      </p:sp>
    </p:spTree>
    <p:extLst>
      <p:ext uri="{BB962C8B-B14F-4D97-AF65-F5344CB8AC3E}">
        <p14:creationId xmlns:p14="http://schemas.microsoft.com/office/powerpoint/2010/main" val="366029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98647-CF25-4D8D-BC44-1788D0B100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12B447-2032-497C-9885-A3D6CBBA7A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EA5A18-BCFB-44AF-A43F-48239D060460}"/>
              </a:ext>
            </a:extLst>
          </p:cNvPr>
          <p:cNvSpPr>
            <a:spLocks noGrp="1"/>
          </p:cNvSpPr>
          <p:nvPr>
            <p:ph type="dt" sz="half" idx="10"/>
          </p:nvPr>
        </p:nvSpPr>
        <p:spPr/>
        <p:txBody>
          <a:bodyPr/>
          <a:lstStyle/>
          <a:p>
            <a:fld id="{66BAFAE3-4C42-4805-A75B-035EE2FB85C7}"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03D7AA3B-20A9-497D-B650-EDF5D94DB1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31965E-6D7D-462E-9D38-65C2F13C7E21}"/>
              </a:ext>
            </a:extLst>
          </p:cNvPr>
          <p:cNvSpPr>
            <a:spLocks noGrp="1"/>
          </p:cNvSpPr>
          <p:nvPr>
            <p:ph type="sldNum" sz="quarter" idx="12"/>
          </p:nvPr>
        </p:nvSpPr>
        <p:spPr/>
        <p:txBody>
          <a:bodyPr/>
          <a:lstStyle/>
          <a:p>
            <a:fld id="{6F042193-6307-4E24-AF96-AB8403938A3F}" type="slidenum">
              <a:rPr lang="zh-CN" altLang="en-US" smtClean="0"/>
              <a:t>‹#›</a:t>
            </a:fld>
            <a:endParaRPr lang="zh-CN" altLang="en-US"/>
          </a:p>
        </p:txBody>
      </p:sp>
    </p:spTree>
    <p:extLst>
      <p:ext uri="{BB962C8B-B14F-4D97-AF65-F5344CB8AC3E}">
        <p14:creationId xmlns:p14="http://schemas.microsoft.com/office/powerpoint/2010/main" val="2737992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3BF234-EAF2-42BF-BF77-1CA3E7B75A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A08FE0B-7F3F-40CF-AB87-A055498030A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CB6FF0-5621-4B32-AEAE-135E376A5A4A}"/>
              </a:ext>
            </a:extLst>
          </p:cNvPr>
          <p:cNvSpPr>
            <a:spLocks noGrp="1"/>
          </p:cNvSpPr>
          <p:nvPr>
            <p:ph type="dt" sz="half" idx="10"/>
          </p:nvPr>
        </p:nvSpPr>
        <p:spPr/>
        <p:txBody>
          <a:bodyPr/>
          <a:lstStyle/>
          <a:p>
            <a:fld id="{66BAFAE3-4C42-4805-A75B-035EE2FB85C7}"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1D02F392-A8EA-40F9-BC07-7CB4C4A7ED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525182-6A97-409B-9FD9-DAC812361165}"/>
              </a:ext>
            </a:extLst>
          </p:cNvPr>
          <p:cNvSpPr>
            <a:spLocks noGrp="1"/>
          </p:cNvSpPr>
          <p:nvPr>
            <p:ph type="sldNum" sz="quarter" idx="12"/>
          </p:nvPr>
        </p:nvSpPr>
        <p:spPr/>
        <p:txBody>
          <a:bodyPr/>
          <a:lstStyle/>
          <a:p>
            <a:fld id="{6F042193-6307-4E24-AF96-AB8403938A3F}" type="slidenum">
              <a:rPr lang="zh-CN" altLang="en-US" smtClean="0"/>
              <a:t>‹#›</a:t>
            </a:fld>
            <a:endParaRPr lang="zh-CN" altLang="en-US"/>
          </a:p>
        </p:txBody>
      </p:sp>
    </p:spTree>
    <p:extLst>
      <p:ext uri="{BB962C8B-B14F-4D97-AF65-F5344CB8AC3E}">
        <p14:creationId xmlns:p14="http://schemas.microsoft.com/office/powerpoint/2010/main" val="192117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5DE47-D464-4D55-B345-9FD0E8EAFC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12FDF3-8735-4060-8139-702D999C5F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74C934-B53D-4B40-AFEE-4E7A495469F2}"/>
              </a:ext>
            </a:extLst>
          </p:cNvPr>
          <p:cNvSpPr>
            <a:spLocks noGrp="1"/>
          </p:cNvSpPr>
          <p:nvPr>
            <p:ph type="dt" sz="half" idx="10"/>
          </p:nvPr>
        </p:nvSpPr>
        <p:spPr/>
        <p:txBody>
          <a:bodyPr/>
          <a:lstStyle/>
          <a:p>
            <a:fld id="{66BAFAE3-4C42-4805-A75B-035EE2FB85C7}"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6271E692-659A-410B-AF91-EA60E018C4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0C1B67-8C06-490E-86D2-A73EDD221B76}"/>
              </a:ext>
            </a:extLst>
          </p:cNvPr>
          <p:cNvSpPr>
            <a:spLocks noGrp="1"/>
          </p:cNvSpPr>
          <p:nvPr>
            <p:ph type="sldNum" sz="quarter" idx="12"/>
          </p:nvPr>
        </p:nvSpPr>
        <p:spPr/>
        <p:txBody>
          <a:bodyPr/>
          <a:lstStyle/>
          <a:p>
            <a:fld id="{6F042193-6307-4E24-AF96-AB8403938A3F}" type="slidenum">
              <a:rPr lang="zh-CN" altLang="en-US" smtClean="0"/>
              <a:t>‹#›</a:t>
            </a:fld>
            <a:endParaRPr lang="zh-CN" altLang="en-US"/>
          </a:p>
        </p:txBody>
      </p:sp>
    </p:spTree>
    <p:extLst>
      <p:ext uri="{BB962C8B-B14F-4D97-AF65-F5344CB8AC3E}">
        <p14:creationId xmlns:p14="http://schemas.microsoft.com/office/powerpoint/2010/main" val="9465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ED314-63B0-46FC-BE05-BB4408354A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343848D-6B7C-4F3B-B8D4-105F4E1308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86ABEFF-99A6-4BD2-96E6-62100A5D6699}"/>
              </a:ext>
            </a:extLst>
          </p:cNvPr>
          <p:cNvSpPr>
            <a:spLocks noGrp="1"/>
          </p:cNvSpPr>
          <p:nvPr>
            <p:ph type="dt" sz="half" idx="10"/>
          </p:nvPr>
        </p:nvSpPr>
        <p:spPr/>
        <p:txBody>
          <a:bodyPr/>
          <a:lstStyle/>
          <a:p>
            <a:fld id="{66BAFAE3-4C42-4805-A75B-035EE2FB85C7}"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8C1B603D-CC7C-4F29-8D38-CA44E16BB5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894FEB-FBD8-4B75-BECA-3F41135EC72B}"/>
              </a:ext>
            </a:extLst>
          </p:cNvPr>
          <p:cNvSpPr>
            <a:spLocks noGrp="1"/>
          </p:cNvSpPr>
          <p:nvPr>
            <p:ph type="sldNum" sz="quarter" idx="12"/>
          </p:nvPr>
        </p:nvSpPr>
        <p:spPr/>
        <p:txBody>
          <a:bodyPr/>
          <a:lstStyle/>
          <a:p>
            <a:fld id="{6F042193-6307-4E24-AF96-AB8403938A3F}" type="slidenum">
              <a:rPr lang="zh-CN" altLang="en-US" smtClean="0"/>
              <a:t>‹#›</a:t>
            </a:fld>
            <a:endParaRPr lang="zh-CN" altLang="en-US"/>
          </a:p>
        </p:txBody>
      </p:sp>
    </p:spTree>
    <p:extLst>
      <p:ext uri="{BB962C8B-B14F-4D97-AF65-F5344CB8AC3E}">
        <p14:creationId xmlns:p14="http://schemas.microsoft.com/office/powerpoint/2010/main" val="129503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2567C-631D-4EEF-832D-B2DC030C0B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21482E-0646-41D0-B468-A4E6D1F5954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206CC5-023C-49E2-B328-2D66F5CD74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F80612E-CFA0-434E-BBFD-B8E7BB2D6837}"/>
              </a:ext>
            </a:extLst>
          </p:cNvPr>
          <p:cNvSpPr>
            <a:spLocks noGrp="1"/>
          </p:cNvSpPr>
          <p:nvPr>
            <p:ph type="dt" sz="half" idx="10"/>
          </p:nvPr>
        </p:nvSpPr>
        <p:spPr/>
        <p:txBody>
          <a:bodyPr/>
          <a:lstStyle/>
          <a:p>
            <a:fld id="{66BAFAE3-4C42-4805-A75B-035EE2FB85C7}" type="datetimeFigureOut">
              <a:rPr lang="zh-CN" altLang="en-US" smtClean="0"/>
              <a:t>2020/3/2</a:t>
            </a:fld>
            <a:endParaRPr lang="zh-CN" altLang="en-US"/>
          </a:p>
        </p:txBody>
      </p:sp>
      <p:sp>
        <p:nvSpPr>
          <p:cNvPr id="6" name="页脚占位符 5">
            <a:extLst>
              <a:ext uri="{FF2B5EF4-FFF2-40B4-BE49-F238E27FC236}">
                <a16:creationId xmlns:a16="http://schemas.microsoft.com/office/drawing/2014/main" id="{5D15371A-4E20-414F-A2E7-6EBE0B5A74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4D9253-24E9-465C-8911-CF81FCFBFE64}"/>
              </a:ext>
            </a:extLst>
          </p:cNvPr>
          <p:cNvSpPr>
            <a:spLocks noGrp="1"/>
          </p:cNvSpPr>
          <p:nvPr>
            <p:ph type="sldNum" sz="quarter" idx="12"/>
          </p:nvPr>
        </p:nvSpPr>
        <p:spPr/>
        <p:txBody>
          <a:bodyPr/>
          <a:lstStyle/>
          <a:p>
            <a:fld id="{6F042193-6307-4E24-AF96-AB8403938A3F}" type="slidenum">
              <a:rPr lang="zh-CN" altLang="en-US" smtClean="0"/>
              <a:t>‹#›</a:t>
            </a:fld>
            <a:endParaRPr lang="zh-CN" altLang="en-US"/>
          </a:p>
        </p:txBody>
      </p:sp>
    </p:spTree>
    <p:extLst>
      <p:ext uri="{BB962C8B-B14F-4D97-AF65-F5344CB8AC3E}">
        <p14:creationId xmlns:p14="http://schemas.microsoft.com/office/powerpoint/2010/main" val="259909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B7304-3B34-4F25-A876-F1056BC0DDB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92CDA8-ECF9-4A4D-98FE-50CBE8243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DD6B36-B413-4666-8B59-424735DCB9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32987C4-C572-4D3C-A97F-F32C4F619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C73CEA-24BE-4463-9699-A32FB372E8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4405D69-8DF6-4BAB-AC68-DF4397EA5578}"/>
              </a:ext>
            </a:extLst>
          </p:cNvPr>
          <p:cNvSpPr>
            <a:spLocks noGrp="1"/>
          </p:cNvSpPr>
          <p:nvPr>
            <p:ph type="dt" sz="half" idx="10"/>
          </p:nvPr>
        </p:nvSpPr>
        <p:spPr/>
        <p:txBody>
          <a:bodyPr/>
          <a:lstStyle/>
          <a:p>
            <a:fld id="{66BAFAE3-4C42-4805-A75B-035EE2FB85C7}" type="datetimeFigureOut">
              <a:rPr lang="zh-CN" altLang="en-US" smtClean="0"/>
              <a:t>2020/3/2</a:t>
            </a:fld>
            <a:endParaRPr lang="zh-CN" altLang="en-US"/>
          </a:p>
        </p:txBody>
      </p:sp>
      <p:sp>
        <p:nvSpPr>
          <p:cNvPr id="8" name="页脚占位符 7">
            <a:extLst>
              <a:ext uri="{FF2B5EF4-FFF2-40B4-BE49-F238E27FC236}">
                <a16:creationId xmlns:a16="http://schemas.microsoft.com/office/drawing/2014/main" id="{6C64E047-1E22-47C1-8C59-D142792C75A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88D1773-0191-4D45-8422-5438D09F1FC3}"/>
              </a:ext>
            </a:extLst>
          </p:cNvPr>
          <p:cNvSpPr>
            <a:spLocks noGrp="1"/>
          </p:cNvSpPr>
          <p:nvPr>
            <p:ph type="sldNum" sz="quarter" idx="12"/>
          </p:nvPr>
        </p:nvSpPr>
        <p:spPr/>
        <p:txBody>
          <a:bodyPr/>
          <a:lstStyle/>
          <a:p>
            <a:fld id="{6F042193-6307-4E24-AF96-AB8403938A3F}" type="slidenum">
              <a:rPr lang="zh-CN" altLang="en-US" smtClean="0"/>
              <a:t>‹#›</a:t>
            </a:fld>
            <a:endParaRPr lang="zh-CN" altLang="en-US"/>
          </a:p>
        </p:txBody>
      </p:sp>
    </p:spTree>
    <p:extLst>
      <p:ext uri="{BB962C8B-B14F-4D97-AF65-F5344CB8AC3E}">
        <p14:creationId xmlns:p14="http://schemas.microsoft.com/office/powerpoint/2010/main" val="2029828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0D9C4-CCAB-4460-B355-71B484AAA2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523DDC-D95F-4673-B058-86815D69E82E}"/>
              </a:ext>
            </a:extLst>
          </p:cNvPr>
          <p:cNvSpPr>
            <a:spLocks noGrp="1"/>
          </p:cNvSpPr>
          <p:nvPr>
            <p:ph type="dt" sz="half" idx="10"/>
          </p:nvPr>
        </p:nvSpPr>
        <p:spPr/>
        <p:txBody>
          <a:bodyPr/>
          <a:lstStyle/>
          <a:p>
            <a:fld id="{66BAFAE3-4C42-4805-A75B-035EE2FB85C7}" type="datetimeFigureOut">
              <a:rPr lang="zh-CN" altLang="en-US" smtClean="0"/>
              <a:t>2020/3/2</a:t>
            </a:fld>
            <a:endParaRPr lang="zh-CN" altLang="en-US"/>
          </a:p>
        </p:txBody>
      </p:sp>
      <p:sp>
        <p:nvSpPr>
          <p:cNvPr id="4" name="页脚占位符 3">
            <a:extLst>
              <a:ext uri="{FF2B5EF4-FFF2-40B4-BE49-F238E27FC236}">
                <a16:creationId xmlns:a16="http://schemas.microsoft.com/office/drawing/2014/main" id="{887C717A-0C7E-4E12-B526-1E9A7111E2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3EC7248-6D9A-4CE3-89A5-AE4BE84EDB31}"/>
              </a:ext>
            </a:extLst>
          </p:cNvPr>
          <p:cNvSpPr>
            <a:spLocks noGrp="1"/>
          </p:cNvSpPr>
          <p:nvPr>
            <p:ph type="sldNum" sz="quarter" idx="12"/>
          </p:nvPr>
        </p:nvSpPr>
        <p:spPr/>
        <p:txBody>
          <a:bodyPr/>
          <a:lstStyle/>
          <a:p>
            <a:fld id="{6F042193-6307-4E24-AF96-AB8403938A3F}" type="slidenum">
              <a:rPr lang="zh-CN" altLang="en-US" smtClean="0"/>
              <a:t>‹#›</a:t>
            </a:fld>
            <a:endParaRPr lang="zh-CN" altLang="en-US"/>
          </a:p>
        </p:txBody>
      </p:sp>
    </p:spTree>
    <p:extLst>
      <p:ext uri="{BB962C8B-B14F-4D97-AF65-F5344CB8AC3E}">
        <p14:creationId xmlns:p14="http://schemas.microsoft.com/office/powerpoint/2010/main" val="3727413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98CA2B-F7C5-4D39-9744-63D1AEA51C65}"/>
              </a:ext>
            </a:extLst>
          </p:cNvPr>
          <p:cNvSpPr>
            <a:spLocks noGrp="1"/>
          </p:cNvSpPr>
          <p:nvPr>
            <p:ph type="dt" sz="half" idx="10"/>
          </p:nvPr>
        </p:nvSpPr>
        <p:spPr/>
        <p:txBody>
          <a:bodyPr/>
          <a:lstStyle/>
          <a:p>
            <a:fld id="{66BAFAE3-4C42-4805-A75B-035EE2FB85C7}" type="datetimeFigureOut">
              <a:rPr lang="zh-CN" altLang="en-US" smtClean="0"/>
              <a:t>2020/3/2</a:t>
            </a:fld>
            <a:endParaRPr lang="zh-CN" altLang="en-US"/>
          </a:p>
        </p:txBody>
      </p:sp>
      <p:sp>
        <p:nvSpPr>
          <p:cNvPr id="3" name="页脚占位符 2">
            <a:extLst>
              <a:ext uri="{FF2B5EF4-FFF2-40B4-BE49-F238E27FC236}">
                <a16:creationId xmlns:a16="http://schemas.microsoft.com/office/drawing/2014/main" id="{02FDEC7D-378C-4B8D-B5A2-DD08475DADC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6380357-55D1-406F-A85B-6BAF3A807543}"/>
              </a:ext>
            </a:extLst>
          </p:cNvPr>
          <p:cNvSpPr>
            <a:spLocks noGrp="1"/>
          </p:cNvSpPr>
          <p:nvPr>
            <p:ph type="sldNum" sz="quarter" idx="12"/>
          </p:nvPr>
        </p:nvSpPr>
        <p:spPr/>
        <p:txBody>
          <a:bodyPr/>
          <a:lstStyle/>
          <a:p>
            <a:fld id="{6F042193-6307-4E24-AF96-AB8403938A3F}" type="slidenum">
              <a:rPr lang="zh-CN" altLang="en-US" smtClean="0"/>
              <a:t>‹#›</a:t>
            </a:fld>
            <a:endParaRPr lang="zh-CN" altLang="en-US"/>
          </a:p>
        </p:txBody>
      </p:sp>
    </p:spTree>
    <p:extLst>
      <p:ext uri="{BB962C8B-B14F-4D97-AF65-F5344CB8AC3E}">
        <p14:creationId xmlns:p14="http://schemas.microsoft.com/office/powerpoint/2010/main" val="121385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7BABC-550D-4A76-8738-601A6AD018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E10D3F-D2D7-4E3A-B46A-5E99E0809C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248DD38-99D2-49B9-AEDB-332F37166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697C46-250D-4D72-B5F8-01909730B580}"/>
              </a:ext>
            </a:extLst>
          </p:cNvPr>
          <p:cNvSpPr>
            <a:spLocks noGrp="1"/>
          </p:cNvSpPr>
          <p:nvPr>
            <p:ph type="dt" sz="half" idx="10"/>
          </p:nvPr>
        </p:nvSpPr>
        <p:spPr/>
        <p:txBody>
          <a:bodyPr/>
          <a:lstStyle/>
          <a:p>
            <a:fld id="{66BAFAE3-4C42-4805-A75B-035EE2FB85C7}" type="datetimeFigureOut">
              <a:rPr lang="zh-CN" altLang="en-US" smtClean="0"/>
              <a:t>2020/3/2</a:t>
            </a:fld>
            <a:endParaRPr lang="zh-CN" altLang="en-US"/>
          </a:p>
        </p:txBody>
      </p:sp>
      <p:sp>
        <p:nvSpPr>
          <p:cNvPr id="6" name="页脚占位符 5">
            <a:extLst>
              <a:ext uri="{FF2B5EF4-FFF2-40B4-BE49-F238E27FC236}">
                <a16:creationId xmlns:a16="http://schemas.microsoft.com/office/drawing/2014/main" id="{BD666757-4943-4E94-9C0E-283476796C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AC3CDC-C3B4-4E37-8575-7E65494C49DC}"/>
              </a:ext>
            </a:extLst>
          </p:cNvPr>
          <p:cNvSpPr>
            <a:spLocks noGrp="1"/>
          </p:cNvSpPr>
          <p:nvPr>
            <p:ph type="sldNum" sz="quarter" idx="12"/>
          </p:nvPr>
        </p:nvSpPr>
        <p:spPr/>
        <p:txBody>
          <a:bodyPr/>
          <a:lstStyle/>
          <a:p>
            <a:fld id="{6F042193-6307-4E24-AF96-AB8403938A3F}" type="slidenum">
              <a:rPr lang="zh-CN" altLang="en-US" smtClean="0"/>
              <a:t>‹#›</a:t>
            </a:fld>
            <a:endParaRPr lang="zh-CN" altLang="en-US"/>
          </a:p>
        </p:txBody>
      </p:sp>
    </p:spTree>
    <p:extLst>
      <p:ext uri="{BB962C8B-B14F-4D97-AF65-F5344CB8AC3E}">
        <p14:creationId xmlns:p14="http://schemas.microsoft.com/office/powerpoint/2010/main" val="284811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452A0-2248-4E7E-94F2-CE08CC6149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0419B08-965A-413D-BA17-246B90F974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A27FE37-A543-4E0C-95E1-C35CD456A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513EC8-21B8-4801-88E5-7E2B5F9B4B54}"/>
              </a:ext>
            </a:extLst>
          </p:cNvPr>
          <p:cNvSpPr>
            <a:spLocks noGrp="1"/>
          </p:cNvSpPr>
          <p:nvPr>
            <p:ph type="dt" sz="half" idx="10"/>
          </p:nvPr>
        </p:nvSpPr>
        <p:spPr/>
        <p:txBody>
          <a:bodyPr/>
          <a:lstStyle/>
          <a:p>
            <a:fld id="{66BAFAE3-4C42-4805-A75B-035EE2FB85C7}" type="datetimeFigureOut">
              <a:rPr lang="zh-CN" altLang="en-US" smtClean="0"/>
              <a:t>2020/3/2</a:t>
            </a:fld>
            <a:endParaRPr lang="zh-CN" altLang="en-US"/>
          </a:p>
        </p:txBody>
      </p:sp>
      <p:sp>
        <p:nvSpPr>
          <p:cNvPr id="6" name="页脚占位符 5">
            <a:extLst>
              <a:ext uri="{FF2B5EF4-FFF2-40B4-BE49-F238E27FC236}">
                <a16:creationId xmlns:a16="http://schemas.microsoft.com/office/drawing/2014/main" id="{7435C912-8E6F-4CC3-837B-BB44D5EBA3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818F32-DB22-4648-AF32-89DAC3F8813D}"/>
              </a:ext>
            </a:extLst>
          </p:cNvPr>
          <p:cNvSpPr>
            <a:spLocks noGrp="1"/>
          </p:cNvSpPr>
          <p:nvPr>
            <p:ph type="sldNum" sz="quarter" idx="12"/>
          </p:nvPr>
        </p:nvSpPr>
        <p:spPr/>
        <p:txBody>
          <a:bodyPr/>
          <a:lstStyle/>
          <a:p>
            <a:fld id="{6F042193-6307-4E24-AF96-AB8403938A3F}" type="slidenum">
              <a:rPr lang="zh-CN" altLang="en-US" smtClean="0"/>
              <a:t>‹#›</a:t>
            </a:fld>
            <a:endParaRPr lang="zh-CN" altLang="en-US"/>
          </a:p>
        </p:txBody>
      </p:sp>
    </p:spTree>
    <p:extLst>
      <p:ext uri="{BB962C8B-B14F-4D97-AF65-F5344CB8AC3E}">
        <p14:creationId xmlns:p14="http://schemas.microsoft.com/office/powerpoint/2010/main" val="223680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1CC07C-99B6-4550-B92F-0EE82ABD4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D6719FA-DB3C-4EA8-AB7C-4BF830517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92DAE7-DB7B-4F67-9AF2-67E202656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AFAE3-4C42-4805-A75B-035EE2FB85C7}"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DD958F25-4DE8-4555-9318-32536E8A4B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15BF485-564E-4471-8278-F3FFAFD10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42193-6307-4E24-AF96-AB8403938A3F}" type="slidenum">
              <a:rPr lang="zh-CN" altLang="en-US" smtClean="0"/>
              <a:t>‹#›</a:t>
            </a:fld>
            <a:endParaRPr lang="zh-CN" altLang="en-US"/>
          </a:p>
        </p:txBody>
      </p:sp>
    </p:spTree>
    <p:extLst>
      <p:ext uri="{BB962C8B-B14F-4D97-AF65-F5344CB8AC3E}">
        <p14:creationId xmlns:p14="http://schemas.microsoft.com/office/powerpoint/2010/main" val="3771324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lehar.wordpress.com/2014/09/12/amodal-percep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lehar.files.wordpress.com/2014/09/box.jpe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Y-iKWe-U9b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2C8F7-E0C3-48F4-B421-F1462889DF73}"/>
              </a:ext>
            </a:extLst>
          </p:cNvPr>
          <p:cNvSpPr>
            <a:spLocks noGrp="1"/>
          </p:cNvSpPr>
          <p:nvPr>
            <p:ph type="ctrTitle"/>
          </p:nvPr>
        </p:nvSpPr>
        <p:spPr/>
        <p:txBody>
          <a:bodyPr>
            <a:normAutofit fontScale="90000"/>
          </a:bodyPr>
          <a:lstStyle/>
          <a:p>
            <a:r>
              <a:rPr lang="en-US" altLang="zh-CN" dirty="0"/>
              <a:t>The effect of amodal completion on Multiple </a:t>
            </a:r>
            <a:r>
              <a:rPr lang="en-US" altLang="zh-CN"/>
              <a:t>object tracking</a:t>
            </a:r>
            <a:endParaRPr lang="en-US" altLang="zh-CN" dirty="0"/>
          </a:p>
        </p:txBody>
      </p:sp>
      <p:sp>
        <p:nvSpPr>
          <p:cNvPr id="3" name="副标题 2">
            <a:extLst>
              <a:ext uri="{FF2B5EF4-FFF2-40B4-BE49-F238E27FC236}">
                <a16:creationId xmlns:a16="http://schemas.microsoft.com/office/drawing/2014/main" id="{28CD0EB9-E8A5-4FFD-8810-58C0A3BAE97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8833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0F804-1627-4509-9814-542A5780C0B0}"/>
              </a:ext>
            </a:extLst>
          </p:cNvPr>
          <p:cNvSpPr>
            <a:spLocks noGrp="1"/>
          </p:cNvSpPr>
          <p:nvPr>
            <p:ph type="title"/>
          </p:nvPr>
        </p:nvSpPr>
        <p:spPr/>
        <p:txBody>
          <a:bodyPr/>
          <a:lstStyle/>
          <a:p>
            <a:r>
              <a:rPr lang="zh-CN" altLang="en-US" dirty="0"/>
              <a:t>数据集生成流程，及数据集展示</a:t>
            </a:r>
          </a:p>
        </p:txBody>
      </p:sp>
      <p:sp>
        <p:nvSpPr>
          <p:cNvPr id="3" name="内容占位符 2">
            <a:extLst>
              <a:ext uri="{FF2B5EF4-FFF2-40B4-BE49-F238E27FC236}">
                <a16:creationId xmlns:a16="http://schemas.microsoft.com/office/drawing/2014/main" id="{497AC089-4113-461C-9BD3-5B7EAEBD851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1433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F0BA7-8959-4F37-961B-354969AC08E0}"/>
              </a:ext>
            </a:extLst>
          </p:cNvPr>
          <p:cNvSpPr>
            <a:spLocks noGrp="1"/>
          </p:cNvSpPr>
          <p:nvPr>
            <p:ph type="title"/>
          </p:nvPr>
        </p:nvSpPr>
        <p:spPr/>
        <p:txBody>
          <a:bodyPr/>
          <a:lstStyle/>
          <a:p>
            <a:r>
              <a:rPr lang="zh-CN" altLang="en-US" dirty="0"/>
              <a:t>两个子任务</a:t>
            </a:r>
          </a:p>
        </p:txBody>
      </p:sp>
      <p:sp>
        <p:nvSpPr>
          <p:cNvPr id="3" name="内容占位符 2">
            <a:extLst>
              <a:ext uri="{FF2B5EF4-FFF2-40B4-BE49-F238E27FC236}">
                <a16:creationId xmlns:a16="http://schemas.microsoft.com/office/drawing/2014/main" id="{CA615F8E-4E0F-4A9F-8FBB-6F11F2982C61}"/>
              </a:ext>
            </a:extLst>
          </p:cNvPr>
          <p:cNvSpPr>
            <a:spLocks noGrp="1"/>
          </p:cNvSpPr>
          <p:nvPr>
            <p:ph idx="1"/>
          </p:nvPr>
        </p:nvSpPr>
        <p:spPr/>
        <p:txBody>
          <a:bodyPr/>
          <a:lstStyle/>
          <a:p>
            <a:r>
              <a:rPr lang="zh-CN" altLang="en-US" dirty="0"/>
              <a:t>已知</a:t>
            </a:r>
            <a:r>
              <a:rPr lang="en-US" altLang="zh-CN" dirty="0"/>
              <a:t>ID</a:t>
            </a:r>
            <a:r>
              <a:rPr lang="zh-CN" altLang="en-US" dirty="0"/>
              <a:t>和检测框，预测完整轮廓。</a:t>
            </a:r>
            <a:endParaRPr lang="en-US" altLang="zh-CN" dirty="0"/>
          </a:p>
          <a:p>
            <a:pPr lvl="1"/>
            <a:r>
              <a:rPr lang="en-US" altLang="zh-CN" dirty="0"/>
              <a:t>video-based mask</a:t>
            </a:r>
          </a:p>
          <a:p>
            <a:pPr lvl="2"/>
            <a:r>
              <a:rPr lang="zh-CN" altLang="en-US" dirty="0"/>
              <a:t>不好：预测某帧的</a:t>
            </a:r>
            <a:r>
              <a:rPr lang="en-US" altLang="zh-CN" dirty="0"/>
              <a:t>mask</a:t>
            </a:r>
            <a:r>
              <a:rPr lang="zh-CN" altLang="en-US" dirty="0"/>
              <a:t>要用到历史帧的</a:t>
            </a:r>
            <a:r>
              <a:rPr lang="en-US" altLang="zh-CN" dirty="0"/>
              <a:t>mask</a:t>
            </a:r>
            <a:r>
              <a:rPr lang="zh-CN" altLang="en-US" dirty="0"/>
              <a:t>。</a:t>
            </a:r>
            <a:r>
              <a:rPr lang="en-US" altLang="zh-CN" dirty="0"/>
              <a:t>-&gt;</a:t>
            </a:r>
            <a:r>
              <a:rPr lang="zh-CN" altLang="en-US" dirty="0"/>
              <a:t>有累积误差。</a:t>
            </a:r>
            <a:endParaRPr lang="en-US" altLang="zh-CN" dirty="0"/>
          </a:p>
          <a:p>
            <a:pPr lvl="2"/>
            <a:r>
              <a:rPr lang="zh-CN" altLang="en-US" dirty="0"/>
              <a:t>改进：预测某帧的</a:t>
            </a:r>
            <a:r>
              <a:rPr lang="en-US" altLang="zh-CN" dirty="0"/>
              <a:t>mask</a:t>
            </a:r>
            <a:r>
              <a:rPr lang="zh-CN" altLang="en-US" dirty="0"/>
              <a:t>要用到历史帧的表观。</a:t>
            </a:r>
            <a:endParaRPr lang="en-US" altLang="zh-CN" dirty="0"/>
          </a:p>
          <a:p>
            <a:r>
              <a:rPr lang="zh-CN" altLang="en-US" dirty="0"/>
              <a:t>未知</a:t>
            </a:r>
            <a:r>
              <a:rPr lang="en-US" altLang="zh-CN" dirty="0"/>
              <a:t>ID</a:t>
            </a:r>
            <a:r>
              <a:rPr lang="zh-CN" altLang="en-US" dirty="0"/>
              <a:t>，利用轮廓做跟踪。</a:t>
            </a:r>
            <a:endParaRPr lang="en-US" altLang="zh-CN" dirty="0"/>
          </a:p>
          <a:p>
            <a:pPr lvl="1"/>
            <a:r>
              <a:rPr lang="zh-CN" altLang="en-US" dirty="0"/>
              <a:t>两个指标：跟踪</a:t>
            </a:r>
            <a:r>
              <a:rPr lang="en-US" altLang="zh-CN" dirty="0"/>
              <a:t>+</a:t>
            </a:r>
            <a:r>
              <a:rPr lang="zh-CN" altLang="en-US" dirty="0"/>
              <a:t>预测</a:t>
            </a:r>
            <a:r>
              <a:rPr lang="en-US" altLang="zh-CN" dirty="0"/>
              <a:t>mask</a:t>
            </a:r>
            <a:r>
              <a:rPr lang="zh-CN" altLang="en-US" dirty="0"/>
              <a:t>。</a:t>
            </a:r>
            <a:endParaRPr lang="en-US" altLang="zh-CN" dirty="0"/>
          </a:p>
          <a:p>
            <a:pPr lvl="1"/>
            <a:r>
              <a:rPr lang="zh-CN" altLang="en-US" dirty="0"/>
              <a:t>方案</a:t>
            </a:r>
            <a:r>
              <a:rPr lang="en-US" altLang="zh-CN" dirty="0"/>
              <a:t>1</a:t>
            </a:r>
          </a:p>
          <a:p>
            <a:pPr lvl="2"/>
            <a:r>
              <a:rPr lang="zh-CN" altLang="en-US" dirty="0"/>
              <a:t>先训练基于图像的补全网络，得到比较粗糙的</a:t>
            </a:r>
            <a:r>
              <a:rPr lang="en-US" altLang="zh-CN" dirty="0"/>
              <a:t>mask</a:t>
            </a:r>
            <a:r>
              <a:rPr lang="zh-CN" altLang="en-US" dirty="0"/>
              <a:t>，上半身</a:t>
            </a:r>
            <a:r>
              <a:rPr lang="en-US" altLang="zh-CN" dirty="0"/>
              <a:t>/</a:t>
            </a:r>
            <a:r>
              <a:rPr lang="zh-CN" altLang="en-US" dirty="0"/>
              <a:t>下半身</a:t>
            </a:r>
            <a:r>
              <a:rPr lang="en-US" altLang="zh-CN" dirty="0"/>
              <a:t>/</a:t>
            </a:r>
            <a:r>
              <a:rPr lang="zh-CN" altLang="en-US" dirty="0"/>
              <a:t>比例。</a:t>
            </a:r>
            <a:endParaRPr lang="en-US" altLang="zh-CN" dirty="0"/>
          </a:p>
          <a:p>
            <a:pPr lvl="2"/>
            <a:r>
              <a:rPr lang="zh-CN" altLang="en-US" dirty="0"/>
              <a:t>根据比例与历史人物库匹配。</a:t>
            </a:r>
            <a:endParaRPr lang="en-US" altLang="zh-CN" dirty="0"/>
          </a:p>
          <a:p>
            <a:pPr lvl="2"/>
            <a:r>
              <a:rPr lang="zh-CN" altLang="en-US" dirty="0"/>
              <a:t>基于匹配的</a:t>
            </a:r>
            <a:r>
              <a:rPr lang="en-US" altLang="zh-CN" dirty="0"/>
              <a:t>id</a:t>
            </a:r>
            <a:r>
              <a:rPr lang="zh-CN" altLang="en-US" dirty="0"/>
              <a:t>信息微调补全的</a:t>
            </a:r>
            <a:r>
              <a:rPr lang="en-US" altLang="zh-CN" dirty="0"/>
              <a:t>mask</a:t>
            </a:r>
            <a:r>
              <a:rPr lang="zh-CN" altLang="en-US" dirty="0"/>
              <a:t>。</a:t>
            </a:r>
            <a:endParaRPr lang="en-US" altLang="zh-CN" dirty="0"/>
          </a:p>
        </p:txBody>
      </p:sp>
    </p:spTree>
    <p:extLst>
      <p:ext uri="{BB962C8B-B14F-4D97-AF65-F5344CB8AC3E}">
        <p14:creationId xmlns:p14="http://schemas.microsoft.com/office/powerpoint/2010/main" val="295718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ADB6A-6A23-4C35-B44A-70401AEFFDF0}"/>
              </a:ext>
            </a:extLst>
          </p:cNvPr>
          <p:cNvSpPr>
            <a:spLocks noGrp="1"/>
          </p:cNvSpPr>
          <p:nvPr>
            <p:ph type="title"/>
          </p:nvPr>
        </p:nvSpPr>
        <p:spPr/>
        <p:txBody>
          <a:bodyPr/>
          <a:lstStyle/>
          <a:p>
            <a:r>
              <a:rPr lang="zh-CN" altLang="en-US" dirty="0"/>
              <a:t>部分遮挡问题</a:t>
            </a:r>
          </a:p>
        </p:txBody>
      </p:sp>
      <p:sp>
        <p:nvSpPr>
          <p:cNvPr id="3" name="内容占位符 2">
            <a:extLst>
              <a:ext uri="{FF2B5EF4-FFF2-40B4-BE49-F238E27FC236}">
                <a16:creationId xmlns:a16="http://schemas.microsoft.com/office/drawing/2014/main" id="{45D211F0-AB08-4AA3-8B06-AC414D5C310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8907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45C1F-9CD2-4E1F-9D25-489BEF449331}"/>
              </a:ext>
            </a:extLst>
          </p:cNvPr>
          <p:cNvSpPr>
            <a:spLocks noGrp="1"/>
          </p:cNvSpPr>
          <p:nvPr>
            <p:ph type="title"/>
          </p:nvPr>
        </p:nvSpPr>
        <p:spPr/>
        <p:txBody>
          <a:bodyPr/>
          <a:lstStyle/>
          <a:p>
            <a:r>
              <a:rPr lang="en-US" altLang="zh-CN" dirty="0"/>
              <a:t>Amodal</a:t>
            </a:r>
            <a:r>
              <a:rPr lang="zh-CN" altLang="en-US" dirty="0"/>
              <a:t>提高跟踪性能方案</a:t>
            </a:r>
          </a:p>
        </p:txBody>
      </p:sp>
      <p:sp>
        <p:nvSpPr>
          <p:cNvPr id="3" name="内容占位符 2">
            <a:extLst>
              <a:ext uri="{FF2B5EF4-FFF2-40B4-BE49-F238E27FC236}">
                <a16:creationId xmlns:a16="http://schemas.microsoft.com/office/drawing/2014/main" id="{D95C6536-8671-4C54-875E-BCB668119D05}"/>
              </a:ext>
            </a:extLst>
          </p:cNvPr>
          <p:cNvSpPr>
            <a:spLocks noGrp="1"/>
          </p:cNvSpPr>
          <p:nvPr>
            <p:ph idx="1"/>
          </p:nvPr>
        </p:nvSpPr>
        <p:spPr>
          <a:xfrm>
            <a:off x="838200" y="1786689"/>
            <a:ext cx="10515600" cy="4390273"/>
          </a:xfrm>
        </p:spPr>
        <p:txBody>
          <a:bodyPr/>
          <a:lstStyle/>
          <a:p>
            <a:r>
              <a:rPr lang="zh-CN" altLang="en-US" dirty="0"/>
              <a:t>步骤一：通过分割网络得到</a:t>
            </a:r>
            <a:r>
              <a:rPr lang="en-US" altLang="zh-CN" dirty="0"/>
              <a:t>mask</a:t>
            </a:r>
          </a:p>
          <a:p>
            <a:r>
              <a:rPr lang="zh-CN" altLang="en-US" dirty="0"/>
              <a:t>步骤二：设计算法解决部分遮挡</a:t>
            </a:r>
            <a:endParaRPr lang="en-US" altLang="zh-CN" dirty="0"/>
          </a:p>
          <a:p>
            <a:pPr lvl="1"/>
            <a:r>
              <a:rPr lang="en-US" altLang="zh-CN" dirty="0"/>
              <a:t>1 </a:t>
            </a:r>
            <a:r>
              <a:rPr lang="zh-CN" altLang="en-US" dirty="0"/>
              <a:t>具有感知遮挡的能力：这是我们特有的。</a:t>
            </a:r>
            <a:endParaRPr lang="en-US" altLang="zh-CN" dirty="0"/>
          </a:p>
          <a:p>
            <a:r>
              <a:rPr lang="zh-CN" altLang="en-US" dirty="0"/>
              <a:t>步骤三：跟踪流程</a:t>
            </a:r>
            <a:endParaRPr lang="en-US" altLang="zh-CN" dirty="0"/>
          </a:p>
          <a:p>
            <a:pPr marL="0" indent="0">
              <a:buNone/>
            </a:pPr>
            <a:endParaRPr lang="zh-CN" altLang="en-US" dirty="0"/>
          </a:p>
        </p:txBody>
      </p:sp>
    </p:spTree>
    <p:extLst>
      <p:ext uri="{BB962C8B-B14F-4D97-AF65-F5344CB8AC3E}">
        <p14:creationId xmlns:p14="http://schemas.microsoft.com/office/powerpoint/2010/main" val="3825753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50251-9CA2-4283-B69B-316E34E139E5}"/>
              </a:ext>
            </a:extLst>
          </p:cNvPr>
          <p:cNvSpPr>
            <a:spLocks noGrp="1"/>
          </p:cNvSpPr>
          <p:nvPr>
            <p:ph type="title"/>
          </p:nvPr>
        </p:nvSpPr>
        <p:spPr/>
        <p:txBody>
          <a:bodyPr/>
          <a:lstStyle/>
          <a:p>
            <a:r>
              <a:rPr lang="zh-CN" altLang="en-US" dirty="0"/>
              <a:t>步骤一：通过分割网络得到</a:t>
            </a:r>
            <a:r>
              <a:rPr lang="en-US" altLang="zh-CN" dirty="0"/>
              <a:t>mask</a:t>
            </a:r>
            <a:endParaRPr lang="zh-CN" altLang="en-US" dirty="0"/>
          </a:p>
        </p:txBody>
      </p:sp>
      <p:pic>
        <p:nvPicPr>
          <p:cNvPr id="4" name="内容占位符 3">
            <a:extLst>
              <a:ext uri="{FF2B5EF4-FFF2-40B4-BE49-F238E27FC236}">
                <a16:creationId xmlns:a16="http://schemas.microsoft.com/office/drawing/2014/main" id="{B41BED3A-3098-426F-A7E1-4C6A73C3F43C}"/>
              </a:ext>
            </a:extLst>
          </p:cNvPr>
          <p:cNvPicPr>
            <a:picLocks noGrp="1" noChangeAspect="1"/>
          </p:cNvPicPr>
          <p:nvPr>
            <p:ph idx="1"/>
          </p:nvPr>
        </p:nvPicPr>
        <p:blipFill>
          <a:blip r:embed="rId2"/>
          <a:stretch>
            <a:fillRect/>
          </a:stretch>
        </p:blipFill>
        <p:spPr>
          <a:xfrm>
            <a:off x="838200" y="2317956"/>
            <a:ext cx="10515600" cy="3366675"/>
          </a:xfrm>
          <a:prstGeom prst="rect">
            <a:avLst/>
          </a:prstGeom>
        </p:spPr>
      </p:pic>
      <p:sp>
        <p:nvSpPr>
          <p:cNvPr id="5" name="矩形 4">
            <a:extLst>
              <a:ext uri="{FF2B5EF4-FFF2-40B4-BE49-F238E27FC236}">
                <a16:creationId xmlns:a16="http://schemas.microsoft.com/office/drawing/2014/main" id="{7C7B72E3-F6E2-4BD9-B267-DA235B842CC5}"/>
              </a:ext>
            </a:extLst>
          </p:cNvPr>
          <p:cNvSpPr/>
          <p:nvPr/>
        </p:nvSpPr>
        <p:spPr>
          <a:xfrm>
            <a:off x="3541454" y="6059723"/>
            <a:ext cx="5109091" cy="369332"/>
          </a:xfrm>
          <a:prstGeom prst="rect">
            <a:avLst/>
          </a:prstGeom>
        </p:spPr>
        <p:txBody>
          <a:bodyPr wrap="none">
            <a:spAutoFit/>
          </a:bodyPr>
          <a:lstStyle/>
          <a:p>
            <a:r>
              <a:rPr lang="en-US" altLang="zh-CN" dirty="0"/>
              <a:t>Amodal Instance Segmentation with KINS Dataset</a:t>
            </a:r>
            <a:endParaRPr lang="zh-CN" altLang="en-US" dirty="0"/>
          </a:p>
        </p:txBody>
      </p:sp>
    </p:spTree>
    <p:extLst>
      <p:ext uri="{BB962C8B-B14F-4D97-AF65-F5344CB8AC3E}">
        <p14:creationId xmlns:p14="http://schemas.microsoft.com/office/powerpoint/2010/main" val="2583593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8F472-9BF5-4D38-9273-976317CB76E4}"/>
              </a:ext>
            </a:extLst>
          </p:cNvPr>
          <p:cNvSpPr>
            <a:spLocks noGrp="1"/>
          </p:cNvSpPr>
          <p:nvPr>
            <p:ph type="title"/>
          </p:nvPr>
        </p:nvSpPr>
        <p:spPr/>
        <p:txBody>
          <a:bodyPr/>
          <a:lstStyle/>
          <a:p>
            <a:r>
              <a:rPr lang="zh-CN" altLang="en-US" dirty="0"/>
              <a:t>步骤二：解决部分遮挡</a:t>
            </a:r>
          </a:p>
        </p:txBody>
      </p:sp>
      <p:pic>
        <p:nvPicPr>
          <p:cNvPr id="5" name="内容占位符 4">
            <a:extLst>
              <a:ext uri="{FF2B5EF4-FFF2-40B4-BE49-F238E27FC236}">
                <a16:creationId xmlns:a16="http://schemas.microsoft.com/office/drawing/2014/main" id="{C88FE477-1FA8-4F70-A825-892ABEFF9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97713"/>
            <a:ext cx="10515600" cy="3807161"/>
          </a:xfrm>
        </p:spPr>
      </p:pic>
      <p:sp>
        <p:nvSpPr>
          <p:cNvPr id="6" name="矩形 5">
            <a:extLst>
              <a:ext uri="{FF2B5EF4-FFF2-40B4-BE49-F238E27FC236}">
                <a16:creationId xmlns:a16="http://schemas.microsoft.com/office/drawing/2014/main" id="{5010ADD3-8C1E-4726-8240-36A0D7E850A5}"/>
              </a:ext>
            </a:extLst>
          </p:cNvPr>
          <p:cNvSpPr/>
          <p:nvPr/>
        </p:nvSpPr>
        <p:spPr>
          <a:xfrm>
            <a:off x="3207228" y="3244334"/>
            <a:ext cx="5777544" cy="369332"/>
          </a:xfrm>
          <a:prstGeom prst="rect">
            <a:avLst/>
          </a:prstGeom>
        </p:spPr>
        <p:txBody>
          <a:bodyPr wrap="none">
            <a:spAutoFit/>
          </a:bodyPr>
          <a:lstStyle/>
          <a:p>
            <a:r>
              <a:rPr lang="en-US" altLang="zh-CN" dirty="0">
                <a:effectLst/>
              </a:rPr>
              <a:t>VRSTC: </a:t>
            </a:r>
            <a:r>
              <a:rPr lang="en-US" altLang="zh-CN" b="1" dirty="0">
                <a:effectLst/>
              </a:rPr>
              <a:t>Occlusion</a:t>
            </a:r>
            <a:r>
              <a:rPr lang="en-US" altLang="zh-CN" dirty="0">
                <a:effectLst/>
              </a:rPr>
              <a:t>-Free Video </a:t>
            </a:r>
            <a:r>
              <a:rPr lang="en-US" altLang="zh-CN" b="1" dirty="0">
                <a:effectLst/>
              </a:rPr>
              <a:t>Person Re-Identification</a:t>
            </a:r>
            <a:endParaRPr lang="en-US" altLang="zh-CN" dirty="0">
              <a:effectLst/>
            </a:endParaRPr>
          </a:p>
        </p:txBody>
      </p:sp>
      <p:sp>
        <p:nvSpPr>
          <p:cNvPr id="7" name="矩形 6">
            <a:extLst>
              <a:ext uri="{FF2B5EF4-FFF2-40B4-BE49-F238E27FC236}">
                <a16:creationId xmlns:a16="http://schemas.microsoft.com/office/drawing/2014/main" id="{99FF5B54-AA2A-448C-9B58-69D1F12A4B2F}"/>
              </a:ext>
            </a:extLst>
          </p:cNvPr>
          <p:cNvSpPr/>
          <p:nvPr/>
        </p:nvSpPr>
        <p:spPr>
          <a:xfrm>
            <a:off x="3207228" y="6127233"/>
            <a:ext cx="5777544" cy="369332"/>
          </a:xfrm>
          <a:prstGeom prst="rect">
            <a:avLst/>
          </a:prstGeom>
        </p:spPr>
        <p:txBody>
          <a:bodyPr wrap="none">
            <a:spAutoFit/>
          </a:bodyPr>
          <a:lstStyle/>
          <a:p>
            <a:r>
              <a:rPr lang="en-US" altLang="zh-CN" dirty="0">
                <a:effectLst/>
              </a:rPr>
              <a:t>VRSTC: </a:t>
            </a:r>
            <a:r>
              <a:rPr lang="en-US" altLang="zh-CN" b="1" dirty="0">
                <a:effectLst/>
              </a:rPr>
              <a:t>Occlusion</a:t>
            </a:r>
            <a:r>
              <a:rPr lang="en-US" altLang="zh-CN" dirty="0">
                <a:effectLst/>
              </a:rPr>
              <a:t>-Free Video </a:t>
            </a:r>
            <a:r>
              <a:rPr lang="en-US" altLang="zh-CN" b="1" dirty="0">
                <a:effectLst/>
              </a:rPr>
              <a:t>Person Re-Identification</a:t>
            </a:r>
            <a:endParaRPr lang="en-US" altLang="zh-CN" dirty="0">
              <a:effectLst/>
            </a:endParaRPr>
          </a:p>
        </p:txBody>
      </p:sp>
    </p:spTree>
    <p:extLst>
      <p:ext uri="{BB962C8B-B14F-4D97-AF65-F5344CB8AC3E}">
        <p14:creationId xmlns:p14="http://schemas.microsoft.com/office/powerpoint/2010/main" val="57679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9001F-209B-4EF4-A576-54BC28975FFA}"/>
              </a:ext>
            </a:extLst>
          </p:cNvPr>
          <p:cNvSpPr>
            <a:spLocks noGrp="1"/>
          </p:cNvSpPr>
          <p:nvPr>
            <p:ph type="title"/>
          </p:nvPr>
        </p:nvSpPr>
        <p:spPr/>
        <p:txBody>
          <a:bodyPr/>
          <a:lstStyle/>
          <a:p>
            <a:r>
              <a:rPr lang="zh-CN" altLang="en-US" dirty="0"/>
              <a:t>步骤三：跟踪流程</a:t>
            </a:r>
          </a:p>
        </p:txBody>
      </p:sp>
      <p:pic>
        <p:nvPicPr>
          <p:cNvPr id="4" name="内容占位符 3">
            <a:extLst>
              <a:ext uri="{FF2B5EF4-FFF2-40B4-BE49-F238E27FC236}">
                <a16:creationId xmlns:a16="http://schemas.microsoft.com/office/drawing/2014/main" id="{EB87D87B-3048-43BD-BDBF-AA30DD5E9DB8}"/>
              </a:ext>
            </a:extLst>
          </p:cNvPr>
          <p:cNvPicPr>
            <a:picLocks noGrp="1" noChangeAspect="1"/>
          </p:cNvPicPr>
          <p:nvPr>
            <p:ph idx="1"/>
          </p:nvPr>
        </p:nvPicPr>
        <p:blipFill>
          <a:blip r:embed="rId2"/>
          <a:stretch>
            <a:fillRect/>
          </a:stretch>
        </p:blipFill>
        <p:spPr>
          <a:xfrm>
            <a:off x="838200" y="1963311"/>
            <a:ext cx="10515600" cy="4075966"/>
          </a:xfrm>
          <a:prstGeom prst="rect">
            <a:avLst/>
          </a:prstGeom>
        </p:spPr>
      </p:pic>
    </p:spTree>
    <p:extLst>
      <p:ext uri="{BB962C8B-B14F-4D97-AF65-F5344CB8AC3E}">
        <p14:creationId xmlns:p14="http://schemas.microsoft.com/office/powerpoint/2010/main" val="31093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5ECFA-8BF8-4E64-9656-2FC1EF3AEDA1}"/>
              </a:ext>
            </a:extLst>
          </p:cNvPr>
          <p:cNvSpPr>
            <a:spLocks noGrp="1"/>
          </p:cNvSpPr>
          <p:nvPr>
            <p:ph type="title"/>
          </p:nvPr>
        </p:nvSpPr>
        <p:spPr/>
        <p:txBody>
          <a:bodyPr/>
          <a:lstStyle/>
          <a:p>
            <a:r>
              <a:rPr lang="zh-CN" altLang="en-US" dirty="0"/>
              <a:t>怀疑的点</a:t>
            </a:r>
          </a:p>
        </p:txBody>
      </p:sp>
      <p:sp>
        <p:nvSpPr>
          <p:cNvPr id="3" name="内容占位符 2">
            <a:extLst>
              <a:ext uri="{FF2B5EF4-FFF2-40B4-BE49-F238E27FC236}">
                <a16:creationId xmlns:a16="http://schemas.microsoft.com/office/drawing/2014/main" id="{E52EAD5E-6A78-4D52-9F16-73170B9BACAF}"/>
              </a:ext>
            </a:extLst>
          </p:cNvPr>
          <p:cNvSpPr>
            <a:spLocks noGrp="1"/>
          </p:cNvSpPr>
          <p:nvPr>
            <p:ph idx="1"/>
          </p:nvPr>
        </p:nvSpPr>
        <p:spPr/>
        <p:txBody>
          <a:bodyPr>
            <a:normAutofit fontScale="92500" lnSpcReduction="20000"/>
          </a:bodyPr>
          <a:lstStyle/>
          <a:p>
            <a:r>
              <a:rPr lang="zh-CN" altLang="en-US" dirty="0"/>
              <a:t>真实场景的验证：如果仅在虚拟数据集上起作用的话，那么是没有意义的。（好像讨论着被消除了）</a:t>
            </a:r>
            <a:endParaRPr lang="en-US" altLang="zh-CN" dirty="0"/>
          </a:p>
          <a:p>
            <a:pPr lvl="1"/>
            <a:r>
              <a:rPr lang="zh-CN" altLang="en-US" dirty="0"/>
              <a:t>验证方法</a:t>
            </a:r>
            <a:endParaRPr lang="en-US" altLang="zh-CN" dirty="0"/>
          </a:p>
          <a:p>
            <a:pPr lvl="2"/>
            <a:r>
              <a:rPr lang="zh-CN" altLang="en-US" dirty="0"/>
              <a:t>法</a:t>
            </a:r>
            <a:r>
              <a:rPr lang="en-US" altLang="zh-CN" dirty="0"/>
              <a:t>1</a:t>
            </a:r>
            <a:r>
              <a:rPr lang="zh-CN" altLang="en-US" dirty="0"/>
              <a:t>：手工标注一些。或领域自适应的训练</a:t>
            </a:r>
            <a:r>
              <a:rPr lang="zh-CN" altLang="en-US"/>
              <a:t>方式。似不可行。</a:t>
            </a:r>
            <a:endParaRPr lang="en-US" altLang="zh-CN" dirty="0"/>
          </a:p>
          <a:p>
            <a:pPr lvl="2"/>
            <a:r>
              <a:rPr lang="zh-CN" altLang="en-US" dirty="0"/>
              <a:t>用虚拟数据预训练基于图像的</a:t>
            </a:r>
            <a:r>
              <a:rPr lang="en-US" altLang="zh-CN" dirty="0"/>
              <a:t>amodal</a:t>
            </a:r>
            <a:r>
              <a:rPr lang="zh-CN" altLang="en-US" dirty="0"/>
              <a:t>分割网络，再用图像</a:t>
            </a:r>
            <a:r>
              <a:rPr lang="en-US" altLang="zh-CN" dirty="0"/>
              <a:t>amodal</a:t>
            </a:r>
            <a:r>
              <a:rPr lang="zh-CN" altLang="en-US" dirty="0"/>
              <a:t>数据集微调，再预测可见</a:t>
            </a:r>
            <a:r>
              <a:rPr lang="en-US" altLang="zh-CN" dirty="0"/>
              <a:t>/</a:t>
            </a:r>
            <a:r>
              <a:rPr lang="zh-CN" altLang="en-US" dirty="0"/>
              <a:t>不可见比例在真实数据上进行跟踪。（放在补充材料里，目的是说明这个小的跟踪模块是有用的。而我们正文的重点是在</a:t>
            </a:r>
            <a:r>
              <a:rPr lang="en-US" altLang="zh-CN" dirty="0"/>
              <a:t>amodal</a:t>
            </a:r>
            <a:r>
              <a:rPr lang="zh-CN" altLang="en-US" dirty="0"/>
              <a:t>上。所以说这个补充实验是进一步让人信服，而不是非有不可）</a:t>
            </a:r>
            <a:endParaRPr lang="en-US" altLang="zh-CN" dirty="0"/>
          </a:p>
          <a:p>
            <a:pPr lvl="3"/>
            <a:r>
              <a:rPr lang="zh-CN" altLang="en-US" dirty="0"/>
              <a:t>一方面我们的部分遮挡模块对跟踪是有改善的。</a:t>
            </a:r>
            <a:endParaRPr lang="en-US" altLang="zh-CN" dirty="0"/>
          </a:p>
          <a:p>
            <a:pPr lvl="4"/>
            <a:r>
              <a:rPr lang="zh-CN" altLang="en-US" dirty="0"/>
              <a:t>仅在虚拟数据集上做对比实验不就行了吗？这样其实是不好的，因为虚拟数据集毕竟是你自己提出来的，而大家相信的是公开数据集的性能。</a:t>
            </a:r>
            <a:endParaRPr lang="en-US" altLang="zh-CN" dirty="0"/>
          </a:p>
          <a:p>
            <a:pPr lvl="3"/>
            <a:r>
              <a:rPr lang="zh-CN" altLang="en-US" dirty="0"/>
              <a:t>另一方面是，是否在虚拟数据上预训练，对跟踪性能的影响。</a:t>
            </a:r>
            <a:endParaRPr lang="en-US" altLang="zh-CN" dirty="0"/>
          </a:p>
          <a:p>
            <a:pPr lvl="4"/>
            <a:r>
              <a:rPr lang="zh-CN" altLang="en-US" dirty="0"/>
              <a:t>预训练的有差异，说明我们的虚拟数据集是有用的。</a:t>
            </a:r>
            <a:endParaRPr lang="en-US" altLang="zh-CN" dirty="0"/>
          </a:p>
          <a:p>
            <a:r>
              <a:rPr lang="zh-CN" altLang="en-US" dirty="0"/>
              <a:t>还是要和师兄们交流一下的。</a:t>
            </a:r>
            <a:endParaRPr lang="en-US" altLang="zh-CN" dirty="0"/>
          </a:p>
          <a:p>
            <a:pPr lvl="1"/>
            <a:r>
              <a:rPr lang="zh-CN" altLang="en-US" dirty="0"/>
              <a:t>看他们是否也信服。如果他们也觉得很有意思，那就可以展开工作了。</a:t>
            </a:r>
            <a:endParaRPr lang="en-US" altLang="zh-CN" dirty="0"/>
          </a:p>
          <a:p>
            <a:pPr lvl="1"/>
            <a:r>
              <a:rPr lang="zh-CN" altLang="en-US" dirty="0"/>
              <a:t>我觉得这特别有必要。</a:t>
            </a:r>
          </a:p>
        </p:txBody>
      </p:sp>
    </p:spTree>
    <p:extLst>
      <p:ext uri="{BB962C8B-B14F-4D97-AF65-F5344CB8AC3E}">
        <p14:creationId xmlns:p14="http://schemas.microsoft.com/office/powerpoint/2010/main" val="193245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38012-0AF6-4422-BADF-4896AD482164}"/>
              </a:ext>
            </a:extLst>
          </p:cNvPr>
          <p:cNvSpPr>
            <a:spLocks noGrp="1"/>
          </p:cNvSpPr>
          <p:nvPr>
            <p:ph type="title"/>
          </p:nvPr>
        </p:nvSpPr>
        <p:spPr/>
        <p:txBody>
          <a:bodyPr/>
          <a:lstStyle/>
          <a:p>
            <a:r>
              <a:rPr lang="zh-CN" altLang="en-US"/>
              <a:t>怀疑的点</a:t>
            </a:r>
            <a:endParaRPr lang="zh-CN" altLang="en-US" dirty="0"/>
          </a:p>
        </p:txBody>
      </p:sp>
      <p:sp>
        <p:nvSpPr>
          <p:cNvPr id="3" name="内容占位符 2">
            <a:extLst>
              <a:ext uri="{FF2B5EF4-FFF2-40B4-BE49-F238E27FC236}">
                <a16:creationId xmlns:a16="http://schemas.microsoft.com/office/drawing/2014/main" id="{FB4F8652-71E0-4A87-AC60-E8BC22C7D3F0}"/>
              </a:ext>
            </a:extLst>
          </p:cNvPr>
          <p:cNvSpPr>
            <a:spLocks noGrp="1"/>
          </p:cNvSpPr>
          <p:nvPr>
            <p:ph idx="1"/>
          </p:nvPr>
        </p:nvSpPr>
        <p:spPr/>
        <p:txBody>
          <a:bodyPr/>
          <a:lstStyle/>
          <a:p>
            <a:endParaRPr lang="zh-CN" altLang="en-US" dirty="0"/>
          </a:p>
          <a:p>
            <a:r>
              <a:rPr lang="zh-CN" altLang="en-US" dirty="0"/>
              <a:t>这两个任务是不是重复了？不是。</a:t>
            </a:r>
            <a:r>
              <a:rPr lang="en-US" altLang="zh-CN" dirty="0"/>
              <a:t>Amodal multiple object segmentation</a:t>
            </a:r>
            <a:r>
              <a:rPr lang="zh-CN" altLang="en-US" dirty="0"/>
              <a:t>是一个独立的任务。否则，我们做了好多工作，用到跟踪仅仅是最简单的</a:t>
            </a:r>
            <a:r>
              <a:rPr lang="en-US" altLang="zh-CN" dirty="0"/>
              <a:t>mask</a:t>
            </a:r>
            <a:r>
              <a:rPr lang="zh-CN" altLang="en-US" dirty="0"/>
              <a:t>划分，太头重脚轻。我们提了两个任务，是因为我们文章的重点是</a:t>
            </a:r>
            <a:r>
              <a:rPr lang="en-US" altLang="zh-CN" dirty="0"/>
              <a:t>video amodal</a:t>
            </a:r>
            <a:r>
              <a:rPr lang="zh-CN" altLang="en-US" dirty="0"/>
              <a:t>这个任务，跟踪仅是其中一个任务而已。</a:t>
            </a:r>
          </a:p>
        </p:txBody>
      </p:sp>
    </p:spTree>
    <p:extLst>
      <p:ext uri="{BB962C8B-B14F-4D97-AF65-F5344CB8AC3E}">
        <p14:creationId xmlns:p14="http://schemas.microsoft.com/office/powerpoint/2010/main" val="173610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A9071-AAE2-4152-AA68-E08CDC0BA2F0}"/>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CD22182-1D48-4544-9539-921F7AB39E37}"/>
              </a:ext>
            </a:extLst>
          </p:cNvPr>
          <p:cNvSpPr>
            <a:spLocks noGrp="1"/>
          </p:cNvSpPr>
          <p:nvPr>
            <p:ph idx="1"/>
          </p:nvPr>
        </p:nvSpPr>
        <p:spPr/>
        <p:txBody>
          <a:bodyPr>
            <a:normAutofit lnSpcReduction="10000"/>
          </a:bodyPr>
          <a:lstStyle/>
          <a:p>
            <a:r>
              <a:rPr lang="en-US" altLang="zh-CN" dirty="0"/>
              <a:t>Amodal Perception </a:t>
            </a:r>
            <a:r>
              <a:rPr lang="zh-CN" altLang="en-US" dirty="0"/>
              <a:t>背景介绍</a:t>
            </a:r>
            <a:endParaRPr lang="en-US" altLang="zh-CN" dirty="0"/>
          </a:p>
          <a:p>
            <a:pPr lvl="1"/>
            <a:r>
              <a:rPr lang="zh-CN" altLang="en-US" dirty="0"/>
              <a:t>人类的 </a:t>
            </a:r>
            <a:r>
              <a:rPr lang="en-US" altLang="zh-CN" dirty="0"/>
              <a:t>Amodal Perception</a:t>
            </a:r>
          </a:p>
          <a:p>
            <a:pPr lvl="1"/>
            <a:r>
              <a:rPr lang="zh-CN" altLang="en-US" dirty="0"/>
              <a:t>图像的 </a:t>
            </a:r>
            <a:r>
              <a:rPr lang="en-US" altLang="zh-CN" dirty="0"/>
              <a:t>Amodal Perception</a:t>
            </a:r>
          </a:p>
          <a:p>
            <a:pPr lvl="1"/>
            <a:r>
              <a:rPr lang="zh-CN" altLang="en-US" dirty="0"/>
              <a:t>视频的 </a:t>
            </a:r>
            <a:r>
              <a:rPr lang="en-US" altLang="zh-CN" dirty="0"/>
              <a:t>Amodal Perception</a:t>
            </a:r>
          </a:p>
          <a:p>
            <a:r>
              <a:rPr lang="zh-CN" altLang="en-US" dirty="0"/>
              <a:t>建立数据集</a:t>
            </a:r>
            <a:endParaRPr lang="en-US" altLang="zh-CN" dirty="0"/>
          </a:p>
          <a:p>
            <a:pPr lvl="1"/>
            <a:r>
              <a:rPr lang="zh-CN" altLang="en-US" dirty="0"/>
              <a:t>意义</a:t>
            </a:r>
            <a:endParaRPr lang="en-US" altLang="zh-CN" dirty="0"/>
          </a:p>
          <a:p>
            <a:pPr lvl="2"/>
            <a:r>
              <a:rPr lang="en-US" altLang="zh-CN" dirty="0"/>
              <a:t>Amodal</a:t>
            </a:r>
          </a:p>
          <a:p>
            <a:pPr lvl="3"/>
            <a:r>
              <a:rPr lang="zh-CN" altLang="en-US" dirty="0"/>
              <a:t>意义</a:t>
            </a:r>
            <a:endParaRPr lang="en-US" altLang="zh-CN" dirty="0"/>
          </a:p>
          <a:p>
            <a:pPr lvl="2"/>
            <a:r>
              <a:rPr lang="zh-CN" altLang="en-US" dirty="0"/>
              <a:t>提高跟踪性能</a:t>
            </a:r>
            <a:r>
              <a:rPr lang="en-US" altLang="zh-CN" dirty="0"/>
              <a:t>——</a:t>
            </a:r>
            <a:r>
              <a:rPr lang="zh-CN" altLang="en-US" dirty="0"/>
              <a:t>解决部分遮挡问题。</a:t>
            </a:r>
            <a:endParaRPr lang="en-US" altLang="zh-CN" dirty="0"/>
          </a:p>
          <a:p>
            <a:pPr lvl="3"/>
            <a:r>
              <a:rPr lang="en-US" altLang="zh-CN" dirty="0"/>
              <a:t>Idea1</a:t>
            </a:r>
          </a:p>
          <a:p>
            <a:pPr lvl="3"/>
            <a:r>
              <a:rPr lang="en-US" altLang="zh-CN" dirty="0"/>
              <a:t>Idea2</a:t>
            </a:r>
          </a:p>
          <a:p>
            <a:r>
              <a:rPr lang="zh-CN" altLang="en-US" dirty="0"/>
              <a:t>跟踪算法</a:t>
            </a:r>
          </a:p>
        </p:txBody>
      </p:sp>
    </p:spTree>
    <p:extLst>
      <p:ext uri="{BB962C8B-B14F-4D97-AF65-F5344CB8AC3E}">
        <p14:creationId xmlns:p14="http://schemas.microsoft.com/office/powerpoint/2010/main" val="84703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B97CB-4392-401D-B990-EA352363B605}"/>
              </a:ext>
            </a:extLst>
          </p:cNvPr>
          <p:cNvSpPr>
            <a:spLocks noGrp="1"/>
          </p:cNvSpPr>
          <p:nvPr>
            <p:ph type="title"/>
          </p:nvPr>
        </p:nvSpPr>
        <p:spPr/>
        <p:txBody>
          <a:bodyPr/>
          <a:lstStyle/>
          <a:p>
            <a:r>
              <a:rPr lang="zh-CN" altLang="en-US" dirty="0"/>
              <a:t>人类的 </a:t>
            </a:r>
            <a:r>
              <a:rPr lang="en-US" altLang="zh-CN" dirty="0"/>
              <a:t>Amodal Perception</a:t>
            </a:r>
            <a:endParaRPr lang="zh-CN" altLang="en-US" dirty="0"/>
          </a:p>
        </p:txBody>
      </p:sp>
      <p:sp>
        <p:nvSpPr>
          <p:cNvPr id="3" name="内容占位符 2">
            <a:extLst>
              <a:ext uri="{FF2B5EF4-FFF2-40B4-BE49-F238E27FC236}">
                <a16:creationId xmlns:a16="http://schemas.microsoft.com/office/drawing/2014/main" id="{F69FE8AA-1DB1-47EC-96B6-FDAF864E74DB}"/>
              </a:ext>
            </a:extLst>
          </p:cNvPr>
          <p:cNvSpPr>
            <a:spLocks noGrp="1"/>
          </p:cNvSpPr>
          <p:nvPr>
            <p:ph idx="1"/>
          </p:nvPr>
        </p:nvSpPr>
        <p:spPr/>
        <p:txBody>
          <a:bodyPr/>
          <a:lstStyle/>
          <a:p>
            <a:r>
              <a:rPr lang="en-US" altLang="zh-CN" dirty="0"/>
              <a:t>Four Theories of Amodal Perception</a:t>
            </a:r>
          </a:p>
          <a:p>
            <a:r>
              <a:rPr lang="en-US" altLang="zh-CN" dirty="0">
                <a:hlinkClick r:id="rId2"/>
              </a:rPr>
              <a:t>https://slehar.wordpress.com/2014/09/12/amodal-perception/</a:t>
            </a:r>
            <a:r>
              <a:rPr lang="en-US" altLang="zh-CN" dirty="0"/>
              <a:t> </a:t>
            </a:r>
            <a:endParaRPr lang="zh-CN" altLang="en-US" dirty="0"/>
          </a:p>
        </p:txBody>
      </p:sp>
    </p:spTree>
    <p:extLst>
      <p:ext uri="{BB962C8B-B14F-4D97-AF65-F5344CB8AC3E}">
        <p14:creationId xmlns:p14="http://schemas.microsoft.com/office/powerpoint/2010/main" val="262896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B7332-2AFD-4021-B4B3-4F85F485098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B487A14-1931-4693-BBA6-60A1C763A333}"/>
              </a:ext>
            </a:extLst>
          </p:cNvPr>
          <p:cNvSpPr>
            <a:spLocks noGrp="1"/>
          </p:cNvSpPr>
          <p:nvPr>
            <p:ph idx="1"/>
          </p:nvPr>
        </p:nvSpPr>
        <p:spPr/>
        <p:txBody>
          <a:bodyPr>
            <a:normAutofit fontScale="70000" lnSpcReduction="20000"/>
          </a:bodyPr>
          <a:lstStyle/>
          <a:p>
            <a:r>
              <a:rPr lang="zh-CN" altLang="en-US" dirty="0"/>
              <a:t>模态知觉首先被发现为知觉的一种属性，它在无意识且毫不费力的情况下发生，以至于我们往往根本不会注意到它。例如，如果我们查看两支铅笔交叉，一支铅笔遮住另一支铅笔，则被遮挡的铅笔缺少大量数据，但是在遮挡下我们仍认为该铅笔是完整且连续的。此外，我们只将每支铅笔的裸露面看成是彩色的半圆柱面，但我们仍将每支铅笔看作是整个圆柱体形式，从其不可见的体积一直到隐藏的后表面。模态知觉表现为有色表面，而模态知觉表现为占据特定空间区域的固体体积，在该空间中可以察觉，但仍然完全不可见。</a:t>
            </a:r>
            <a:endParaRPr lang="en-US" altLang="zh-CN" dirty="0"/>
          </a:p>
          <a:p>
            <a:pPr fontAlgn="base"/>
            <a:r>
              <a:rPr lang="en-US" altLang="zh-CN" dirty="0"/>
              <a:t>Amodal perception was first discovered as a property of perception, where it occurs so unconsciously and effortlessly that we tend not to notice it at all. For example if we view two pencils crossed, one pencil occluding the other, the occluded pencil has a great gap of missing data, and yet we perceive that pencil as complete and continuous through the occlusion. Furthermore, we only see the exposed side of each pencil as a colored hemi-cylindrical surface, and yet we perceive each pencil as a whole cylindrical form, complete through its invisible volume all the way to its hidden rear surfaces. The modal percept appears as a colored surface, whereas the amodal percept appears as a solid volume occupying a specific region of space, where it is perceived, but remains completely invisible.</a:t>
            </a:r>
          </a:p>
          <a:p>
            <a:br>
              <a:rPr lang="en-US" altLang="zh-CN" dirty="0">
                <a:hlinkClick r:id="rId2"/>
              </a:rPr>
            </a:br>
            <a:endParaRPr lang="zh-CN" altLang="en-US" dirty="0"/>
          </a:p>
        </p:txBody>
      </p:sp>
      <p:pic>
        <p:nvPicPr>
          <p:cNvPr id="1026" name="Picture 2" descr="铅笔">
            <a:extLst>
              <a:ext uri="{FF2B5EF4-FFF2-40B4-BE49-F238E27FC236}">
                <a16:creationId xmlns:a16="http://schemas.microsoft.com/office/drawing/2014/main" id="{D4780D88-926A-4730-9CA6-47ADBE72F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2347913"/>
            <a:ext cx="285750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4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E19D4-F377-4E5A-A39F-48D6A346D6FC}"/>
              </a:ext>
            </a:extLst>
          </p:cNvPr>
          <p:cNvSpPr>
            <a:spLocks noGrp="1"/>
          </p:cNvSpPr>
          <p:nvPr>
            <p:ph type="title"/>
          </p:nvPr>
        </p:nvSpPr>
        <p:spPr/>
        <p:txBody>
          <a:bodyPr/>
          <a:lstStyle/>
          <a:p>
            <a:r>
              <a:rPr lang="zh-CN" altLang="en-US" dirty="0"/>
              <a:t>图像的</a:t>
            </a:r>
            <a:r>
              <a:rPr lang="en-US" altLang="zh-CN" dirty="0"/>
              <a:t>Amodal Perception</a:t>
            </a:r>
            <a:endParaRPr lang="zh-CN" altLang="en-US" dirty="0"/>
          </a:p>
        </p:txBody>
      </p:sp>
      <p:sp>
        <p:nvSpPr>
          <p:cNvPr id="3" name="内容占位符 2">
            <a:extLst>
              <a:ext uri="{FF2B5EF4-FFF2-40B4-BE49-F238E27FC236}">
                <a16:creationId xmlns:a16="http://schemas.microsoft.com/office/drawing/2014/main" id="{16E16C0A-949A-4252-92B6-F4C6D35CA49F}"/>
              </a:ext>
            </a:extLst>
          </p:cNvPr>
          <p:cNvSpPr>
            <a:spLocks noGrp="1"/>
          </p:cNvSpPr>
          <p:nvPr>
            <p:ph idx="1"/>
          </p:nvPr>
        </p:nvSpPr>
        <p:spPr/>
        <p:txBody>
          <a:bodyPr/>
          <a:lstStyle/>
          <a:p>
            <a:r>
              <a:rPr lang="zh-CN" altLang="en-US" dirty="0"/>
              <a:t>列举一些工作</a:t>
            </a:r>
            <a:endParaRPr lang="en-US" altLang="zh-CN" dirty="0"/>
          </a:p>
          <a:p>
            <a:r>
              <a:rPr lang="zh-CN" altLang="en-US" dirty="0"/>
              <a:t>用图像来脑补有致命缺陷</a:t>
            </a:r>
            <a:endParaRPr lang="en-US" altLang="zh-CN" dirty="0"/>
          </a:p>
          <a:p>
            <a:pPr lvl="1"/>
            <a:r>
              <a:rPr lang="zh-CN" altLang="en-US" dirty="0"/>
              <a:t>黄裤子。</a:t>
            </a:r>
            <a:endParaRPr lang="en-US" altLang="zh-CN" dirty="0"/>
          </a:p>
          <a:p>
            <a:pPr lvl="1"/>
            <a:r>
              <a:rPr lang="zh-CN" altLang="en-US" dirty="0"/>
              <a:t>走路姿势</a:t>
            </a:r>
          </a:p>
        </p:txBody>
      </p:sp>
    </p:spTree>
    <p:extLst>
      <p:ext uri="{BB962C8B-B14F-4D97-AF65-F5344CB8AC3E}">
        <p14:creationId xmlns:p14="http://schemas.microsoft.com/office/powerpoint/2010/main" val="44227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F22B9-A42B-4F4A-88C3-81E658DC58DA}"/>
              </a:ext>
            </a:extLst>
          </p:cNvPr>
          <p:cNvSpPr>
            <a:spLocks noGrp="1"/>
          </p:cNvSpPr>
          <p:nvPr>
            <p:ph type="title"/>
          </p:nvPr>
        </p:nvSpPr>
        <p:spPr/>
        <p:txBody>
          <a:bodyPr/>
          <a:lstStyle/>
          <a:p>
            <a:r>
              <a:rPr lang="zh-CN" altLang="en-US" dirty="0"/>
              <a:t>视频的 </a:t>
            </a:r>
            <a:r>
              <a:rPr lang="en-US" altLang="zh-CN" dirty="0"/>
              <a:t>Amodal Perception</a:t>
            </a:r>
            <a:endParaRPr lang="zh-CN" altLang="en-US" dirty="0"/>
          </a:p>
        </p:txBody>
      </p:sp>
      <p:sp>
        <p:nvSpPr>
          <p:cNvPr id="3" name="内容占位符 2">
            <a:extLst>
              <a:ext uri="{FF2B5EF4-FFF2-40B4-BE49-F238E27FC236}">
                <a16:creationId xmlns:a16="http://schemas.microsoft.com/office/drawing/2014/main" id="{D79A7565-7B04-49D6-85B9-757CC9B76435}"/>
              </a:ext>
            </a:extLst>
          </p:cNvPr>
          <p:cNvSpPr>
            <a:spLocks noGrp="1"/>
          </p:cNvSpPr>
          <p:nvPr>
            <p:ph idx="1"/>
          </p:nvPr>
        </p:nvSpPr>
        <p:spPr/>
        <p:txBody>
          <a:bodyPr/>
          <a:lstStyle/>
          <a:p>
            <a:r>
              <a:rPr lang="zh-CN" altLang="en-US" dirty="0"/>
              <a:t>目前仍是空白。</a:t>
            </a:r>
            <a:endParaRPr lang="en-US" altLang="zh-CN" dirty="0"/>
          </a:p>
          <a:p>
            <a:r>
              <a:rPr lang="zh-CN" altLang="en-US" dirty="0"/>
              <a:t>难点：标注困难。因此我们借助了高清的游戏。</a:t>
            </a:r>
            <a:endParaRPr lang="en-US" altLang="zh-CN" dirty="0"/>
          </a:p>
          <a:p>
            <a:r>
              <a:rPr lang="zh-CN" altLang="en-US" dirty="0"/>
              <a:t>我们的优势：图像根本不知道裤子颜色，但视频能。</a:t>
            </a:r>
          </a:p>
        </p:txBody>
      </p:sp>
    </p:spTree>
    <p:extLst>
      <p:ext uri="{BB962C8B-B14F-4D97-AF65-F5344CB8AC3E}">
        <p14:creationId xmlns:p14="http://schemas.microsoft.com/office/powerpoint/2010/main" val="213531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763A6-D5FA-4D4E-B155-77F2AC174D7C}"/>
              </a:ext>
            </a:extLst>
          </p:cNvPr>
          <p:cNvSpPr>
            <a:spLocks noGrp="1"/>
          </p:cNvSpPr>
          <p:nvPr>
            <p:ph type="title"/>
          </p:nvPr>
        </p:nvSpPr>
        <p:spPr/>
        <p:txBody>
          <a:bodyPr/>
          <a:lstStyle/>
          <a:p>
            <a:r>
              <a:rPr lang="zh-CN" altLang="en-US" dirty="0"/>
              <a:t>数据集介绍</a:t>
            </a:r>
          </a:p>
        </p:txBody>
      </p:sp>
      <p:sp>
        <p:nvSpPr>
          <p:cNvPr id="3" name="内容占位符 2">
            <a:extLst>
              <a:ext uri="{FF2B5EF4-FFF2-40B4-BE49-F238E27FC236}">
                <a16:creationId xmlns:a16="http://schemas.microsoft.com/office/drawing/2014/main" id="{7E3C7922-8D49-4B17-A54E-B15877080697}"/>
              </a:ext>
            </a:extLst>
          </p:cNvPr>
          <p:cNvSpPr>
            <a:spLocks noGrp="1"/>
          </p:cNvSpPr>
          <p:nvPr>
            <p:ph idx="1"/>
          </p:nvPr>
        </p:nvSpPr>
        <p:spPr/>
        <p:txBody>
          <a:bodyPr/>
          <a:lstStyle/>
          <a:p>
            <a:r>
              <a:rPr lang="zh-CN" altLang="en-US" dirty="0"/>
              <a:t>使用游戏生成跟踪视频，</a:t>
            </a:r>
            <a:r>
              <a:rPr lang="en-US" altLang="zh-CN" dirty="0"/>
              <a:t>mask</a:t>
            </a:r>
            <a:r>
              <a:rPr lang="zh-CN" altLang="en-US" dirty="0"/>
              <a:t>是完整的。</a:t>
            </a:r>
            <a:endParaRPr lang="en-US" altLang="zh-CN" dirty="0"/>
          </a:p>
          <a:p>
            <a:r>
              <a:rPr lang="en-US" altLang="zh-CN" dirty="0"/>
              <a:t>Amodal</a:t>
            </a:r>
            <a:r>
              <a:rPr lang="zh-CN" altLang="en-US" dirty="0"/>
              <a:t>的定义：</a:t>
            </a:r>
            <a:endParaRPr lang="en-US" altLang="zh-CN" dirty="0"/>
          </a:p>
          <a:p>
            <a:pPr lvl="1"/>
            <a:r>
              <a:rPr lang="en-US" altLang="zh-CN" dirty="0"/>
              <a:t>Amodal Instance Segmentation with KINS Dataset</a:t>
            </a:r>
          </a:p>
          <a:p>
            <a:pPr lvl="1"/>
            <a:r>
              <a:rPr lang="en-US" altLang="zh-CN" dirty="0"/>
              <a:t> </a:t>
            </a:r>
          </a:p>
          <a:p>
            <a:pPr lvl="1"/>
            <a:endParaRPr lang="en-US" altLang="zh-CN" dirty="0"/>
          </a:p>
          <a:p>
            <a:endParaRPr lang="zh-CN" altLang="en-US" dirty="0"/>
          </a:p>
        </p:txBody>
      </p:sp>
      <p:pic>
        <p:nvPicPr>
          <p:cNvPr id="5" name="图片 4">
            <a:extLst>
              <a:ext uri="{FF2B5EF4-FFF2-40B4-BE49-F238E27FC236}">
                <a16:creationId xmlns:a16="http://schemas.microsoft.com/office/drawing/2014/main" id="{E3127FA7-8F05-4522-B07D-746CC317E661}"/>
              </a:ext>
            </a:extLst>
          </p:cNvPr>
          <p:cNvPicPr>
            <a:picLocks noChangeAspect="1"/>
          </p:cNvPicPr>
          <p:nvPr/>
        </p:nvPicPr>
        <p:blipFill>
          <a:blip r:embed="rId2"/>
          <a:stretch>
            <a:fillRect/>
          </a:stretch>
        </p:blipFill>
        <p:spPr>
          <a:xfrm>
            <a:off x="1582153" y="3182353"/>
            <a:ext cx="7900737" cy="2515068"/>
          </a:xfrm>
          <a:prstGeom prst="rect">
            <a:avLst/>
          </a:prstGeom>
        </p:spPr>
      </p:pic>
    </p:spTree>
    <p:extLst>
      <p:ext uri="{BB962C8B-B14F-4D97-AF65-F5344CB8AC3E}">
        <p14:creationId xmlns:p14="http://schemas.microsoft.com/office/powerpoint/2010/main" val="376708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1DA78-B3B2-44BA-8C51-923B052304EF}"/>
              </a:ext>
            </a:extLst>
          </p:cNvPr>
          <p:cNvSpPr>
            <a:spLocks noGrp="1"/>
          </p:cNvSpPr>
          <p:nvPr>
            <p:ph type="title"/>
          </p:nvPr>
        </p:nvSpPr>
        <p:spPr/>
        <p:txBody>
          <a:bodyPr/>
          <a:lstStyle/>
          <a:p>
            <a:r>
              <a:rPr lang="zh-CN" altLang="en-US" dirty="0"/>
              <a:t>建立数据集的意义</a:t>
            </a:r>
          </a:p>
        </p:txBody>
      </p:sp>
      <p:sp>
        <p:nvSpPr>
          <p:cNvPr id="3" name="内容占位符 2">
            <a:extLst>
              <a:ext uri="{FF2B5EF4-FFF2-40B4-BE49-F238E27FC236}">
                <a16:creationId xmlns:a16="http://schemas.microsoft.com/office/drawing/2014/main" id="{6C760157-7A65-4B4E-A5D4-E898C8A19311}"/>
              </a:ext>
            </a:extLst>
          </p:cNvPr>
          <p:cNvSpPr>
            <a:spLocks noGrp="1"/>
          </p:cNvSpPr>
          <p:nvPr>
            <p:ph idx="1"/>
          </p:nvPr>
        </p:nvSpPr>
        <p:spPr/>
        <p:txBody>
          <a:bodyPr>
            <a:normAutofit fontScale="92500" lnSpcReduction="10000"/>
          </a:bodyPr>
          <a:lstStyle/>
          <a:p>
            <a:r>
              <a:rPr lang="zh-CN" altLang="en-US" dirty="0"/>
              <a:t>引入</a:t>
            </a:r>
            <a:r>
              <a:rPr lang="en-US" altLang="zh-CN" dirty="0"/>
              <a:t>Amodal</a:t>
            </a:r>
            <a:r>
              <a:rPr lang="zh-CN" altLang="en-US" dirty="0"/>
              <a:t>概念</a:t>
            </a:r>
            <a:endParaRPr lang="en-US" altLang="zh-CN" dirty="0"/>
          </a:p>
          <a:p>
            <a:pPr lvl="1"/>
            <a:r>
              <a:rPr lang="zh-CN" altLang="en-US" dirty="0"/>
              <a:t>传统</a:t>
            </a:r>
            <a:r>
              <a:rPr lang="en-US" altLang="zh-CN" dirty="0"/>
              <a:t>MOT</a:t>
            </a:r>
            <a:r>
              <a:rPr lang="zh-CN" altLang="en-US" dirty="0"/>
              <a:t>跟踪：仅矩形框</a:t>
            </a:r>
            <a:endParaRPr lang="en-US" altLang="zh-CN" dirty="0"/>
          </a:p>
          <a:p>
            <a:pPr lvl="1"/>
            <a:r>
              <a:rPr lang="en-US" altLang="zh-CN" dirty="0"/>
              <a:t>MOTS</a:t>
            </a:r>
            <a:r>
              <a:rPr lang="zh-CN" altLang="en-US" dirty="0"/>
              <a:t>：矩形框</a:t>
            </a:r>
            <a:r>
              <a:rPr lang="en-US" altLang="zh-CN" dirty="0"/>
              <a:t>+</a:t>
            </a:r>
            <a:r>
              <a:rPr lang="zh-CN" altLang="en-US" dirty="0"/>
              <a:t>分割，更细。</a:t>
            </a:r>
            <a:endParaRPr lang="en-US" altLang="zh-CN" dirty="0"/>
          </a:p>
          <a:p>
            <a:pPr lvl="1"/>
            <a:r>
              <a:rPr lang="en-US" altLang="zh-CN" dirty="0"/>
              <a:t>Amodal MOTS</a:t>
            </a:r>
            <a:r>
              <a:rPr lang="zh-CN" altLang="en-US" dirty="0"/>
              <a:t>：具有 </a:t>
            </a:r>
            <a:r>
              <a:rPr lang="en-US" altLang="zh-CN" dirty="0"/>
              <a:t>amodal </a:t>
            </a:r>
            <a:r>
              <a:rPr lang="zh-CN" altLang="en-US" dirty="0"/>
              <a:t>感知能力</a:t>
            </a:r>
            <a:r>
              <a:rPr lang="en-US" altLang="zh-CN" dirty="0"/>
              <a:t>——</a:t>
            </a:r>
            <a:r>
              <a:rPr lang="zh-CN" altLang="en-US" dirty="0"/>
              <a:t>人类具有天生的能力，即使在部分遮挡下也能感知物体的完整物理结构</a:t>
            </a:r>
            <a:r>
              <a:rPr lang="en-US" altLang="zh-CN" dirty="0"/>
              <a:t>[24</a:t>
            </a:r>
            <a:r>
              <a:rPr lang="zh-CN" altLang="en-US" dirty="0"/>
              <a:t>，</a:t>
            </a:r>
            <a:r>
              <a:rPr lang="en-US" altLang="zh-CN" dirty="0"/>
              <a:t>21]</a:t>
            </a:r>
            <a:r>
              <a:rPr lang="zh-CN" altLang="en-US" dirty="0"/>
              <a:t>。 这种被称为无情态感知的能力，使我们不仅可以从可见的线索而且可以从无法察觉的信号中收集完整的信息。 实际上，在许多情况下，计算机视觉中的模态感知都可带来巨大的好处。 典型示例包括使自动驾驶汽车能够在视觉范围内推断出车辆和行人的整体形状，即使其中一部分是不可见的，也可以大大降低发生碰撞的风险。 因此，它使在复杂交通或居住环境中的移动决策更加容易。 我们注意到，当前大多数自动驾驶汽车和机器人仍不具备此功能。</a:t>
            </a:r>
            <a:endParaRPr lang="en-US" altLang="zh-CN" dirty="0"/>
          </a:p>
          <a:p>
            <a:pPr lvl="1"/>
            <a:r>
              <a:rPr lang="en-US" altLang="zh-CN" dirty="0"/>
              <a:t>Kinect</a:t>
            </a:r>
            <a:r>
              <a:rPr lang="zh-CN" altLang="en-US" dirty="0"/>
              <a:t>游戏</a:t>
            </a:r>
            <a:r>
              <a:rPr lang="en-US" altLang="zh-CN" dirty="0">
                <a:hlinkClick r:id="rId2"/>
              </a:rPr>
              <a:t>https://www.youtube.com/watch?v=Y-iKWe-U9bY</a:t>
            </a:r>
            <a:endParaRPr lang="en-US" altLang="zh-CN" dirty="0"/>
          </a:p>
          <a:p>
            <a:r>
              <a:rPr lang="zh-CN" altLang="en-US" dirty="0"/>
              <a:t>提升跟踪性能</a:t>
            </a:r>
          </a:p>
        </p:txBody>
      </p:sp>
    </p:spTree>
    <p:extLst>
      <p:ext uri="{BB962C8B-B14F-4D97-AF65-F5344CB8AC3E}">
        <p14:creationId xmlns:p14="http://schemas.microsoft.com/office/powerpoint/2010/main" val="363967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0F709-E6BC-40A2-9E4D-48E4D5ED5D0E}"/>
              </a:ext>
            </a:extLst>
          </p:cNvPr>
          <p:cNvSpPr>
            <a:spLocks noGrp="1"/>
          </p:cNvSpPr>
          <p:nvPr>
            <p:ph type="title"/>
          </p:nvPr>
        </p:nvSpPr>
        <p:spPr/>
        <p:txBody>
          <a:bodyPr/>
          <a:lstStyle/>
          <a:p>
            <a:r>
              <a:rPr lang="zh-CN" altLang="en-US" dirty="0"/>
              <a:t>游戏介绍</a:t>
            </a:r>
            <a:r>
              <a:rPr lang="en-US" altLang="zh-CN" dirty="0"/>
              <a:t>——GTA5</a:t>
            </a:r>
            <a:endParaRPr lang="zh-CN" altLang="en-US" dirty="0"/>
          </a:p>
        </p:txBody>
      </p:sp>
      <p:sp>
        <p:nvSpPr>
          <p:cNvPr id="3" name="内容占位符 2">
            <a:extLst>
              <a:ext uri="{FF2B5EF4-FFF2-40B4-BE49-F238E27FC236}">
                <a16:creationId xmlns:a16="http://schemas.microsoft.com/office/drawing/2014/main" id="{6E9F2A7C-3D84-4B2F-8652-D4C21763189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637106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1170</Words>
  <Application>Microsoft Office PowerPoint</Application>
  <PresentationFormat>宽屏</PresentationFormat>
  <Paragraphs>81</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The effect of amodal completion on Multiple object tracking</vt:lpstr>
      <vt:lpstr>目录</vt:lpstr>
      <vt:lpstr>人类的 Amodal Perception</vt:lpstr>
      <vt:lpstr>PowerPoint 演示文稿</vt:lpstr>
      <vt:lpstr>图像的Amodal Perception</vt:lpstr>
      <vt:lpstr>视频的 Amodal Perception</vt:lpstr>
      <vt:lpstr>数据集介绍</vt:lpstr>
      <vt:lpstr>建立数据集的意义</vt:lpstr>
      <vt:lpstr>游戏介绍——GTA5</vt:lpstr>
      <vt:lpstr>数据集生成流程，及数据集展示</vt:lpstr>
      <vt:lpstr>两个子任务</vt:lpstr>
      <vt:lpstr>部分遮挡问题</vt:lpstr>
      <vt:lpstr>Amodal提高跟踪性能方案</vt:lpstr>
      <vt:lpstr>步骤一：通过分割网络得到mask</vt:lpstr>
      <vt:lpstr>步骤二：解决部分遮挡</vt:lpstr>
      <vt:lpstr>步骤三：跟踪流程</vt:lpstr>
      <vt:lpstr>怀疑的点</vt:lpstr>
      <vt:lpstr>怀疑的点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dc:title>
  <dc:creator>zhbli</dc:creator>
  <cp:lastModifiedBy>zhbli</cp:lastModifiedBy>
  <cp:revision>114</cp:revision>
  <dcterms:created xsi:type="dcterms:W3CDTF">2020-03-01T01:45:57Z</dcterms:created>
  <dcterms:modified xsi:type="dcterms:W3CDTF">2020-03-02T07:47:16Z</dcterms:modified>
</cp:coreProperties>
</file>