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74" d="100"/>
          <a:sy n="74" d="100"/>
        </p:scale>
        <p:origin x="10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5492-A646-4F55-A8B5-6537D8D28C9B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61C-5A09-4AC0-863B-7EE5EE342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9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5492-A646-4F55-A8B5-6537D8D28C9B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61C-5A09-4AC0-863B-7EE5EE342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58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5492-A646-4F55-A8B5-6537D8D28C9B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61C-5A09-4AC0-863B-7EE5EE342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2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5492-A646-4F55-A8B5-6537D8D28C9B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61C-5A09-4AC0-863B-7EE5EE342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42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5492-A646-4F55-A8B5-6537D8D28C9B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61C-5A09-4AC0-863B-7EE5EE342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37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5492-A646-4F55-A8B5-6537D8D28C9B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61C-5A09-4AC0-863B-7EE5EE342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61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5492-A646-4F55-A8B5-6537D8D28C9B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61C-5A09-4AC0-863B-7EE5EE342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49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5492-A646-4F55-A8B5-6537D8D28C9B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61C-5A09-4AC0-863B-7EE5EE342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53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5492-A646-4F55-A8B5-6537D8D28C9B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61C-5A09-4AC0-863B-7EE5EE342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33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5492-A646-4F55-A8B5-6537D8D28C9B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61C-5A09-4AC0-863B-7EE5EE342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09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5492-A646-4F55-A8B5-6537D8D28C9B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61C-5A09-4AC0-863B-7EE5EE342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10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65492-A646-4F55-A8B5-6537D8D28C9B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6F61C-5A09-4AC0-863B-7EE5EE342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41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84785"/>
            <a:ext cx="7772400" cy="2115666"/>
          </a:xfrm>
        </p:spPr>
        <p:txBody>
          <a:bodyPr>
            <a:normAutofit/>
          </a:bodyPr>
          <a:lstStyle/>
          <a:p>
            <a:r>
              <a:rPr lang="ru-RU" dirty="0">
                <a:latin typeface="PT Astra Sans" pitchFamily="34" charset="-52"/>
                <a:ea typeface="PT Astra Sans" pitchFamily="34" charset="-52"/>
              </a:rPr>
              <a:t>Система электронного документооборота в МЧС по Санкт-Петербургу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1760" y="4437112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ru-RU" sz="1600" dirty="0">
                <a:solidFill>
                  <a:schemeClr val="tx1"/>
                </a:solidFill>
                <a:latin typeface="PT Astra Sans" pitchFamily="34" charset="-52"/>
                <a:ea typeface="PT Astra Sans" pitchFamily="34" charset="-52"/>
              </a:rPr>
              <a:t>Выполнили: </a:t>
            </a:r>
          </a:p>
          <a:p>
            <a:pPr algn="r"/>
            <a:r>
              <a:rPr lang="ru-RU" sz="1600" dirty="0">
                <a:solidFill>
                  <a:schemeClr val="tx1"/>
                </a:solidFill>
                <a:latin typeface="PT Astra Sans" pitchFamily="34" charset="-52"/>
                <a:ea typeface="PT Astra Sans" pitchFamily="34" charset="-52"/>
              </a:rPr>
              <a:t>Студенты 2 курса ИВТ</a:t>
            </a:r>
          </a:p>
          <a:p>
            <a:pPr algn="r"/>
            <a:r>
              <a:rPr lang="ru-RU" sz="1600" dirty="0">
                <a:solidFill>
                  <a:schemeClr val="tx1"/>
                </a:solidFill>
                <a:latin typeface="PT Astra Sans" pitchFamily="34" charset="-52"/>
                <a:ea typeface="PT Astra Sans" pitchFamily="34" charset="-52"/>
              </a:rPr>
              <a:t>Иванова О. Д.</a:t>
            </a:r>
          </a:p>
          <a:p>
            <a:pPr algn="r"/>
            <a:r>
              <a:rPr lang="ru-RU" sz="1600" dirty="0">
                <a:solidFill>
                  <a:schemeClr val="tx1"/>
                </a:solidFill>
                <a:latin typeface="PT Astra Sans" pitchFamily="34" charset="-52"/>
                <a:ea typeface="PT Astra Sans" pitchFamily="34" charset="-52"/>
              </a:rPr>
              <a:t>Вяткина А. П.</a:t>
            </a:r>
          </a:p>
        </p:txBody>
      </p:sp>
    </p:spTree>
    <p:extLst>
      <p:ext uri="{BB962C8B-B14F-4D97-AF65-F5344CB8AC3E}">
        <p14:creationId xmlns:p14="http://schemas.microsoft.com/office/powerpoint/2010/main" val="32133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PT Astra Sans" pitchFamily="34" charset="-52"/>
                <a:ea typeface="PT Astra Sans" pitchFamily="34" charset="-52"/>
              </a:rPr>
              <a:t>Предметная область</a:t>
            </a:r>
            <a:endParaRPr lang="ru-RU" dirty="0">
              <a:latin typeface="PT Astra Sans" pitchFamily="34" charset="-52"/>
              <a:ea typeface="PT Astra Sans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>
                <a:latin typeface="PT Astra Sans" pitchFamily="34" charset="-52"/>
                <a:ea typeface="PT Astra Sans" pitchFamily="34" charset="-52"/>
              </a:rPr>
              <a:t>Система предназначена для хранения, просмотра и частичного редактирования информации, связанной с профессиональной деятельностью сотрудников</a:t>
            </a:r>
            <a:r>
              <a:rPr lang="en-US" sz="2800" dirty="0">
                <a:latin typeface="PT Astra Sans" pitchFamily="34" charset="-52"/>
                <a:ea typeface="PT Astra Sans" pitchFamily="34" charset="-52"/>
              </a:rPr>
              <a:t> </a:t>
            </a:r>
            <a:r>
              <a:rPr lang="ru-RU" sz="2800" dirty="0">
                <a:latin typeface="PT Astra Sans" pitchFamily="34" charset="-52"/>
                <a:ea typeface="PT Astra Sans" pitchFamily="34" charset="-52"/>
              </a:rPr>
              <a:t>МЧС. </a:t>
            </a:r>
          </a:p>
          <a:p>
            <a:pPr marL="0" indent="0">
              <a:buNone/>
            </a:pPr>
            <a:r>
              <a:rPr lang="ru-RU" sz="2800" dirty="0"/>
              <a:t>Хранимая информация:</a:t>
            </a:r>
          </a:p>
          <a:p>
            <a:pPr lvl="0"/>
            <a:r>
              <a:rPr lang="ru-RU" sz="2800" dirty="0"/>
              <a:t>данные о сотрудниках </a:t>
            </a:r>
          </a:p>
          <a:p>
            <a:pPr lvl="0"/>
            <a:r>
              <a:rPr lang="ru-RU" sz="2800" dirty="0"/>
              <a:t>данные об аттестации и её статусе</a:t>
            </a:r>
          </a:p>
          <a:p>
            <a:pPr lvl="0"/>
            <a:r>
              <a:rPr lang="ru-RU" sz="2800" dirty="0"/>
              <a:t>данные о занятиях</a:t>
            </a:r>
          </a:p>
          <a:p>
            <a:pPr lvl="0"/>
            <a:r>
              <a:rPr lang="ru-RU" sz="2800" dirty="0"/>
              <a:t>данные об автомобильной технике</a:t>
            </a:r>
          </a:p>
          <a:p>
            <a:pPr lvl="0"/>
            <a:r>
              <a:rPr lang="ru-RU" sz="2800" dirty="0"/>
              <a:t>данные о выездах</a:t>
            </a:r>
          </a:p>
          <a:p>
            <a:pPr lvl="0"/>
            <a:endParaRPr lang="ru-RU" sz="28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333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>
                <a:latin typeface="PT Astra Sans" pitchFamily="34" charset="-52"/>
                <a:ea typeface="PT Astra Sans" pitchFamily="34" charset="-52"/>
              </a:rPr>
              <a:t>Объяснение выбранной СУБД</a:t>
            </a:r>
            <a:endParaRPr lang="ru-RU" dirty="0">
              <a:latin typeface="PT Astra Sans" pitchFamily="34" charset="-52"/>
              <a:ea typeface="PT Astra Sans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Для реализации проекта была выбрана СУБД </a:t>
            </a:r>
            <a:r>
              <a:rPr lang="ru-RU" sz="2800" dirty="0" err="1"/>
              <a:t>MySQL</a:t>
            </a:r>
            <a:r>
              <a:rPr lang="ru-RU" sz="2800" dirty="0"/>
              <a:t> в связке с </a:t>
            </a:r>
            <a:r>
              <a:rPr lang="ru-RU" sz="2800" dirty="0" err="1"/>
              <a:t>MySQL</a:t>
            </a:r>
            <a:r>
              <a:rPr lang="ru-RU" sz="2800" dirty="0"/>
              <a:t> </a:t>
            </a:r>
            <a:r>
              <a:rPr lang="ru-RU" sz="2800" dirty="0" err="1"/>
              <a:t>Workbench</a:t>
            </a:r>
            <a:r>
              <a:rPr lang="ru-RU" sz="2800" dirty="0"/>
              <a:t>. </a:t>
            </a:r>
          </a:p>
          <a:p>
            <a:pPr marL="0" indent="0">
              <a:buNone/>
            </a:pPr>
            <a:r>
              <a:rPr lang="ru-RU" sz="2800" dirty="0"/>
              <a:t>Причины выбора: </a:t>
            </a:r>
          </a:p>
          <a:p>
            <a:r>
              <a:rPr lang="ru-RU" sz="2800" dirty="0" err="1"/>
              <a:t>Workbench</a:t>
            </a:r>
            <a:r>
              <a:rPr lang="ru-RU" sz="2800" dirty="0"/>
              <a:t> используется для удобного проектирования ER-диаграмм и генерации SQL-кода</a:t>
            </a:r>
          </a:p>
          <a:p>
            <a:r>
              <a:rPr lang="ru-RU" sz="2800" dirty="0"/>
              <a:t>Простота, надёжность и широкое распространение </a:t>
            </a:r>
            <a:r>
              <a:rPr lang="ru-RU" sz="2800" dirty="0" err="1"/>
              <a:t>MySQL</a:t>
            </a:r>
            <a:r>
              <a:rPr lang="ru-RU" sz="2800" dirty="0"/>
              <a:t> в учебных и рабочих проектах.</a:t>
            </a:r>
          </a:p>
        </p:txBody>
      </p:sp>
    </p:spTree>
    <p:extLst>
      <p:ext uri="{BB962C8B-B14F-4D97-AF65-F5344CB8AC3E}">
        <p14:creationId xmlns:p14="http://schemas.microsoft.com/office/powerpoint/2010/main" val="14223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PT Astra Sans" pitchFamily="34" charset="-52"/>
                <a:ea typeface="PT Astra Sans" pitchFamily="34" charset="-52"/>
              </a:rPr>
              <a:t>Нормализация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PT Astra Sans" pitchFamily="34" charset="-52"/>
                <a:ea typeface="PT Astra Sans" pitchFamily="34" charset="-52"/>
              </a:rPr>
              <a:t>СОТРУДНИК (EMPLOYEE):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PT Astra Sans" pitchFamily="34" charset="-52"/>
                <a:ea typeface="PT Astra Sans" pitchFamily="34" charset="-52"/>
              </a:rPr>
              <a:t>АТТЕСТАЦИЯ (ATTESTATION):</a:t>
            </a:r>
          </a:p>
        </p:txBody>
      </p:sp>
      <p:pic>
        <p:nvPicPr>
          <p:cNvPr id="5" name="Picture 34"/>
          <p:cNvPicPr>
            <a:picLocks/>
          </p:cNvPicPr>
          <p:nvPr/>
        </p:nvPicPr>
        <p:blipFill rotWithShape="1">
          <a:blip r:embed="rId2"/>
          <a:srcRect l="33976" t="42759" r="47430" b="24923"/>
          <a:stretch/>
        </p:blipFill>
        <p:spPr>
          <a:xfrm>
            <a:off x="755576" y="2618616"/>
            <a:ext cx="3092936" cy="3971888"/>
          </a:xfrm>
          <a:prstGeom prst="rect">
            <a:avLst/>
          </a:prstGeom>
        </p:spPr>
      </p:pic>
      <p:pic>
        <p:nvPicPr>
          <p:cNvPr id="6" name="Picture 34"/>
          <p:cNvPicPr>
            <a:picLocks/>
          </p:cNvPicPr>
          <p:nvPr/>
        </p:nvPicPr>
        <p:blipFill rotWithShape="1">
          <a:blip r:embed="rId2"/>
          <a:srcRect l="30083" t="1698" r="45427" b="66315"/>
          <a:stretch/>
        </p:blipFill>
        <p:spPr>
          <a:xfrm>
            <a:off x="5103448" y="2618616"/>
            <a:ext cx="3453528" cy="39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7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PT Astra Sans" pitchFamily="34" charset="-52"/>
                <a:ea typeface="PT Astra Sans" pitchFamily="34" charset="-52"/>
              </a:rPr>
              <a:t>Нормализация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556792"/>
            <a:ext cx="2314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PT Astra Sans" pitchFamily="34" charset="-52"/>
                <a:ea typeface="PT Astra Sans" pitchFamily="34" charset="-52"/>
              </a:rPr>
              <a:t>ЗАНЯТИЯ (EXERCISE):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>
              <a:latin typeface="PT Astra Sans" pitchFamily="34" charset="-52"/>
              <a:ea typeface="PT Astra Sans" pitchFamily="34" charset="-52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843808" y="1556792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PT Astra Sans" pitchFamily="34" charset="-52"/>
                <a:ea typeface="PT Astra Sans" pitchFamily="34" charset="-52"/>
              </a:rPr>
              <a:t>АВТОМОБИЛЬНАЯ ТЕХНИКА (</a:t>
            </a:r>
            <a:r>
              <a:rPr lang="en-US" sz="1800" dirty="0">
                <a:latin typeface="PT Astra Sans" pitchFamily="34" charset="-52"/>
                <a:ea typeface="PT Astra Sans" pitchFamily="34" charset="-52"/>
              </a:rPr>
              <a:t>FIRE_VEHICLE)</a:t>
            </a:r>
            <a:r>
              <a:rPr lang="ru-RU" sz="1800" dirty="0">
                <a:latin typeface="PT Astra Sans" pitchFamily="34" charset="-52"/>
                <a:ea typeface="PT Astra Sans" pitchFamily="34" charset="-52"/>
              </a:rPr>
              <a:t>:</a:t>
            </a:r>
          </a:p>
        </p:txBody>
      </p:sp>
      <p:pic>
        <p:nvPicPr>
          <p:cNvPr id="7" name="Picture 34"/>
          <p:cNvPicPr>
            <a:picLocks/>
          </p:cNvPicPr>
          <p:nvPr/>
        </p:nvPicPr>
        <p:blipFill rotWithShape="1">
          <a:blip r:embed="rId2"/>
          <a:srcRect l="60721" t="32139" r="23994" b="41896"/>
          <a:stretch/>
        </p:blipFill>
        <p:spPr>
          <a:xfrm>
            <a:off x="467544" y="2492896"/>
            <a:ext cx="2088232" cy="3223028"/>
          </a:xfrm>
          <a:prstGeom prst="rect">
            <a:avLst/>
          </a:prstGeom>
        </p:spPr>
      </p:pic>
      <p:pic>
        <p:nvPicPr>
          <p:cNvPr id="9" name="Picture 34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91" t="80572" r="44382" b="1271"/>
          <a:stretch/>
        </p:blipFill>
        <p:spPr>
          <a:xfrm>
            <a:off x="3131276" y="2492896"/>
            <a:ext cx="2664296" cy="3223028"/>
          </a:xfrm>
          <a:prstGeom prst="rect">
            <a:avLst/>
          </a:prstGeom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6389312" y="1556792"/>
            <a:ext cx="2314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>
                <a:latin typeface="PT Astra Sans" pitchFamily="34" charset="-52"/>
                <a:ea typeface="PT Astra Sans" pitchFamily="34" charset="-52"/>
              </a:rPr>
              <a:t>ВЫЕЗДЫ (</a:t>
            </a:r>
            <a:r>
              <a:rPr lang="en-US" sz="1800" dirty="0">
                <a:latin typeface="PT Astra Sans" pitchFamily="34" charset="-52"/>
                <a:ea typeface="PT Astra Sans" pitchFamily="34" charset="-52"/>
              </a:rPr>
              <a:t>CALLOUTS)</a:t>
            </a:r>
            <a:r>
              <a:rPr lang="ru-RU" sz="1800" dirty="0">
                <a:latin typeface="PT Astra Sans" pitchFamily="34" charset="-52"/>
                <a:ea typeface="PT Astra Sans" pitchFamily="34" charset="-52"/>
              </a:rPr>
              <a:t>:</a:t>
            </a:r>
          </a:p>
        </p:txBody>
      </p:sp>
      <p:pic>
        <p:nvPicPr>
          <p:cNvPr id="12" name="Picture 34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6" t="66797" r="69366" b="4402"/>
          <a:stretch/>
        </p:blipFill>
        <p:spPr>
          <a:xfrm>
            <a:off x="6389312" y="2492896"/>
            <a:ext cx="2314600" cy="32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6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PT Astra Sans" pitchFamily="34" charset="-52"/>
                <a:ea typeface="PT Astra Sans" pitchFamily="34" charset="-52"/>
              </a:rPr>
              <a:t>Нормализация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2204864"/>
            <a:ext cx="3491880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PT Astra Sans" pitchFamily="34" charset="-52"/>
                <a:ea typeface="PT Astra Sans" pitchFamily="34" charset="-52"/>
              </a:rPr>
              <a:t>EMPLOYEE_TO_ATTESTATION</a:t>
            </a:r>
            <a:endParaRPr lang="ru-RU" sz="1700" dirty="0">
              <a:latin typeface="PT Astra Sans" pitchFamily="34" charset="-52"/>
              <a:ea typeface="PT Astra Sans" pitchFamily="34" charset="-52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275856" y="2204864"/>
            <a:ext cx="3384376" cy="43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PT Astra Sans" pitchFamily="34" charset="-52"/>
                <a:ea typeface="PT Astra Sans" pitchFamily="34" charset="-52"/>
              </a:rPr>
              <a:t>EMPLOYEE_TO_EXERCISES</a:t>
            </a:r>
            <a:endParaRPr lang="ru-RU" sz="1700" dirty="0">
              <a:latin typeface="PT Astra Sans" pitchFamily="34" charset="-52"/>
              <a:ea typeface="PT Astra Sans" pitchFamily="34" charset="-52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6300192" y="2204864"/>
            <a:ext cx="3059832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latin typeface="PT Astra Sans" pitchFamily="34" charset="-52"/>
                <a:ea typeface="PT Astra Sans" pitchFamily="34" charset="-52"/>
              </a:rPr>
              <a:t>EMPLOYEE_TO_CALLOUT</a:t>
            </a:r>
            <a:endParaRPr lang="ru-RU" sz="1700" dirty="0">
              <a:latin typeface="PT Astra Sans" pitchFamily="34" charset="-52"/>
              <a:ea typeface="PT Astra Sans" pitchFamily="34" charset="-52"/>
            </a:endParaRPr>
          </a:p>
        </p:txBody>
      </p:sp>
      <p:pic>
        <p:nvPicPr>
          <p:cNvPr id="10" name="Picture 34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91" t="3247" r="35365" b="85953"/>
          <a:stretch/>
        </p:blipFill>
        <p:spPr>
          <a:xfrm>
            <a:off x="251520" y="3573016"/>
            <a:ext cx="2592288" cy="1224136"/>
          </a:xfrm>
          <a:prstGeom prst="rect">
            <a:avLst/>
          </a:prstGeom>
        </p:spPr>
      </p:pic>
      <p:pic>
        <p:nvPicPr>
          <p:cNvPr id="13" name="Picture 34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26" t="33457" r="32112" b="55743"/>
          <a:stretch/>
        </p:blipFill>
        <p:spPr>
          <a:xfrm>
            <a:off x="3347864" y="3573016"/>
            <a:ext cx="2766040" cy="1224136"/>
          </a:xfrm>
          <a:prstGeom prst="rect">
            <a:avLst/>
          </a:prstGeom>
        </p:spPr>
      </p:pic>
      <p:pic>
        <p:nvPicPr>
          <p:cNvPr id="14" name="Picture 34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65" t="64450" r="42461" b="25376"/>
          <a:stretch/>
        </p:blipFill>
        <p:spPr>
          <a:xfrm>
            <a:off x="6437908" y="3573016"/>
            <a:ext cx="2592288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1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54968"/>
          </a:xfrm>
        </p:spPr>
        <p:txBody>
          <a:bodyPr>
            <a:normAutofit/>
          </a:bodyPr>
          <a:lstStyle/>
          <a:p>
            <a:r>
              <a:rPr lang="en-US" b="1" dirty="0">
                <a:latin typeface="PT Astra Sans" pitchFamily="34" charset="-52"/>
                <a:ea typeface="PT Astra Sans" pitchFamily="34" charset="-52"/>
              </a:rPr>
              <a:t>ER</a:t>
            </a:r>
            <a:r>
              <a:rPr lang="ru-RU" b="1" dirty="0">
                <a:latin typeface="PT Astra Sans" pitchFamily="34" charset="-52"/>
                <a:ea typeface="PT Astra Sans" pitchFamily="34" charset="-52"/>
              </a:rPr>
              <a:t>–диаграмма</a:t>
            </a:r>
            <a:endParaRPr lang="ru-RU" dirty="0">
              <a:latin typeface="PT Astra Sans" pitchFamily="34" charset="-52"/>
              <a:ea typeface="PT Astra Sans" pitchFamily="34" charset="-52"/>
            </a:endParaRPr>
          </a:p>
        </p:txBody>
      </p:sp>
      <p:pic>
        <p:nvPicPr>
          <p:cNvPr id="4" name="Picture 3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75" y="980728"/>
            <a:ext cx="6185449" cy="584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9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Диаграмма прецедентов (</a:t>
            </a:r>
            <a:r>
              <a:rPr lang="en-US" b="1" dirty="0"/>
              <a:t>UML</a:t>
            </a:r>
            <a:r>
              <a:rPr lang="ru-RU" b="1" dirty="0"/>
              <a:t>)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42" y="1340768"/>
            <a:ext cx="7688116" cy="5328592"/>
          </a:xfrm>
        </p:spPr>
      </p:pic>
    </p:spTree>
    <p:extLst>
      <p:ext uri="{BB962C8B-B14F-4D97-AF65-F5344CB8AC3E}">
        <p14:creationId xmlns:p14="http://schemas.microsoft.com/office/powerpoint/2010/main" val="258915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PT Astra Sans" pitchFamily="34" charset="-52"/>
                <a:ea typeface="PT Astra Sans" pitchFamily="34" charset="-52"/>
              </a:rPr>
              <a:t>Исходный текст запросов</a:t>
            </a:r>
            <a:endParaRPr lang="ru-RU" dirty="0">
              <a:latin typeface="PT Astra Sans" pitchFamily="34" charset="-52"/>
              <a:ea typeface="PT Astra Sans" pitchFamily="34" charset="-52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944" y="2132856"/>
            <a:ext cx="3494112" cy="349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8868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160</Words>
  <Application>Microsoft Office PowerPoint</Application>
  <PresentationFormat>Экран 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PT Astra Sans</vt:lpstr>
      <vt:lpstr>Тема Office</vt:lpstr>
      <vt:lpstr>Система электронного документооборота в МЧС по Санкт-Петербургу</vt:lpstr>
      <vt:lpstr>Предметная область</vt:lpstr>
      <vt:lpstr>Объяснение выбранной СУБД</vt:lpstr>
      <vt:lpstr>Нормализация</vt:lpstr>
      <vt:lpstr>Нормализация</vt:lpstr>
      <vt:lpstr>Нормализация</vt:lpstr>
      <vt:lpstr>ER–диаграмма</vt:lpstr>
      <vt:lpstr>Диаграмма прецедентов (UML)</vt:lpstr>
      <vt:lpstr>Исходный текст запросов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Саша</dc:creator>
  <cp:lastModifiedBy>Оля Иванова</cp:lastModifiedBy>
  <cp:revision>16</cp:revision>
  <dcterms:created xsi:type="dcterms:W3CDTF">2025-06-17T04:39:04Z</dcterms:created>
  <dcterms:modified xsi:type="dcterms:W3CDTF">2025-06-23T04:44:20Z</dcterms:modified>
</cp:coreProperties>
</file>