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75" r:id="rId3"/>
    <p:sldId id="257" r:id="rId4"/>
    <p:sldId id="258" r:id="rId5"/>
    <p:sldId id="278" r:id="rId6"/>
    <p:sldId id="271" r:id="rId7"/>
    <p:sldId id="269" r:id="rId8"/>
    <p:sldId id="268" r:id="rId9"/>
    <p:sldId id="259" r:id="rId10"/>
    <p:sldId id="267" r:id="rId11"/>
    <p:sldId id="263" r:id="rId12"/>
    <p:sldId id="276" r:id="rId13"/>
    <p:sldId id="261" r:id="rId14"/>
    <p:sldId id="277" r:id="rId15"/>
    <p:sldId id="279" r:id="rId16"/>
    <p:sldId id="260" r:id="rId17"/>
    <p:sldId id="280" r:id="rId18"/>
    <p:sldId id="265" r:id="rId19"/>
    <p:sldId id="272" r:id="rId20"/>
    <p:sldId id="262" r:id="rId21"/>
    <p:sldId id="273" r:id="rId22"/>
    <p:sldId id="274" r:id="rId23"/>
    <p:sldId id="266" r:id="rId24"/>
    <p:sldId id="282" r:id="rId25"/>
    <p:sldId id="281" r:id="rId26"/>
    <p:sldId id="26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6600"/>
    <a:srgbClr val="0B4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ADF389-3E21-9E96-AA2B-0D4DC69E0B90}" v="431" dt="2023-05-10T10:10:46.934"/>
    <p1510:client id="{2B293CC5-314F-1188-352B-5E65D95366C0}" v="48" dt="2022-02-02T18:55:46.434"/>
    <p1510:client id="{325A50D7-01C2-866D-4BD0-8538A847BAC0}" v="28" dt="2022-03-09T10:37:58.644"/>
    <p1510:client id="{3FB19D1E-E29F-B4CA-2EFF-C8A9A73C8F1B}" v="1386" dt="2021-12-10T18:19:20.895"/>
    <p1510:client id="{5A20A5C6-56AA-5FA2-98B8-8C2EE98284CB}" v="17" dt="2023-05-12T10:18:28.929"/>
    <p1510:client id="{5DD62463-8A02-DEC4-DB6A-FE843660337D}" v="18" dt="2023-05-12T08:01:52.297"/>
    <p1510:client id="{70B656DC-41E8-A276-BC00-B8540604BDDA}" v="533" dt="2022-02-07T17:23:31.660"/>
    <p1510:client id="{76672AFA-A4D2-551C-8B74-5CEEA6757AE7}" v="156" dt="2022-02-01T10:58:36.007"/>
    <p1510:client id="{7FE68913-2D2A-1C91-B83B-5EDACDD63AB6}" v="265" dt="2023-05-09T16:23:01.931"/>
    <p1510:client id="{80768E18-F317-E0C9-B1E2-0273AC0A880E}" v="1" dt="2023-05-11T08:30:24.332"/>
    <p1510:client id="{8DEC24E3-CA5B-9AF6-141A-3A0A48E5889B}" v="336" dt="2023-05-09T16:58:06.192"/>
    <p1510:client id="{AB00F0DB-B0CD-912E-13FC-5C34C279F87C}" v="338" dt="2022-02-08T11:43:48.572"/>
    <p1510:client id="{BDEFB4B0-5556-75DA-C846-5A27B6176EAC}" v="114" dt="2021-12-13T11:32:54.922"/>
    <p1510:client id="{D3C465D4-25B2-7222-6B32-F4FEDDF9B137}" v="569" dt="2022-02-04T17:48:46.123"/>
    <p1510:client id="{E3CF4505-38C4-DDDF-AFD8-AC62CD1698B1}" v="85" dt="2022-02-02T12:25:34.932"/>
    <p1510:client id="{F223DD96-62B8-041F-454E-011AC1CA6334}" v="742" dt="2023-05-10T15:31:04.826"/>
    <p1510:client id="{FB99E4F2-9D95-48EA-6912-E24E37766AB1}" v="311" dt="2021-12-08T13:54:41.2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1535E-F864-4BF1-B6FD-CF4BB8FE907D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E780F7-D497-45C9-A16A-E9EB5D8936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726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bout.openlibhums.org/2015/10/26/university-of-liverpool-joins-olh-lps-model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51907" y="1472829"/>
            <a:ext cx="10331532" cy="2357107"/>
          </a:xfrm>
        </p:spPr>
        <p:txBody>
          <a:bodyPr anchor="ctr"/>
          <a:lstStyle>
            <a:lvl1pPr algn="ctr">
              <a:defRPr sz="6000"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1908" y="4393873"/>
            <a:ext cx="10331531" cy="1246910"/>
          </a:xfrm>
        </p:spPr>
        <p:txBody>
          <a:bodyPr anchor="b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9990" y="6363533"/>
            <a:ext cx="2041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0B4293"/>
                </a:solidFill>
              </a:defRPr>
            </a:lvl1pPr>
          </a:lstStyle>
          <a:p>
            <a:r>
              <a:rPr lang="en-GB"/>
              <a:t>MSC HEALTH DATA SCIENCE</a:t>
            </a:r>
          </a:p>
        </p:txBody>
      </p:sp>
      <p:pic>
        <p:nvPicPr>
          <p:cNvPr id="8" name="Picture 7" descr="Image result for university of liverpool">
            <a:hlinkClick r:id="rId2"/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8" t="20102" r="3971" b="23763"/>
          <a:stretch/>
        </p:blipFill>
        <p:spPr bwMode="auto">
          <a:xfrm>
            <a:off x="602671" y="6204720"/>
            <a:ext cx="2008467" cy="52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75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600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022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97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ctr">
            <a:normAutofit/>
          </a:bodyPr>
          <a:lstStyle>
            <a:lvl1pPr>
              <a:defRPr sz="4400"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96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373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192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38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952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49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669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1372" y="200930"/>
            <a:ext cx="110707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1373" y="1825625"/>
            <a:ext cx="110707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68443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4066" y="6371762"/>
            <a:ext cx="2041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0B4293"/>
                </a:solidFill>
              </a:defRPr>
            </a:lvl1pPr>
          </a:lstStyle>
          <a:p>
            <a:r>
              <a:rPr lang="en-GB"/>
              <a:t>MSC HEALTH DATA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91800" y="6352907"/>
            <a:ext cx="1110343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GB"/>
              <a:t>|    </a:t>
            </a:r>
            <a:fld id="{FC59658C-DD7A-4587-BD02-DE6DA26F258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29933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468086" y="0"/>
            <a:ext cx="45719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135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206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33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06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04863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06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06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49375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06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6" userDrawn="1">
          <p15:clr>
            <a:srgbClr val="F26B43"/>
          </p15:clr>
        </p15:guide>
        <p15:guide id="2" pos="393" userDrawn="1">
          <p15:clr>
            <a:srgbClr val="F26B43"/>
          </p15:clr>
        </p15:guide>
        <p15:guide id="3" orient="horz" pos="4247" userDrawn="1">
          <p15:clr>
            <a:srgbClr val="F26B43"/>
          </p15:clr>
        </p15:guide>
        <p15:guide id="4" pos="7378" userDrawn="1">
          <p15:clr>
            <a:srgbClr val="F26B43"/>
          </p15:clr>
        </p15:guide>
        <p15:guide id="5" orient="horz" pos="3906" userDrawn="1">
          <p15:clr>
            <a:srgbClr val="F26B43"/>
          </p15:clr>
        </p15:guide>
        <p15:guide id="6" orient="horz" pos="1117" userDrawn="1">
          <p15:clr>
            <a:srgbClr val="F26B43"/>
          </p15:clr>
        </p15:guide>
        <p15:guide id="7" orient="horz" pos="981" userDrawn="1">
          <p15:clr>
            <a:srgbClr val="F26B43"/>
          </p15:clr>
        </p15:guide>
        <p15:guide id="8" pos="98" userDrawn="1">
          <p15:clr>
            <a:srgbClr val="F26B43"/>
          </p15:clr>
        </p15:guide>
        <p15:guide id="9" pos="7537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urbanobservatory.ac.uk/" TargetMode="External"/><Relationship Id="rId2" Type="http://schemas.openxmlformats.org/officeDocument/2006/relationships/hyperlink" Target="https://alphagov.github.io/api-catalogu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.police.uk/docs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maps.googleapis.com/maps/api/elevation/json?locations=39.7391536%2C-104.9847034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llyButters/HDS-plumber/archive/refs/heads/main.zi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coronavirus.data.gov.uk/v1/data?filters=areaType=nation;areaName=england&amp;structure=%7b%22date%22:%22date%22,%22newCases%22:%22newCasesByPublishDat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9.svg"/><Relationship Id="rId7" Type="http://schemas.openxmlformats.org/officeDocument/2006/relationships/image" Target="../media/image25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34.png"/><Relationship Id="rId5" Type="http://schemas.openxmlformats.org/officeDocument/2006/relationships/image" Target="../media/image23.svg"/><Relationship Id="rId10" Type="http://schemas.openxmlformats.org/officeDocument/2006/relationships/image" Target="../media/image33.png"/><Relationship Id="rId4" Type="http://schemas.openxmlformats.org/officeDocument/2006/relationships/image" Target="../media/image22.png"/><Relationship Id="rId9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9.svg"/><Relationship Id="rId7" Type="http://schemas.openxmlformats.org/officeDocument/2006/relationships/image" Target="../media/image25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34.png"/><Relationship Id="rId5" Type="http://schemas.openxmlformats.org/officeDocument/2006/relationships/image" Target="../media/image23.svg"/><Relationship Id="rId10" Type="http://schemas.openxmlformats.org/officeDocument/2006/relationships/image" Target="../media/image33.png"/><Relationship Id="rId4" Type="http://schemas.openxmlformats.org/officeDocument/2006/relationships/image" Target="../media/image22.png"/><Relationship Id="rId9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openaq.org/docs#/" TargetMode="External"/><Relationship Id="rId2" Type="http://schemas.openxmlformats.org/officeDocument/2006/relationships/hyperlink" Target="https://github.com/public-apis/public-api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18" Type="http://schemas.openxmlformats.org/officeDocument/2006/relationships/image" Target="../media/image24.png"/><Relationship Id="rId3" Type="http://schemas.openxmlformats.org/officeDocument/2006/relationships/image" Target="../media/image9.svg"/><Relationship Id="rId21" Type="http://schemas.openxmlformats.org/officeDocument/2006/relationships/image" Target="../media/image27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17" Type="http://schemas.openxmlformats.org/officeDocument/2006/relationships/image" Target="../media/image23.sv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5" Type="http://schemas.openxmlformats.org/officeDocument/2006/relationships/image" Target="../media/image21.svg"/><Relationship Id="rId10" Type="http://schemas.openxmlformats.org/officeDocument/2006/relationships/image" Target="../media/image16.png"/><Relationship Id="rId19" Type="http://schemas.openxmlformats.org/officeDocument/2006/relationships/image" Target="../media/image25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GB">
                <a:ea typeface="+mj-lt"/>
                <a:cs typeface="+mj-lt"/>
              </a:rPr>
              <a:t>APIs &amp; Plumber</a:t>
            </a:r>
            <a:endParaRPr lang="en-US"/>
          </a:p>
          <a:p>
            <a:endParaRPr lang="en-GB"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cs typeface="Calibri"/>
              </a:rPr>
              <a:t>Dr Olly Butters</a:t>
            </a:r>
          </a:p>
          <a:p>
            <a:r>
              <a:rPr lang="en-GB" dirty="0">
                <a:cs typeface="Calibri"/>
              </a:rPr>
              <a:t>Public Health, Policy and Systems</a:t>
            </a:r>
          </a:p>
          <a:p>
            <a:r>
              <a:rPr lang="en-GB" dirty="0">
                <a:cs typeface="Calibri"/>
              </a:rPr>
              <a:t>olly.butters@liverpool.ac.uk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577268" y="6360929"/>
            <a:ext cx="4114800" cy="365125"/>
          </a:xfrm>
        </p:spPr>
        <p:txBody>
          <a:bodyPr/>
          <a:lstStyle/>
          <a:p>
            <a:r>
              <a:rPr lang="en-GB"/>
              <a:t>MSC HEALTH DATA SCIENCE</a:t>
            </a:r>
          </a:p>
        </p:txBody>
      </p:sp>
    </p:spTree>
    <p:extLst>
      <p:ext uri="{BB962C8B-B14F-4D97-AF65-F5344CB8AC3E}">
        <p14:creationId xmlns:p14="http://schemas.microsoft.com/office/powerpoint/2010/main" val="1980565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F0497-C42C-4415-BAAB-9A426CB4F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Health data APIs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566D9-DE21-4E02-AD7E-AB0F1FFC0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5000000000000000000" pitchFamily="2" charset="2"/>
              <a:buChar char="•"/>
            </a:pPr>
            <a:r>
              <a:rPr lang="en-GB" dirty="0" err="1">
                <a:cs typeface="Calibri" panose="020F0502020204030204"/>
              </a:rPr>
              <a:t>Bioportal</a:t>
            </a:r>
            <a:r>
              <a:rPr lang="en-GB" dirty="0">
                <a:cs typeface="Calibri" panose="020F0502020204030204"/>
              </a:rPr>
              <a:t> -&gt; Look up ontologies etc.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cs typeface="Calibri" panose="020F0502020204030204"/>
              </a:rPr>
              <a:t>Gov health stats 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cs typeface="Calibri" panose="020F0502020204030204"/>
              </a:rPr>
              <a:t>NHS Digital -&gt; Loads of APIs to find/get/add data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cs typeface="Calibri" panose="020F0502020204030204"/>
              </a:rPr>
              <a:t>Air quality.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ea typeface="+mn-lt"/>
                <a:cs typeface="+mn-lt"/>
                <a:hlinkClick r:id="rId2"/>
              </a:rPr>
              <a:t>UK government API catalogue</a:t>
            </a:r>
            <a:endParaRPr lang="en-GB" dirty="0">
              <a:cs typeface="Calibri" panose="020F0502020204030204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ea typeface="+mn-lt"/>
                <a:cs typeface="+mn-lt"/>
                <a:hlinkClick r:id="rId3"/>
              </a:rPr>
              <a:t>Urban Observatory</a:t>
            </a:r>
            <a:endParaRPr lang="en-GB" dirty="0">
              <a:ea typeface="+mn-lt"/>
              <a:cs typeface="+mn-lt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ea typeface="+mn-lt"/>
                <a:cs typeface="+mn-lt"/>
                <a:hlinkClick r:id="rId4"/>
              </a:rPr>
              <a:t>https://data.police.uk/docs/</a:t>
            </a:r>
            <a:endParaRPr lang="en-GB" dirty="0">
              <a:cs typeface="Calibri" panose="020F0502020204030204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cs typeface="Calibri" panose="020F0502020204030204"/>
              </a:rPr>
              <a:t>Care Quality Commission -&gt; locations of care homes</a:t>
            </a:r>
          </a:p>
          <a:p>
            <a:pPr>
              <a:buFont typeface="Arial" panose="05000000000000000000" pitchFamily="2" charset="2"/>
              <a:buChar char="•"/>
            </a:pPr>
            <a:endParaRPr lang="en-GB">
              <a:cs typeface="Calibri" panose="020F0502020204030204"/>
            </a:endParaRPr>
          </a:p>
          <a:p>
            <a:pPr>
              <a:buFont typeface="Arial" panose="05000000000000000000" pitchFamily="2" charset="2"/>
              <a:buChar char="•"/>
            </a:pPr>
            <a:endParaRPr lang="en-GB">
              <a:cs typeface="Calibri" panose="020F0502020204030204"/>
            </a:endParaRPr>
          </a:p>
          <a:p>
            <a:pPr>
              <a:buFont typeface="Arial" panose="05000000000000000000" pitchFamily="2" charset="2"/>
              <a:buChar char="•"/>
            </a:pPr>
            <a:endParaRPr lang="en-GB">
              <a:cs typeface="Calibri" panose="020F050202020403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0D950C-FD30-463D-AFA4-96B8408E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0CAF6-D2F2-464C-A2B7-6C1E69C34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870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C21E8-865E-4560-8BD3-445426419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Anatomy of a query URL (the request)</a:t>
            </a:r>
            <a:endParaRPr lang="en-GB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B477BA7-BB30-4CDE-B218-285246DC6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6895" y="1939098"/>
            <a:ext cx="10224626" cy="242774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DAD38-8A5F-441F-8448-3EEEC3F52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1DA483-9306-4C92-B50C-4242E8924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11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F00906-68A2-454D-9C98-C164133E1AED}"/>
              </a:ext>
            </a:extLst>
          </p:cNvPr>
          <p:cNvSpPr txBox="1"/>
          <p:nvPr/>
        </p:nvSpPr>
        <p:spPr>
          <a:xfrm>
            <a:off x="4839111" y="5887884"/>
            <a:ext cx="674164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 err="1">
                <a:solidFill>
                  <a:schemeClr val="tx2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Mongolariun</a:t>
            </a:r>
            <a:r>
              <a:rPr lang="en-GB" sz="1200">
                <a:solidFill>
                  <a:schemeClr val="tx2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, CC BY-SA 4.0 &lt;https://creativecommons.org/licenses/by-sa/4.0&gt;, via Wikimedia Commons</a:t>
            </a:r>
            <a:endParaRPr lang="en-US" sz="1200">
              <a:solidFill>
                <a:schemeClr val="tx2">
                  <a:lumMod val="40000"/>
                  <a:lumOff val="6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4739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4FF9BCF-D4AD-66D1-0638-2EF6A30CB0B8}"/>
              </a:ext>
            </a:extLst>
          </p:cNvPr>
          <p:cNvSpPr/>
          <p:nvPr/>
        </p:nvSpPr>
        <p:spPr>
          <a:xfrm>
            <a:off x="845126" y="3997035"/>
            <a:ext cx="10917381" cy="7481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4C21E8-865E-4560-8BD3-445426419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Anatomy of a query URL (the request)</a:t>
            </a:r>
            <a:endParaRPr lang="en-GB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B477BA7-BB30-4CDE-B218-285246DC6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5441" y="1384916"/>
            <a:ext cx="10224626" cy="242774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DAD38-8A5F-441F-8448-3EEEC3F52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1DA483-9306-4C92-B50C-4242E8924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12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F00906-68A2-454D-9C98-C164133E1AED}"/>
              </a:ext>
            </a:extLst>
          </p:cNvPr>
          <p:cNvSpPr txBox="1"/>
          <p:nvPr/>
        </p:nvSpPr>
        <p:spPr>
          <a:xfrm>
            <a:off x="4839111" y="5887884"/>
            <a:ext cx="674164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 err="1">
                <a:solidFill>
                  <a:schemeClr val="tx2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Mongolariun</a:t>
            </a:r>
            <a:r>
              <a:rPr lang="en-GB" sz="1200">
                <a:solidFill>
                  <a:schemeClr val="tx2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, CC BY-SA 4.0 &lt;https://creativecommons.org/licenses/by-sa/4.0&gt;, via Wikimedia Commons</a:t>
            </a:r>
            <a:endParaRPr lang="en-US" sz="1200">
              <a:solidFill>
                <a:schemeClr val="tx2">
                  <a:lumMod val="40000"/>
                  <a:lumOff val="60000"/>
                </a:schemeClr>
              </a:solidFill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49220C-C186-845F-21F2-A1460CC64918}"/>
              </a:ext>
            </a:extLst>
          </p:cNvPr>
          <p:cNvSpPr txBox="1"/>
          <p:nvPr/>
        </p:nvSpPr>
        <p:spPr>
          <a:xfrm>
            <a:off x="990600" y="4156364"/>
            <a:ext cx="11776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cs typeface="Calibri"/>
              </a:rPr>
              <a:t>Pavement</a:t>
            </a:r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044C4B-03D6-03AE-89B4-4DEB1DCD0A51}"/>
              </a:ext>
            </a:extLst>
          </p:cNvPr>
          <p:cNvSpPr txBox="1"/>
          <p:nvPr/>
        </p:nvSpPr>
        <p:spPr>
          <a:xfrm>
            <a:off x="2743199" y="4156363"/>
            <a:ext cx="1524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cs typeface="Calibri"/>
              </a:rPr>
              <a:t>Liver building</a:t>
            </a:r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56A9E5-09F4-9C5E-11A4-0D3437B47D2A}"/>
              </a:ext>
            </a:extLst>
          </p:cNvPr>
          <p:cNvSpPr txBox="1"/>
          <p:nvPr/>
        </p:nvSpPr>
        <p:spPr>
          <a:xfrm>
            <a:off x="4932219" y="4156364"/>
            <a:ext cx="1572491" cy="3831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cs typeface="Calibri"/>
              </a:rPr>
              <a:t>Flat number 3</a:t>
            </a:r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E86ADD-71CE-4929-7007-ECF986CFD736}"/>
              </a:ext>
            </a:extLst>
          </p:cNvPr>
          <p:cNvSpPr txBox="1"/>
          <p:nvPr/>
        </p:nvSpPr>
        <p:spPr>
          <a:xfrm>
            <a:off x="6968836" y="4156363"/>
            <a:ext cx="28817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cs typeface="Calibri"/>
              </a:rPr>
              <a:t>Kitchen/cupboard/</a:t>
            </a:r>
            <a:r>
              <a:rPr lang="en-GB" err="1">
                <a:cs typeface="Calibri"/>
              </a:rPr>
              <a:t>get_mug</a:t>
            </a:r>
            <a:endParaRPr lang="en-GB" err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6B4770-C637-8F93-CD15-05CBA90A1992}"/>
              </a:ext>
            </a:extLst>
          </p:cNvPr>
          <p:cNvSpPr txBox="1"/>
          <p:nvPr/>
        </p:nvSpPr>
        <p:spPr>
          <a:xfrm>
            <a:off x="10044544" y="415636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cs typeface="Calibri"/>
              </a:rPr>
              <a:t>colour=red</a:t>
            </a:r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371A58-754D-033C-0A1E-B2E490CA5E97}"/>
              </a:ext>
            </a:extLst>
          </p:cNvPr>
          <p:cNvSpPr/>
          <p:nvPr/>
        </p:nvSpPr>
        <p:spPr>
          <a:xfrm>
            <a:off x="838198" y="5015343"/>
            <a:ext cx="10917381" cy="74814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B4CC97-BD72-4DEC-E53B-11B1E7FBE4B8}"/>
              </a:ext>
            </a:extLst>
          </p:cNvPr>
          <p:cNvSpPr txBox="1"/>
          <p:nvPr/>
        </p:nvSpPr>
        <p:spPr>
          <a:xfrm>
            <a:off x="983672" y="5174672"/>
            <a:ext cx="11776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cs typeface="Calibri"/>
              </a:rPr>
              <a:t>Road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90D393-E45D-BA75-22B2-92E48A41C20A}"/>
              </a:ext>
            </a:extLst>
          </p:cNvPr>
          <p:cNvSpPr txBox="1"/>
          <p:nvPr/>
        </p:nvSpPr>
        <p:spPr>
          <a:xfrm>
            <a:off x="2736271" y="5174671"/>
            <a:ext cx="1524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cs typeface="Calibri"/>
              </a:rPr>
              <a:t>Liver building</a:t>
            </a:r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D60753-1082-92A7-CA61-FCD6273FCA8A}"/>
              </a:ext>
            </a:extLst>
          </p:cNvPr>
          <p:cNvSpPr txBox="1"/>
          <p:nvPr/>
        </p:nvSpPr>
        <p:spPr>
          <a:xfrm>
            <a:off x="4932218" y="5174672"/>
            <a:ext cx="1905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cs typeface="Calibri"/>
              </a:rPr>
              <a:t>Garage number 2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832608-6365-AB7B-4295-B9059E17A83D}"/>
              </a:ext>
            </a:extLst>
          </p:cNvPr>
          <p:cNvSpPr txBox="1"/>
          <p:nvPr/>
        </p:nvSpPr>
        <p:spPr>
          <a:xfrm>
            <a:off x="6961908" y="5174671"/>
            <a:ext cx="28817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cs typeface="Calibri"/>
              </a:rPr>
              <a:t>Park/car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12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61A15-E115-48E1-8FEA-E48206F72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Response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0F0FD-9131-41A0-97C8-5F3EE874C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5000000000000000000" pitchFamily="2" charset="2"/>
              <a:buChar char="•"/>
            </a:pPr>
            <a:r>
              <a:rPr lang="en-GB">
                <a:cs typeface="Calibri" panose="020F0502020204030204"/>
              </a:rPr>
              <a:t>Typically get a header and content in the response</a:t>
            </a:r>
            <a:endParaRPr lang="en-US"/>
          </a:p>
          <a:p>
            <a:pPr>
              <a:buFont typeface="Arial" panose="05000000000000000000" pitchFamily="2" charset="2"/>
              <a:buChar char="•"/>
            </a:pPr>
            <a:r>
              <a:rPr lang="en-GB">
                <a:cs typeface="Calibri" panose="020F0502020204030204"/>
              </a:rPr>
              <a:t>Response codes in header</a:t>
            </a:r>
          </a:p>
          <a:p>
            <a:pPr lvl="1">
              <a:buFont typeface="Arial" panose="05000000000000000000" pitchFamily="2" charset="2"/>
              <a:buChar char="•"/>
            </a:pPr>
            <a:r>
              <a:rPr lang="en-GB">
                <a:cs typeface="Calibri" panose="020F0502020204030204"/>
              </a:rPr>
              <a:t>200 – OK</a:t>
            </a:r>
          </a:p>
          <a:p>
            <a:pPr lvl="1">
              <a:buFont typeface="Arial" panose="05000000000000000000" pitchFamily="2" charset="2"/>
              <a:buChar char="•"/>
            </a:pPr>
            <a:r>
              <a:rPr lang="en-GB">
                <a:cs typeface="Calibri" panose="020F0502020204030204"/>
              </a:rPr>
              <a:t>404 – Not found</a:t>
            </a:r>
          </a:p>
          <a:p>
            <a:pPr lvl="1">
              <a:buFont typeface="Arial" panose="05000000000000000000" pitchFamily="2" charset="2"/>
              <a:buChar char="•"/>
            </a:pPr>
            <a:r>
              <a:rPr lang="en-GB">
                <a:cs typeface="Calibri" panose="020F0502020204030204"/>
              </a:rPr>
              <a:t>500 – Internal server error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GB">
                <a:cs typeface="Calibri" panose="020F0502020204030204"/>
              </a:rPr>
              <a:t>Content is usually JSON or XML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0B03A6-B0EF-441A-9D19-D7C2F8622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0FB6C-9FED-4E57-9FF2-FB585D3F8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255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3D250-554B-7BD7-4C80-83EF7997B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Google maps elevation API call example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6594A-7BA4-677E-DCA7-76DD24925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3" y="1520825"/>
            <a:ext cx="11444843" cy="6591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000">
                <a:ea typeface="+mn-lt"/>
                <a:cs typeface="+mn-lt"/>
              </a:rPr>
              <a:t>Request: </a:t>
            </a:r>
            <a:r>
              <a:rPr lang="en-GB" sz="2000">
                <a:ea typeface="+mn-lt"/>
                <a:cs typeface="+mn-lt"/>
                <a:hlinkClick r:id="rId2"/>
              </a:rPr>
              <a:t>https://maps.googleapis.com/maps/api/elevation/json?locations=39.7391536%2C-104.9847034</a:t>
            </a:r>
            <a:endParaRPr lang="en-GB" sz="2000">
              <a:ea typeface="+mn-lt"/>
              <a:cs typeface="+mn-lt"/>
            </a:endParaRPr>
          </a:p>
          <a:p>
            <a:pPr marL="0" indent="0">
              <a:buNone/>
            </a:pPr>
            <a:endParaRPr lang="en-GB">
              <a:cs typeface="Calibri" panose="020F0502020204030204"/>
            </a:endParaRPr>
          </a:p>
          <a:p>
            <a:pPr marL="0" indent="0">
              <a:buNone/>
            </a:pPr>
            <a:endParaRPr lang="en-GB">
              <a:cs typeface="Calibri" panose="020F050202020403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F2E417-5215-607C-D299-1FB6C578D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19FCC3-DE9A-77A2-3759-3F5FB19C7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14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0818D8-10B9-5F1F-13CF-EE6F2D4ABF2F}"/>
              </a:ext>
            </a:extLst>
          </p:cNvPr>
          <p:cNvSpPr txBox="1"/>
          <p:nvPr/>
        </p:nvSpPr>
        <p:spPr>
          <a:xfrm>
            <a:off x="2175163" y="2570017"/>
            <a:ext cx="6380018" cy="35168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000">
                <a:ea typeface="+mn-lt"/>
                <a:cs typeface="+mn-lt"/>
              </a:rPr>
              <a:t>{</a:t>
            </a:r>
            <a:br>
              <a:rPr lang="en-GB" sz="2000">
                <a:ea typeface="+mn-lt"/>
                <a:cs typeface="+mn-lt"/>
              </a:rPr>
            </a:br>
            <a:r>
              <a:rPr lang="en-GB" sz="2000">
                <a:ea typeface="+mn-lt"/>
                <a:cs typeface="+mn-lt"/>
              </a:rPr>
              <a:t>  "results":</a:t>
            </a:r>
            <a:br>
              <a:rPr lang="en-GB" sz="2000">
                <a:ea typeface="+mn-lt"/>
                <a:cs typeface="+mn-lt"/>
              </a:rPr>
            </a:br>
            <a:r>
              <a:rPr lang="en-GB" sz="2000">
                <a:ea typeface="+mn-lt"/>
                <a:cs typeface="+mn-lt"/>
              </a:rPr>
              <a:t>    [</a:t>
            </a:r>
            <a:br>
              <a:rPr lang="en-GB" sz="2000">
                <a:ea typeface="+mn-lt"/>
                <a:cs typeface="+mn-lt"/>
              </a:rPr>
            </a:br>
            <a:r>
              <a:rPr lang="en-GB" sz="2000">
                <a:ea typeface="+mn-lt"/>
                <a:cs typeface="+mn-lt"/>
              </a:rPr>
              <a:t>      {</a:t>
            </a:r>
            <a:br>
              <a:rPr lang="en-GB" sz="2000">
                <a:ea typeface="+mn-lt"/>
                <a:cs typeface="+mn-lt"/>
              </a:rPr>
            </a:br>
            <a:r>
              <a:rPr lang="en-GB" sz="2000">
                <a:ea typeface="+mn-lt"/>
                <a:cs typeface="+mn-lt"/>
              </a:rPr>
              <a:t>        "elevation": 1608.637939453125,</a:t>
            </a:r>
            <a:br>
              <a:rPr lang="en-GB" sz="2000">
                <a:ea typeface="+mn-lt"/>
                <a:cs typeface="+mn-lt"/>
              </a:rPr>
            </a:br>
            <a:r>
              <a:rPr lang="en-GB" sz="2000">
                <a:ea typeface="+mn-lt"/>
                <a:cs typeface="+mn-lt"/>
              </a:rPr>
              <a:t>        "location": { "</a:t>
            </a:r>
            <a:r>
              <a:rPr lang="en-GB" sz="2000" err="1">
                <a:ea typeface="+mn-lt"/>
                <a:cs typeface="+mn-lt"/>
              </a:rPr>
              <a:t>lat</a:t>
            </a:r>
            <a:r>
              <a:rPr lang="en-GB" sz="2000">
                <a:ea typeface="+mn-lt"/>
                <a:cs typeface="+mn-lt"/>
              </a:rPr>
              <a:t>": 39.7391536, "</a:t>
            </a:r>
            <a:r>
              <a:rPr lang="en-GB" sz="2000" err="1">
                <a:ea typeface="+mn-lt"/>
                <a:cs typeface="+mn-lt"/>
              </a:rPr>
              <a:t>lng</a:t>
            </a:r>
            <a:r>
              <a:rPr lang="en-GB" sz="2000">
                <a:ea typeface="+mn-lt"/>
                <a:cs typeface="+mn-lt"/>
              </a:rPr>
              <a:t>": -104.9847034 },</a:t>
            </a:r>
            <a:br>
              <a:rPr lang="en-GB" sz="2000">
                <a:ea typeface="+mn-lt"/>
                <a:cs typeface="+mn-lt"/>
              </a:rPr>
            </a:br>
            <a:r>
              <a:rPr lang="en-GB" sz="2000">
                <a:ea typeface="+mn-lt"/>
                <a:cs typeface="+mn-lt"/>
              </a:rPr>
              <a:t>        "resolution": 4.771975994110107,</a:t>
            </a:r>
            <a:br>
              <a:rPr lang="en-GB" sz="2000">
                <a:ea typeface="+mn-lt"/>
                <a:cs typeface="+mn-lt"/>
              </a:rPr>
            </a:br>
            <a:r>
              <a:rPr lang="en-GB" sz="2000">
                <a:ea typeface="+mn-lt"/>
                <a:cs typeface="+mn-lt"/>
              </a:rPr>
              <a:t>      },</a:t>
            </a:r>
            <a:br>
              <a:rPr lang="en-GB" sz="2000">
                <a:ea typeface="+mn-lt"/>
                <a:cs typeface="+mn-lt"/>
              </a:rPr>
            </a:br>
            <a:r>
              <a:rPr lang="en-GB" sz="2000">
                <a:ea typeface="+mn-lt"/>
                <a:cs typeface="+mn-lt"/>
              </a:rPr>
              <a:t>    ],</a:t>
            </a:r>
            <a:br>
              <a:rPr lang="en-GB" sz="2000">
                <a:ea typeface="+mn-lt"/>
                <a:cs typeface="+mn-lt"/>
              </a:rPr>
            </a:br>
            <a:r>
              <a:rPr lang="en-GB" sz="2000">
                <a:ea typeface="+mn-lt"/>
                <a:cs typeface="+mn-lt"/>
              </a:rPr>
              <a:t>  "status": "OK",</a:t>
            </a:r>
            <a:br>
              <a:rPr lang="en-GB" sz="2000">
                <a:ea typeface="+mn-lt"/>
                <a:cs typeface="+mn-lt"/>
              </a:rPr>
            </a:br>
            <a:r>
              <a:rPr lang="en-GB" sz="2000">
                <a:ea typeface="+mn-lt"/>
                <a:cs typeface="+mn-lt"/>
              </a:rPr>
              <a:t>}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GB"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0FE665-EE78-8D70-9136-E497E05002C0}"/>
              </a:ext>
            </a:extLst>
          </p:cNvPr>
          <p:cNvSpPr txBox="1"/>
          <p:nvPr/>
        </p:nvSpPr>
        <p:spPr>
          <a:xfrm>
            <a:off x="699654" y="4003963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000">
                <a:cs typeface="Calibri"/>
              </a:rPr>
              <a:t>Response:</a:t>
            </a:r>
          </a:p>
        </p:txBody>
      </p:sp>
    </p:spTree>
    <p:extLst>
      <p:ext uri="{BB962C8B-B14F-4D97-AF65-F5344CB8AC3E}">
        <p14:creationId xmlns:p14="http://schemas.microsoft.com/office/powerpoint/2010/main" val="2391022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C0246-A3AF-49B5-BA1B-34F64BFC4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spcBef>
                <a:spcPts val="1000"/>
              </a:spcBef>
              <a:buFont typeface="Arial,Sans-Serif"/>
              <a:buChar char="•"/>
            </a:pPr>
            <a:r>
              <a:rPr lang="en-GB">
                <a:cs typeface="Calibri"/>
              </a:rPr>
              <a:t>Exercises 1: How many people are in space right now?</a:t>
            </a:r>
            <a:endParaRPr lang="en-GB">
              <a:solidFill>
                <a:srgbClr val="000000"/>
              </a:solidFill>
              <a:latin typeface="Calibri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B4AEE-A9C4-4AD2-91C0-3CA94426E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3" y="1825625"/>
            <a:ext cx="1123945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GB">
                <a:ea typeface="+mn-lt"/>
                <a:cs typeface="+mn-lt"/>
                <a:hlinkClick r:id="rId2"/>
              </a:rPr>
              <a:t>https://github.com/OllyButters/HDS-plumber/archive/refs/heads/main.zip</a:t>
            </a:r>
            <a:endParaRPr lang="en-US"/>
          </a:p>
          <a:p>
            <a:pPr marL="514350" indent="-514350">
              <a:buAutoNum type="arabicPeriod"/>
            </a:pPr>
            <a:r>
              <a:rPr lang="en-GB">
                <a:cs typeface="Calibri"/>
              </a:rPr>
              <a:t>Open README.md</a:t>
            </a:r>
          </a:p>
          <a:p>
            <a:pPr marL="514350" indent="-514350">
              <a:buAutoNum type="arabicPeriod"/>
            </a:pPr>
            <a:r>
              <a:rPr lang="en-GB">
                <a:cs typeface="Calibri"/>
              </a:rPr>
              <a:t>Open exercise_1_api_who_is_in_space_now.R</a:t>
            </a:r>
          </a:p>
          <a:p>
            <a:pPr marL="514350" indent="-514350">
              <a:buAutoNum type="arabicPeriod"/>
            </a:pPr>
            <a:r>
              <a:rPr lang="en-GB">
                <a:cs typeface="Calibri"/>
              </a:rPr>
              <a:t>Run the R file a line at a time (Ctrl-Enter) and read the comments as you do.</a:t>
            </a:r>
          </a:p>
          <a:p>
            <a:pPr marL="514350" indent="-514350">
              <a:buAutoNum type="arabicPeriod"/>
            </a:pPr>
            <a:endParaRPr lang="en-GB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7C547-6F8E-4D59-8977-3698BCEED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A59F1-018F-473E-8DD3-47EA12619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574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C0246-A3AF-49B5-BA1B-34F64BFC4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Exercise 2: Write your own R script to find out what the UK Covid-19 rate is and plot it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B4AEE-A9C4-4AD2-91C0-3CA94426E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GB">
                <a:cs typeface="Calibri" panose="020F0502020204030204"/>
              </a:rPr>
              <a:t>Start a new R file called exercise_2_api_covid_rate.R</a:t>
            </a:r>
          </a:p>
          <a:p>
            <a:pPr marL="514350" indent="-514350">
              <a:buAutoNum type="arabicPeriod"/>
            </a:pPr>
            <a:r>
              <a:rPr lang="en-GB">
                <a:ea typeface="+mn-lt"/>
                <a:cs typeface="+mn-lt"/>
              </a:rPr>
              <a:t>Copy the relevant parts from the first exercise</a:t>
            </a:r>
          </a:p>
          <a:p>
            <a:pPr marL="514350" indent="-514350">
              <a:buAutoNum type="arabicPeriod"/>
            </a:pPr>
            <a:r>
              <a:rPr lang="en-GB">
                <a:ea typeface="+mn-lt"/>
                <a:cs typeface="+mn-lt"/>
              </a:rPr>
              <a:t>The query URL (the request) is: </a:t>
            </a:r>
            <a:r>
              <a:rPr lang="en-GB">
                <a:ea typeface="+mn-lt"/>
                <a:cs typeface="+mn-lt"/>
                <a:hlinkClick r:id="rId2"/>
              </a:rPr>
              <a:t>https://api.coronavirus.data.gov.uk/v1/data?filters=areaType=nation;areaName=england&amp;structure={"date":"date","newCases":"newCasesByPublishDate</a:t>
            </a:r>
            <a:r>
              <a:rPr lang="en-GB">
                <a:ea typeface="+mn-lt"/>
                <a:cs typeface="+mn-lt"/>
              </a:rPr>
              <a:t>"</a:t>
            </a:r>
            <a:endParaRPr lang="en-GB"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GB">
                <a:cs typeface="Calibri" panose="020F0502020204030204"/>
              </a:rPr>
              <a:t>Can copy URL from the README.md file.</a:t>
            </a:r>
          </a:p>
          <a:p>
            <a:pPr marL="514350" indent="-514350">
              <a:buAutoNum type="arabicPeriod"/>
            </a:pPr>
            <a:r>
              <a:rPr lang="en-GB">
                <a:cs typeface="Calibri" panose="020F0502020204030204"/>
              </a:rPr>
              <a:t>Get the data from the API and plot it.</a:t>
            </a:r>
          </a:p>
          <a:p>
            <a:pPr marL="514350" indent="-514350">
              <a:buAutoNum type="arabicPeriod"/>
            </a:pPr>
            <a:r>
              <a:rPr lang="en-GB">
                <a:cs typeface="Calibri" panose="020F0502020204030204"/>
              </a:rPr>
              <a:t>If you get really stuck you can look at exercise_2_api_covid_answer.R</a:t>
            </a:r>
          </a:p>
          <a:p>
            <a:pPr marL="0" indent="0">
              <a:buNone/>
            </a:pPr>
            <a:endParaRPr lang="en-GB">
              <a:cs typeface="Calibri" panose="020F0502020204030204"/>
            </a:endParaRPr>
          </a:p>
          <a:p>
            <a:pPr marL="514350" indent="-514350">
              <a:buAutoNum type="arabicPeriod"/>
            </a:pPr>
            <a:endParaRPr lang="en-GB">
              <a:cs typeface="Calibri" panose="020F050202020403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7C547-6F8E-4D59-8977-3698BCEED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A59F1-018F-473E-8DD3-47EA12619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725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E4C53-4EBE-35F4-A673-DAE7AE518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Exercise 1 &amp; 2 summary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58401-D365-90C9-79F7-00D4A3D05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Arial" panose="05000000000000000000" pitchFamily="2" charset="2"/>
              <a:buChar char="•"/>
            </a:pPr>
            <a:r>
              <a:rPr lang="en-GB">
                <a:cs typeface="Calibri"/>
              </a:rPr>
              <a:t>Used two APIs to get data from remote services.</a:t>
            </a:r>
            <a:endParaRPr lang="en-US"/>
          </a:p>
          <a:p>
            <a:pPr marL="514350" indent="-514350">
              <a:buFont typeface="Arial" panose="05000000000000000000" pitchFamily="2" charset="2"/>
              <a:buChar char="•"/>
            </a:pPr>
            <a:r>
              <a:rPr lang="en-GB">
                <a:cs typeface="Calibri"/>
              </a:rPr>
              <a:t>Now we are going to build our own APIs and connect to them in a similar way.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672F1D-F38C-F37F-9FBB-15E608FC1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7976BB-A9CC-85A1-FA7F-C357BD093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63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BE71F-B298-4697-889D-A48250A05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Swagger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7585D-F699-4224-AD32-153B513C2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3" y="1825625"/>
            <a:ext cx="396447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5000000000000000000" pitchFamily="2" charset="2"/>
              <a:buChar char="•"/>
            </a:pPr>
            <a:r>
              <a:rPr lang="en-GB">
                <a:cs typeface="Calibri" panose="020F0502020204030204"/>
              </a:rPr>
              <a:t>Web tool to help explore and use compliant APIs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D3E118-0E2F-4F31-929D-7CE51F98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DBE694-89F1-4C4A-991D-DF3DB8925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18</a:t>
            </a:fld>
            <a:endParaRPr lang="en-GB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390C15D2-599E-4F5B-8D7B-C6D68B683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364" y="35961"/>
            <a:ext cx="8524216" cy="2303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053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BE71F-B298-4697-889D-A48250A05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Swagger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7585D-F699-4224-AD32-153B513C2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5000000000000000000" pitchFamily="2" charset="2"/>
              <a:buChar char="•"/>
            </a:pPr>
            <a:endParaRPr lang="en-GB">
              <a:cs typeface="Calibri" panose="020F050202020403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D3E118-0E2F-4F31-929D-7CE51F98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DBE694-89F1-4C4A-991D-DF3DB8925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19</a:t>
            </a:fld>
            <a:endParaRPr lang="en-GB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09CD3BA9-7818-4328-9081-7876D4960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409" y="78768"/>
            <a:ext cx="8022418" cy="3858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5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EF10E-08B5-49EC-B96F-6ED503935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Prerequisite software install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FD8BC-9C92-46F6-BC47-1DE7DDA2F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3" y="1825625"/>
            <a:ext cx="1135579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5000000000000000000" pitchFamily="2" charset="2"/>
              <a:buChar char="•"/>
            </a:pPr>
            <a:r>
              <a:rPr lang="en-GB" dirty="0">
                <a:ea typeface="+mn-lt"/>
                <a:cs typeface="+mn-lt"/>
              </a:rPr>
              <a:t>Download </a:t>
            </a:r>
            <a:endParaRPr lang="en-US" dirty="0"/>
          </a:p>
          <a:p>
            <a:pPr lvl="1">
              <a:buFont typeface="Arial" panose="05000000000000000000" pitchFamily="2" charset="2"/>
              <a:buChar char="•"/>
            </a:pPr>
            <a:r>
              <a:rPr lang="en-GB" dirty="0">
                <a:ea typeface="+mn-lt"/>
                <a:cs typeface="+mn-lt"/>
              </a:rPr>
              <a:t>https://github.com/OllyButters/HDS-plumber/archive/refs/heads/main.zip</a:t>
            </a:r>
            <a:endParaRPr lang="en-GB">
              <a:cs typeface="Calibri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GB">
                <a:ea typeface="+mn-lt"/>
                <a:cs typeface="+mn-lt"/>
              </a:rPr>
              <a:t>RStudio</a:t>
            </a:r>
            <a:endParaRPr lang="en-GB"/>
          </a:p>
          <a:p>
            <a:pPr>
              <a:buFont typeface="Arial" panose="05000000000000000000" pitchFamily="2" charset="2"/>
              <a:buChar char="•"/>
            </a:pPr>
            <a:r>
              <a:rPr lang="en-GB">
                <a:ea typeface="+mn-lt"/>
                <a:cs typeface="+mn-lt"/>
              </a:rPr>
              <a:t>R libraries (</a:t>
            </a:r>
            <a:r>
              <a:rPr lang="en-GB" err="1">
                <a:ea typeface="+mn-lt"/>
                <a:cs typeface="+mn-lt"/>
              </a:rPr>
              <a:t>install.packages</a:t>
            </a:r>
            <a:r>
              <a:rPr lang="en-GB">
                <a:ea typeface="+mn-lt"/>
                <a:cs typeface="+mn-lt"/>
              </a:rPr>
              <a:t>) </a:t>
            </a:r>
          </a:p>
          <a:p>
            <a:pPr lvl="1">
              <a:buFont typeface="Arial" panose="05000000000000000000" pitchFamily="2" charset="2"/>
              <a:buChar char="•"/>
            </a:pPr>
            <a:r>
              <a:rPr lang="en-GB" err="1">
                <a:ea typeface="+mn-lt"/>
                <a:cs typeface="+mn-lt"/>
              </a:rPr>
              <a:t>httr</a:t>
            </a:r>
            <a:endParaRPr lang="en-GB" err="1">
              <a:cs typeface="Calibri" panose="020F0502020204030204"/>
            </a:endParaRPr>
          </a:p>
          <a:p>
            <a:pPr lvl="1">
              <a:buFont typeface="Arial" panose="05000000000000000000" pitchFamily="2" charset="2"/>
              <a:buChar char="•"/>
            </a:pPr>
            <a:r>
              <a:rPr lang="en-GB" err="1">
                <a:ea typeface="+mn-lt"/>
                <a:cs typeface="+mn-lt"/>
              </a:rPr>
              <a:t>jsonlite</a:t>
            </a:r>
            <a:endParaRPr lang="en-GB">
              <a:cs typeface="Calibri" panose="020F0502020204030204"/>
            </a:endParaRPr>
          </a:p>
          <a:p>
            <a:pPr lvl="1">
              <a:buFont typeface="Arial" panose="05000000000000000000" pitchFamily="2" charset="2"/>
              <a:buChar char="•"/>
            </a:pPr>
            <a:r>
              <a:rPr lang="en-GB" err="1">
                <a:ea typeface="+mn-lt"/>
                <a:cs typeface="+mn-lt"/>
              </a:rPr>
              <a:t>tidyverse</a:t>
            </a:r>
            <a:endParaRPr lang="en-GB">
              <a:cs typeface="Calibri" panose="020F0502020204030204"/>
            </a:endParaRPr>
          </a:p>
          <a:p>
            <a:pPr lvl="1">
              <a:buFont typeface="Arial" panose="05000000000000000000" pitchFamily="2" charset="2"/>
              <a:buChar char="•"/>
            </a:pPr>
            <a:r>
              <a:rPr lang="en-GB">
                <a:ea typeface="+mn-lt"/>
                <a:cs typeface="+mn-lt"/>
              </a:rPr>
              <a:t>plumber</a:t>
            </a:r>
            <a:endParaRPr lang="en-GB">
              <a:cs typeface="Calibri" panose="020F0502020204030204"/>
            </a:endParaRPr>
          </a:p>
          <a:p>
            <a:pPr lvl="1">
              <a:buFont typeface="Arial" panose="05000000000000000000" pitchFamily="2" charset="2"/>
              <a:buChar char="•"/>
            </a:pPr>
            <a:r>
              <a:rPr lang="en-GB" err="1">
                <a:ea typeface="+mn-lt"/>
                <a:cs typeface="+mn-lt"/>
              </a:rPr>
              <a:t>gapminder</a:t>
            </a:r>
            <a:endParaRPr lang="en-GB">
              <a:cs typeface="Calibri" panose="020F0502020204030204"/>
            </a:endParaRPr>
          </a:p>
          <a:p>
            <a:pPr lvl="1">
              <a:buFont typeface="Arial" panose="05000000000000000000" pitchFamily="2" charset="2"/>
              <a:buChar char="•"/>
            </a:pPr>
            <a:r>
              <a:rPr lang="en-GB" err="1">
                <a:ea typeface="+mn-lt"/>
                <a:cs typeface="+mn-lt"/>
              </a:rPr>
              <a:t>png</a:t>
            </a:r>
            <a:endParaRPr lang="en-GB">
              <a:cs typeface="Calibri" panose="020F0502020204030204"/>
            </a:endParaRPr>
          </a:p>
          <a:p>
            <a:endParaRPr lang="en-GB">
              <a:cs typeface="Calibri" panose="020F050202020403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E9B714-7B60-413E-BAD6-9F0C9295E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AA9329-7452-4EDA-9B0D-244CE041F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768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9B0A5-02E9-4DB9-8940-0D209FE92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Decorators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EC64C-E5E2-49F8-9688-4E082FA21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3" y="1825625"/>
            <a:ext cx="11070771" cy="125484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5000000000000000000" pitchFamily="2" charset="2"/>
              <a:buChar char="•"/>
            </a:pPr>
            <a:r>
              <a:rPr lang="en-GB">
                <a:cs typeface="Calibri" panose="020F0502020204030204"/>
              </a:rPr>
              <a:t>Decorators let you modify function behaviour without modifying the function code!</a:t>
            </a:r>
          </a:p>
          <a:p>
            <a:pPr marL="0" indent="0">
              <a:buNone/>
            </a:pPr>
            <a:endParaRPr lang="en-GB">
              <a:latin typeface="Calibri"/>
              <a:ea typeface="Source Sans Pro"/>
              <a:cs typeface="Calibri" panose="020F050202020403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4D6165-D52F-4817-9DF9-0C3005872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0481FC-47BB-41D9-9200-0FDAA1CBD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20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250790-5991-9A77-9C04-5F7950818AE7}"/>
              </a:ext>
            </a:extLst>
          </p:cNvPr>
          <p:cNvSpPr txBox="1"/>
          <p:nvPr/>
        </p:nvSpPr>
        <p:spPr>
          <a:xfrm>
            <a:off x="6497780" y="2618508"/>
            <a:ext cx="495300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400">
                <a:solidFill>
                  <a:srgbClr val="000000"/>
                </a:solidFill>
                <a:ea typeface="+mn-lt"/>
                <a:cs typeface="+mn-lt"/>
              </a:rPr>
              <a:t>#. I am a decorator</a:t>
            </a:r>
            <a:br>
              <a:rPr lang="en-GB" sz="2400">
                <a:solidFill>
                  <a:schemeClr val="bg1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en-GB" sz="2400" err="1">
                <a:solidFill>
                  <a:srgbClr val="000000"/>
                </a:solidFill>
                <a:ea typeface="+mn-lt"/>
                <a:cs typeface="+mn-lt"/>
              </a:rPr>
              <a:t>my_function</a:t>
            </a:r>
            <a:r>
              <a:rPr lang="en-GB" sz="2400">
                <a:solidFill>
                  <a:srgbClr val="000000"/>
                </a:solidFill>
                <a:ea typeface="+mn-lt"/>
                <a:cs typeface="+mn-lt"/>
              </a:rPr>
              <a:t> &lt;- function()</a:t>
            </a:r>
            <a:br>
              <a:rPr lang="en-GB" sz="2400">
                <a:solidFill>
                  <a:schemeClr val="bg1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en-GB" sz="2400">
                <a:solidFill>
                  <a:srgbClr val="000000"/>
                </a:solidFill>
                <a:ea typeface="+mn-lt"/>
                <a:cs typeface="+mn-lt"/>
              </a:rPr>
              <a:t>{</a:t>
            </a:r>
            <a:br>
              <a:rPr lang="en-GB" sz="2400">
                <a:solidFill>
                  <a:schemeClr val="bg1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en-GB" sz="2400">
                <a:solidFill>
                  <a:srgbClr val="000000"/>
                </a:solidFill>
                <a:ea typeface="+mn-lt"/>
                <a:cs typeface="+mn-lt"/>
              </a:rPr>
              <a:t>    #do awesome stuff</a:t>
            </a:r>
            <a:br>
              <a:rPr lang="en-GB" sz="2400">
                <a:solidFill>
                  <a:schemeClr val="bg1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en-GB" sz="2400">
                <a:solidFill>
                  <a:srgbClr val="000000"/>
                </a:solidFill>
                <a:ea typeface="+mn-lt"/>
                <a:cs typeface="+mn-lt"/>
              </a:rPr>
              <a:t>}</a:t>
            </a:r>
            <a:endParaRPr lang="en-US" sz="2400">
              <a:solidFill>
                <a:srgbClr val="000000"/>
              </a:solidFill>
              <a:ea typeface="+mn-lt"/>
              <a:cs typeface="+mn-lt"/>
            </a:endParaRPr>
          </a:p>
          <a:p>
            <a:endParaRPr lang="en-GB">
              <a:cs typeface="Calibri"/>
            </a:endParaRPr>
          </a:p>
          <a:p>
            <a:pPr algn="l"/>
            <a:endParaRPr lang="en-GB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D91F3F-CAC8-E21D-DE5D-9938D29F3CCC}"/>
              </a:ext>
            </a:extLst>
          </p:cNvPr>
          <p:cNvSpPr txBox="1"/>
          <p:nvPr/>
        </p:nvSpPr>
        <p:spPr>
          <a:xfrm>
            <a:off x="630381" y="2722419"/>
            <a:ext cx="5458690" cy="16609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GB" sz="2800">
                <a:latin typeface="Arial"/>
                <a:cs typeface="Arial"/>
              </a:rPr>
              <a:t>Start with a # so ignored most of the time.</a:t>
            </a:r>
            <a:endParaRPr lang="en-US" sz="2800">
              <a:latin typeface="Arial"/>
              <a:cs typeface="Arial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GB" sz="2800">
                <a:latin typeface="Arial"/>
                <a:cs typeface="Arial"/>
              </a:rPr>
              <a:t>Common in other languages.</a:t>
            </a:r>
            <a:endParaRPr lang="en-US" sz="2800">
              <a:latin typeface="Arial"/>
              <a:cs typeface="Arial"/>
            </a:endParaRPr>
          </a:p>
          <a:p>
            <a:pPr algn="l"/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9690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B005F-089E-49A0-95FD-EEF1BC173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Plumber function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583B1-12B0-430C-9809-4D7AF9347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464" y="1936461"/>
            <a:ext cx="7468590" cy="3208338"/>
          </a:xfr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/>
              <a:t>#* Return the square of a number</a:t>
            </a:r>
            <a:endParaRPr lang="en-US">
              <a:latin typeface="Calibri" panose="020F0502020204030204"/>
              <a:ea typeface="Source Sans Pro"/>
              <a:cs typeface="Calibri" panose="020F0502020204030204"/>
            </a:endParaRPr>
          </a:p>
          <a:p>
            <a:pPr marL="0" indent="0">
              <a:buNone/>
            </a:pPr>
            <a:r>
              <a:rPr lang="en-GB"/>
              <a:t>#* @param a The number to square</a:t>
            </a:r>
            <a:endParaRPr lang="en-GB">
              <a:cs typeface="Calibri"/>
            </a:endParaRPr>
          </a:p>
          <a:p>
            <a:pPr marL="0" indent="0">
              <a:buNone/>
            </a:pPr>
            <a:r>
              <a:rPr lang="en-GB">
                <a:ea typeface="+mn-lt"/>
                <a:cs typeface="+mn-lt"/>
              </a:rPr>
              <a:t>#* @get /square</a:t>
            </a:r>
            <a:endParaRPr lang="en-US">
              <a:ea typeface="+mn-lt"/>
              <a:cs typeface="+mn-lt"/>
            </a:endParaRPr>
          </a:p>
          <a:p>
            <a:pPr>
              <a:buNone/>
            </a:pPr>
            <a:r>
              <a:rPr lang="en-GB"/>
              <a:t>function(a) {</a:t>
            </a:r>
            <a:endParaRPr lang="en-GB">
              <a:cs typeface="Calibri"/>
            </a:endParaRPr>
          </a:p>
          <a:p>
            <a:pPr>
              <a:buNone/>
            </a:pPr>
            <a:r>
              <a:rPr lang="en-GB"/>
              <a:t>    </a:t>
            </a:r>
            <a:r>
              <a:rPr lang="en-GB" err="1"/>
              <a:t>as.numeric</a:t>
            </a:r>
            <a:r>
              <a:rPr lang="en-GB"/>
              <a:t>(a) * </a:t>
            </a:r>
            <a:r>
              <a:rPr lang="en-GB" err="1"/>
              <a:t>as.numeric</a:t>
            </a:r>
            <a:r>
              <a:rPr lang="en-GB"/>
              <a:t>(a)</a:t>
            </a:r>
            <a:endParaRPr lang="en-GB">
              <a:cs typeface="Calibri"/>
            </a:endParaRPr>
          </a:p>
          <a:p>
            <a:pPr>
              <a:buNone/>
            </a:pPr>
            <a:r>
              <a:rPr lang="en-GB"/>
              <a:t>}</a:t>
            </a:r>
            <a:endParaRPr lang="en-GB">
              <a:cs typeface="Calibri" panose="020F0502020204030204"/>
            </a:endParaRPr>
          </a:p>
          <a:p>
            <a:pPr marL="0" indent="0">
              <a:buNone/>
            </a:pPr>
            <a:endParaRPr lang="en-GB">
              <a:latin typeface="Source Sans Pro"/>
              <a:ea typeface="Source Sans Pro"/>
              <a:cs typeface="+mn-lt"/>
            </a:endParaRPr>
          </a:p>
          <a:p>
            <a:endParaRPr lang="en-GB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D5B108-F2BE-443B-9F10-D0E547A94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FB418-FDE5-42F8-B8D6-77A98BF98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617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431C1DA3-FA4F-D81F-2D21-238A871DDD43}"/>
              </a:ext>
            </a:extLst>
          </p:cNvPr>
          <p:cNvSpPr/>
          <p:nvPr/>
        </p:nvSpPr>
        <p:spPr>
          <a:xfrm>
            <a:off x="3920836" y="1122217"/>
            <a:ext cx="5098472" cy="523009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75EDFC-3F38-F564-F7EC-644EBFE9DF25}"/>
              </a:ext>
            </a:extLst>
          </p:cNvPr>
          <p:cNvSpPr/>
          <p:nvPr/>
        </p:nvSpPr>
        <p:spPr>
          <a:xfrm>
            <a:off x="4890654" y="1669471"/>
            <a:ext cx="3096490" cy="351905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FD0D66-7302-485F-92D6-42139A1A0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Plumber – access to functions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A0FDD-EAA3-4622-B39F-84AECFB06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801D9F-E716-4E68-8068-DEF0E5A4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22</a:t>
            </a:fld>
            <a:endParaRPr lang="en-GB"/>
          </a:p>
        </p:txBody>
      </p:sp>
      <p:pic>
        <p:nvPicPr>
          <p:cNvPr id="13" name="Graphic 13" descr="Sort with solid fill">
            <a:extLst>
              <a:ext uri="{FF2B5EF4-FFF2-40B4-BE49-F238E27FC236}">
                <a16:creationId xmlns:a16="http://schemas.microsoft.com/office/drawing/2014/main" id="{22E7360A-F32F-4B64-9FA1-C83127538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7520000">
            <a:off x="3373837" y="1608294"/>
            <a:ext cx="1041399" cy="2034308"/>
          </a:xfrm>
          <a:prstGeom prst="rect">
            <a:avLst/>
          </a:prstGeom>
        </p:spPr>
      </p:pic>
      <p:pic>
        <p:nvPicPr>
          <p:cNvPr id="14" name="Graphic 13" descr="Sort with solid fill">
            <a:extLst>
              <a:ext uri="{FF2B5EF4-FFF2-40B4-BE49-F238E27FC236}">
                <a16:creationId xmlns:a16="http://schemas.microsoft.com/office/drawing/2014/main" id="{0616A2E6-B432-4342-8711-3E91D1FE7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4940000">
            <a:off x="3317665" y="3624521"/>
            <a:ext cx="1041399" cy="2034308"/>
          </a:xfrm>
          <a:prstGeom prst="rect">
            <a:avLst/>
          </a:prstGeom>
        </p:spPr>
      </p:pic>
      <p:pic>
        <p:nvPicPr>
          <p:cNvPr id="16" name="Graphic 13" descr="Sort with solid fill">
            <a:extLst>
              <a:ext uri="{FF2B5EF4-FFF2-40B4-BE49-F238E27FC236}">
                <a16:creationId xmlns:a16="http://schemas.microsoft.com/office/drawing/2014/main" id="{EACBB44F-22C0-4351-8A32-24A934B93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7520000">
            <a:off x="8407732" y="3627374"/>
            <a:ext cx="1041399" cy="2034308"/>
          </a:xfrm>
          <a:prstGeom prst="rect">
            <a:avLst/>
          </a:prstGeom>
        </p:spPr>
      </p:pic>
      <p:pic>
        <p:nvPicPr>
          <p:cNvPr id="18" name="Graphic 18" descr="Binary with solid fill">
            <a:extLst>
              <a:ext uri="{FF2B5EF4-FFF2-40B4-BE49-F238E27FC236}">
                <a16:creationId xmlns:a16="http://schemas.microsoft.com/office/drawing/2014/main" id="{BCE0F281-06DE-42B1-991F-307BC3957E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76258" y="558800"/>
            <a:ext cx="914400" cy="914400"/>
          </a:xfrm>
          <a:prstGeom prst="rect">
            <a:avLst/>
          </a:prstGeom>
        </p:spPr>
      </p:pic>
      <p:pic>
        <p:nvPicPr>
          <p:cNvPr id="19" name="Graphic 19" descr="Cmd Terminal with solid fill">
            <a:extLst>
              <a:ext uri="{FF2B5EF4-FFF2-40B4-BE49-F238E27FC236}">
                <a16:creationId xmlns:a16="http://schemas.microsoft.com/office/drawing/2014/main" id="{AAAD352D-06EB-4439-8E0F-B2DD3632D8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17385" y="499435"/>
            <a:ext cx="914400" cy="914400"/>
          </a:xfrm>
          <a:prstGeom prst="rect">
            <a:avLst/>
          </a:prstGeom>
        </p:spPr>
      </p:pic>
      <p:pic>
        <p:nvPicPr>
          <p:cNvPr id="21" name="Graphic 13" descr="Sort with solid fill">
            <a:extLst>
              <a:ext uri="{FF2B5EF4-FFF2-40B4-BE49-F238E27FC236}">
                <a16:creationId xmlns:a16="http://schemas.microsoft.com/office/drawing/2014/main" id="{775C6918-0FC9-403B-B0BC-6F14BDFBB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4760000">
            <a:off x="8051898" y="891489"/>
            <a:ext cx="1041399" cy="20343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B559CB-EDA3-4091-B77D-A20473C996F6}"/>
              </a:ext>
            </a:extLst>
          </p:cNvPr>
          <p:cNvSpPr txBox="1"/>
          <p:nvPr/>
        </p:nvSpPr>
        <p:spPr>
          <a:xfrm>
            <a:off x="5167746" y="5398679"/>
            <a:ext cx="288867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/>
              <a:t>Run in plumber = API</a:t>
            </a:r>
            <a:endParaRPr lang="en-US" sz="2400" b="1"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F26CDA-8C7F-4787-BD3A-02FED31B08BF}"/>
              </a:ext>
            </a:extLst>
          </p:cNvPr>
          <p:cNvSpPr txBox="1"/>
          <p:nvPr/>
        </p:nvSpPr>
        <p:spPr>
          <a:xfrm>
            <a:off x="5298818" y="3634559"/>
            <a:ext cx="313423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cs typeface="Calibri"/>
              </a:rPr>
              <a:t>Add decorators = Plumber function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3E4D92-3837-460E-BEA5-68F65D577BFF}"/>
              </a:ext>
            </a:extLst>
          </p:cNvPr>
          <p:cNvSpPr txBox="1"/>
          <p:nvPr/>
        </p:nvSpPr>
        <p:spPr>
          <a:xfrm>
            <a:off x="1588106" y="2675454"/>
            <a:ext cx="13561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/>
              <a:t>Swagger</a:t>
            </a:r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D29DB6-28B0-4A3E-9423-862192442C07}"/>
              </a:ext>
            </a:extLst>
          </p:cNvPr>
          <p:cNvSpPr txBox="1"/>
          <p:nvPr/>
        </p:nvSpPr>
        <p:spPr>
          <a:xfrm>
            <a:off x="9373456" y="1607905"/>
            <a:ext cx="18527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Terminal or curl</a:t>
            </a:r>
          </a:p>
        </p:txBody>
      </p:sp>
      <p:pic>
        <p:nvPicPr>
          <p:cNvPr id="28" name="Picture 28">
            <a:extLst>
              <a:ext uri="{FF2B5EF4-FFF2-40B4-BE49-F238E27FC236}">
                <a16:creationId xmlns:a16="http://schemas.microsoft.com/office/drawing/2014/main" id="{79B67B7F-1E03-4E14-BF0A-5B0D89A094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5537" y="1484133"/>
            <a:ext cx="1072901" cy="1072901"/>
          </a:xfrm>
          <a:prstGeom prst="rect">
            <a:avLst/>
          </a:prstGeom>
        </p:spPr>
      </p:pic>
      <p:pic>
        <p:nvPicPr>
          <p:cNvPr id="29" name="Picture 29">
            <a:extLst>
              <a:ext uri="{FF2B5EF4-FFF2-40B4-BE49-F238E27FC236}">
                <a16:creationId xmlns:a16="http://schemas.microsoft.com/office/drawing/2014/main" id="{913109AB-FA1C-4980-89C1-47FCDDAF59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19343" y="5097957"/>
            <a:ext cx="2743200" cy="908738"/>
          </a:xfrm>
          <a:prstGeom prst="rect">
            <a:avLst/>
          </a:prstGeom>
        </p:spPr>
      </p:pic>
      <p:pic>
        <p:nvPicPr>
          <p:cNvPr id="31" name="Picture 31">
            <a:extLst>
              <a:ext uri="{FF2B5EF4-FFF2-40B4-BE49-F238E27FC236}">
                <a16:creationId xmlns:a16="http://schemas.microsoft.com/office/drawing/2014/main" id="{4347625D-4541-4442-B154-700F70B30E1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28481" y="5097211"/>
            <a:ext cx="1149957" cy="1149957"/>
          </a:xfrm>
          <a:prstGeom prst="rect">
            <a:avLst/>
          </a:prstGeom>
        </p:spPr>
      </p:pic>
      <p:pic>
        <p:nvPicPr>
          <p:cNvPr id="26" name="Picture 26">
            <a:extLst>
              <a:ext uri="{FF2B5EF4-FFF2-40B4-BE49-F238E27FC236}">
                <a16:creationId xmlns:a16="http://schemas.microsoft.com/office/drawing/2014/main" id="{F356BE0A-B4A7-4EAF-9517-27C26089752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05500" y="4435228"/>
            <a:ext cx="765426" cy="78725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416A94C-5455-9B9C-4ECC-8B2AE7C5DF78}"/>
              </a:ext>
            </a:extLst>
          </p:cNvPr>
          <p:cNvSpPr/>
          <p:nvPr/>
        </p:nvSpPr>
        <p:spPr>
          <a:xfrm>
            <a:off x="5728854" y="2189017"/>
            <a:ext cx="1420090" cy="1447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tx1"/>
                </a:solidFill>
                <a:cs typeface="Calibri"/>
              </a:rPr>
              <a:t>R function</a:t>
            </a:r>
          </a:p>
        </p:txBody>
      </p:sp>
    </p:spTree>
    <p:extLst>
      <p:ext uri="{BB962C8B-B14F-4D97-AF65-F5344CB8AC3E}">
        <p14:creationId xmlns:p14="http://schemas.microsoft.com/office/powerpoint/2010/main" val="3200457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9CFF0-5EBF-42E7-9E51-6765489F4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Exercise 3: Run some plumber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2AAF0-EB7F-4B2B-B780-304ED5802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5000000000000000000" pitchFamily="2" charset="2"/>
              <a:buChar char="•"/>
            </a:pPr>
            <a:r>
              <a:rPr lang="en-GB" dirty="0">
                <a:ea typeface="+mn-lt"/>
                <a:cs typeface="+mn-lt"/>
              </a:rPr>
              <a:t>Open exercise_3_plumber_example_server.R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ea typeface="+mn-lt"/>
                <a:cs typeface="+mn-lt"/>
              </a:rPr>
              <a:t>Click on the "Run API" button on the top right of the code.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ea typeface="+mn-lt"/>
                <a:cs typeface="+mn-lt"/>
              </a:rPr>
              <a:t>This will open a web browser with swagger running in it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ea typeface="+mn-lt"/>
                <a:cs typeface="+mn-lt"/>
              </a:rPr>
              <a:t>Run example plumber functions (/hello, /square, /plot)</a:t>
            </a:r>
            <a:endParaRPr lang="en-GB" dirty="0"/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ea typeface="Calibri"/>
                <a:cs typeface="Calibri" panose="020F0502020204030204"/>
              </a:rPr>
              <a:t>Open request URLs directly in a web browser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ea typeface="Calibri"/>
                <a:cs typeface="Calibri" panose="020F0502020204030204"/>
              </a:rPr>
              <a:t>Open a second RStudio instance (Session &gt; New Session), open exercise_3_plumber_example_client.R, update the </a:t>
            </a:r>
            <a:r>
              <a:rPr lang="en-GB" dirty="0" err="1">
                <a:ea typeface="Calibri"/>
                <a:cs typeface="Calibri" panose="020F0502020204030204"/>
              </a:rPr>
              <a:t>port_number</a:t>
            </a:r>
            <a:r>
              <a:rPr lang="en-GB" dirty="0">
                <a:ea typeface="Calibri"/>
                <a:cs typeface="Calibri" panose="020F0502020204030204"/>
              </a:rPr>
              <a:t> variable, run examples.</a:t>
            </a:r>
            <a:endParaRPr lang="en-GB" dirty="0">
              <a:cs typeface="Calibri" panose="020F0502020204030204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cs typeface="Calibri" panose="020F0502020204030204"/>
              </a:rPr>
              <a:t>More info in the README.md document</a:t>
            </a:r>
          </a:p>
          <a:p>
            <a:pPr>
              <a:buFont typeface="Arial" panose="05000000000000000000" pitchFamily="2" charset="2"/>
              <a:buChar char="•"/>
            </a:pPr>
            <a:endParaRPr lang="en-GB" dirty="0">
              <a:ea typeface="Calibri" panose="020F0502020204030204"/>
              <a:cs typeface="Calibri" panose="020F0502020204030204"/>
            </a:endParaRPr>
          </a:p>
          <a:p>
            <a:pPr>
              <a:buFont typeface="Arial" panose="05000000000000000000" pitchFamily="2" charset="2"/>
              <a:buChar char="•"/>
            </a:pPr>
            <a:endParaRPr lang="en-GB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07C84-2042-4221-ABFC-4CBD61C27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9BFF06-ED4D-4D8D-AF53-DFAABF24D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168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431C1DA3-FA4F-D81F-2D21-238A871DDD43}"/>
              </a:ext>
            </a:extLst>
          </p:cNvPr>
          <p:cNvSpPr/>
          <p:nvPr/>
        </p:nvSpPr>
        <p:spPr>
          <a:xfrm>
            <a:off x="3920836" y="1122217"/>
            <a:ext cx="5098472" cy="523009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75EDFC-3F38-F564-F7EC-644EBFE9DF25}"/>
              </a:ext>
            </a:extLst>
          </p:cNvPr>
          <p:cNvSpPr/>
          <p:nvPr/>
        </p:nvSpPr>
        <p:spPr>
          <a:xfrm>
            <a:off x="4890654" y="1669471"/>
            <a:ext cx="3096490" cy="351905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FD0D66-7302-485F-92D6-42139A1A0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Plumber – access to functions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A0FDD-EAA3-4622-B39F-84AECFB06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801D9F-E716-4E68-8068-DEF0E5A4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24</a:t>
            </a:fld>
            <a:endParaRPr lang="en-GB"/>
          </a:p>
        </p:txBody>
      </p:sp>
      <p:pic>
        <p:nvPicPr>
          <p:cNvPr id="13" name="Graphic 13" descr="Sort with solid fill">
            <a:extLst>
              <a:ext uri="{FF2B5EF4-FFF2-40B4-BE49-F238E27FC236}">
                <a16:creationId xmlns:a16="http://schemas.microsoft.com/office/drawing/2014/main" id="{22E7360A-F32F-4B64-9FA1-C83127538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7520000">
            <a:off x="3373837" y="1608294"/>
            <a:ext cx="1041399" cy="2034308"/>
          </a:xfrm>
          <a:prstGeom prst="rect">
            <a:avLst/>
          </a:prstGeom>
        </p:spPr>
      </p:pic>
      <p:pic>
        <p:nvPicPr>
          <p:cNvPr id="14" name="Graphic 13" descr="Sort with solid fill">
            <a:extLst>
              <a:ext uri="{FF2B5EF4-FFF2-40B4-BE49-F238E27FC236}">
                <a16:creationId xmlns:a16="http://schemas.microsoft.com/office/drawing/2014/main" id="{0616A2E6-B432-4342-8711-3E91D1FE7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4940000">
            <a:off x="3317665" y="3624521"/>
            <a:ext cx="1041399" cy="2034308"/>
          </a:xfrm>
          <a:prstGeom prst="rect">
            <a:avLst/>
          </a:prstGeom>
        </p:spPr>
      </p:pic>
      <p:pic>
        <p:nvPicPr>
          <p:cNvPr id="16" name="Graphic 13" descr="Sort with solid fill">
            <a:extLst>
              <a:ext uri="{FF2B5EF4-FFF2-40B4-BE49-F238E27FC236}">
                <a16:creationId xmlns:a16="http://schemas.microsoft.com/office/drawing/2014/main" id="{EACBB44F-22C0-4351-8A32-24A934B93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7520000">
            <a:off x="8407732" y="3627374"/>
            <a:ext cx="1041399" cy="2034308"/>
          </a:xfrm>
          <a:prstGeom prst="rect">
            <a:avLst/>
          </a:prstGeom>
        </p:spPr>
      </p:pic>
      <p:pic>
        <p:nvPicPr>
          <p:cNvPr id="18" name="Graphic 18" descr="Binary with solid fill">
            <a:extLst>
              <a:ext uri="{FF2B5EF4-FFF2-40B4-BE49-F238E27FC236}">
                <a16:creationId xmlns:a16="http://schemas.microsoft.com/office/drawing/2014/main" id="{BCE0F281-06DE-42B1-991F-307BC3957E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76258" y="558800"/>
            <a:ext cx="914400" cy="914400"/>
          </a:xfrm>
          <a:prstGeom prst="rect">
            <a:avLst/>
          </a:prstGeom>
        </p:spPr>
      </p:pic>
      <p:pic>
        <p:nvPicPr>
          <p:cNvPr id="19" name="Graphic 19" descr="Cmd Terminal with solid fill">
            <a:extLst>
              <a:ext uri="{FF2B5EF4-FFF2-40B4-BE49-F238E27FC236}">
                <a16:creationId xmlns:a16="http://schemas.microsoft.com/office/drawing/2014/main" id="{AAAD352D-06EB-4439-8E0F-B2DD3632D8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17385" y="499435"/>
            <a:ext cx="914400" cy="914400"/>
          </a:xfrm>
          <a:prstGeom prst="rect">
            <a:avLst/>
          </a:prstGeom>
        </p:spPr>
      </p:pic>
      <p:pic>
        <p:nvPicPr>
          <p:cNvPr id="21" name="Graphic 13" descr="Sort with solid fill">
            <a:extLst>
              <a:ext uri="{FF2B5EF4-FFF2-40B4-BE49-F238E27FC236}">
                <a16:creationId xmlns:a16="http://schemas.microsoft.com/office/drawing/2014/main" id="{775C6918-0FC9-403B-B0BC-6F14BDFBB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4760000">
            <a:off x="8051898" y="891489"/>
            <a:ext cx="1041399" cy="20343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B559CB-EDA3-4091-B77D-A20473C996F6}"/>
              </a:ext>
            </a:extLst>
          </p:cNvPr>
          <p:cNvSpPr txBox="1"/>
          <p:nvPr/>
        </p:nvSpPr>
        <p:spPr>
          <a:xfrm>
            <a:off x="5167746" y="5398679"/>
            <a:ext cx="288867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/>
              <a:t>Run in plumber = API</a:t>
            </a:r>
            <a:endParaRPr lang="en-US" sz="2400" b="1"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F26CDA-8C7F-4787-BD3A-02FED31B08BF}"/>
              </a:ext>
            </a:extLst>
          </p:cNvPr>
          <p:cNvSpPr txBox="1"/>
          <p:nvPr/>
        </p:nvSpPr>
        <p:spPr>
          <a:xfrm>
            <a:off x="5298818" y="3634559"/>
            <a:ext cx="313423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cs typeface="Calibri"/>
              </a:rPr>
              <a:t>Add decorators = Plumber function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3E4D92-3837-460E-BEA5-68F65D577BFF}"/>
              </a:ext>
            </a:extLst>
          </p:cNvPr>
          <p:cNvSpPr txBox="1"/>
          <p:nvPr/>
        </p:nvSpPr>
        <p:spPr>
          <a:xfrm>
            <a:off x="1588106" y="2675454"/>
            <a:ext cx="13561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/>
              <a:t>Swagger</a:t>
            </a:r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D29DB6-28B0-4A3E-9423-862192442C07}"/>
              </a:ext>
            </a:extLst>
          </p:cNvPr>
          <p:cNvSpPr txBox="1"/>
          <p:nvPr/>
        </p:nvSpPr>
        <p:spPr>
          <a:xfrm>
            <a:off x="9373456" y="1607905"/>
            <a:ext cx="18527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Terminal or curl</a:t>
            </a:r>
          </a:p>
        </p:txBody>
      </p:sp>
      <p:pic>
        <p:nvPicPr>
          <p:cNvPr id="28" name="Picture 28">
            <a:extLst>
              <a:ext uri="{FF2B5EF4-FFF2-40B4-BE49-F238E27FC236}">
                <a16:creationId xmlns:a16="http://schemas.microsoft.com/office/drawing/2014/main" id="{79B67B7F-1E03-4E14-BF0A-5B0D89A094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5537" y="1484133"/>
            <a:ext cx="1072901" cy="1072901"/>
          </a:xfrm>
          <a:prstGeom prst="rect">
            <a:avLst/>
          </a:prstGeom>
        </p:spPr>
      </p:pic>
      <p:pic>
        <p:nvPicPr>
          <p:cNvPr id="29" name="Picture 29">
            <a:extLst>
              <a:ext uri="{FF2B5EF4-FFF2-40B4-BE49-F238E27FC236}">
                <a16:creationId xmlns:a16="http://schemas.microsoft.com/office/drawing/2014/main" id="{913109AB-FA1C-4980-89C1-47FCDDAF59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19343" y="5097957"/>
            <a:ext cx="2743200" cy="908738"/>
          </a:xfrm>
          <a:prstGeom prst="rect">
            <a:avLst/>
          </a:prstGeom>
        </p:spPr>
      </p:pic>
      <p:pic>
        <p:nvPicPr>
          <p:cNvPr id="31" name="Picture 31">
            <a:extLst>
              <a:ext uri="{FF2B5EF4-FFF2-40B4-BE49-F238E27FC236}">
                <a16:creationId xmlns:a16="http://schemas.microsoft.com/office/drawing/2014/main" id="{4347625D-4541-4442-B154-700F70B30E1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28481" y="5097211"/>
            <a:ext cx="1149957" cy="1149957"/>
          </a:xfrm>
          <a:prstGeom prst="rect">
            <a:avLst/>
          </a:prstGeom>
        </p:spPr>
      </p:pic>
      <p:pic>
        <p:nvPicPr>
          <p:cNvPr id="26" name="Picture 26">
            <a:extLst>
              <a:ext uri="{FF2B5EF4-FFF2-40B4-BE49-F238E27FC236}">
                <a16:creationId xmlns:a16="http://schemas.microsoft.com/office/drawing/2014/main" id="{F356BE0A-B4A7-4EAF-9517-27C26089752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05500" y="4435228"/>
            <a:ext cx="765426" cy="78725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416A94C-5455-9B9C-4ECC-8B2AE7C5DF78}"/>
              </a:ext>
            </a:extLst>
          </p:cNvPr>
          <p:cNvSpPr/>
          <p:nvPr/>
        </p:nvSpPr>
        <p:spPr>
          <a:xfrm>
            <a:off x="5728854" y="2189017"/>
            <a:ext cx="1420090" cy="1447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tx1"/>
                </a:solidFill>
                <a:cs typeface="Calibri"/>
              </a:rPr>
              <a:t>R function</a:t>
            </a:r>
          </a:p>
        </p:txBody>
      </p:sp>
    </p:spTree>
    <p:extLst>
      <p:ext uri="{BB962C8B-B14F-4D97-AF65-F5344CB8AC3E}">
        <p14:creationId xmlns:p14="http://schemas.microsoft.com/office/powerpoint/2010/main" val="1509724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9CFF0-5EBF-42E7-9E51-6765489F4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Exercises: write some plumber code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2AAF0-EB7F-4B2B-B780-304ED5802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5000000000000000000" pitchFamily="2" charset="2"/>
              <a:buChar char="•"/>
            </a:pPr>
            <a:r>
              <a:rPr lang="en-GB" dirty="0">
                <a:ea typeface="+mn-lt"/>
                <a:cs typeface="+mn-lt"/>
              </a:rPr>
              <a:t>Exercise 4: Write a plumber function to use </a:t>
            </a:r>
            <a:r>
              <a:rPr lang="en-GB" dirty="0" err="1">
                <a:ea typeface="+mn-lt"/>
                <a:cs typeface="+mn-lt"/>
              </a:rPr>
              <a:t>gapminder</a:t>
            </a:r>
            <a:r>
              <a:rPr lang="en-GB" dirty="0">
                <a:ea typeface="+mn-lt"/>
                <a:cs typeface="+mn-lt"/>
              </a:rPr>
              <a:t> data to show population of the UK in 1982</a:t>
            </a:r>
            <a:endParaRPr lang="en-US" dirty="0">
              <a:cs typeface="Calibri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ea typeface="+mn-lt"/>
                <a:cs typeface="+mn-lt"/>
              </a:rPr>
              <a:t>Exercise 5: Write a plumber function to allow a user to find out the population of any country during any year in </a:t>
            </a:r>
            <a:r>
              <a:rPr lang="en-GB" dirty="0" err="1">
                <a:ea typeface="+mn-lt"/>
                <a:cs typeface="+mn-lt"/>
              </a:rPr>
              <a:t>gapminder</a:t>
            </a:r>
            <a:r>
              <a:rPr lang="en-GB" dirty="0">
                <a:ea typeface="+mn-lt"/>
                <a:cs typeface="+mn-lt"/>
              </a:rPr>
              <a:t>.</a:t>
            </a:r>
            <a:endParaRPr lang="en-GB" dirty="0">
              <a:cs typeface="Calibri" panose="020F0502020204030204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ea typeface="+mn-lt"/>
                <a:cs typeface="+mn-lt"/>
              </a:rPr>
              <a:t>Exercise 6: Write a plumber function to plot the population change of a user defined country.</a:t>
            </a:r>
            <a:endParaRPr lang="en-GB" dirty="0">
              <a:cs typeface="Calibri" panose="020F0502020204030204"/>
            </a:endParaRPr>
          </a:p>
          <a:p>
            <a:pPr>
              <a:buFont typeface="Arial" panose="05000000000000000000" pitchFamily="2" charset="2"/>
              <a:buChar char="•"/>
            </a:pPr>
            <a:endParaRPr lang="en-GB">
              <a:cs typeface="Calibri" panose="020F050202020403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07C84-2042-4221-ABFC-4CBD61C27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9BFF06-ED4D-4D8D-AF53-DFAABF24D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120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79D8E-48FD-4570-88F5-B4252D543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Additional points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664FC-4963-45AD-9A19-3C6AE1239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,Sans-Serif" panose="05000000000000000000" pitchFamily="2" charset="2"/>
              <a:buChar char="•"/>
            </a:pPr>
            <a:r>
              <a:rPr lang="en-GB" dirty="0">
                <a:ea typeface="+mn-lt"/>
                <a:cs typeface="+mn-lt"/>
              </a:rPr>
              <a:t>GET/POST</a:t>
            </a:r>
            <a:endParaRPr lang="en-US" dirty="0">
              <a:ea typeface="+mn-lt"/>
              <a:cs typeface="+mn-lt"/>
            </a:endParaRPr>
          </a:p>
          <a:p>
            <a:pPr>
              <a:buFont typeface="Arial,Sans-Serif" panose="05000000000000000000" pitchFamily="2" charset="2"/>
              <a:buChar char="•"/>
            </a:pPr>
            <a:r>
              <a:rPr lang="en-GB" dirty="0">
                <a:ea typeface="+mn-lt"/>
                <a:cs typeface="+mn-lt"/>
              </a:rPr>
              <a:t>Bounds checks</a:t>
            </a:r>
            <a:endParaRPr lang="en-US" dirty="0">
              <a:ea typeface="+mn-lt"/>
              <a:cs typeface="+mn-lt"/>
            </a:endParaRPr>
          </a:p>
          <a:p>
            <a:pPr>
              <a:buFont typeface="Arial,Sans-Serif" panose="05000000000000000000" pitchFamily="2" charset="2"/>
              <a:buChar char="•"/>
            </a:pPr>
            <a:r>
              <a:rPr lang="en-GB" dirty="0">
                <a:ea typeface="+mn-lt"/>
                <a:cs typeface="+mn-lt"/>
              </a:rPr>
              <a:t>Security is vital on public APIs</a:t>
            </a:r>
            <a:endParaRPr lang="en-US" dirty="0">
              <a:ea typeface="+mn-lt"/>
              <a:cs typeface="+mn-lt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ea typeface="+mn-lt"/>
                <a:cs typeface="+mn-lt"/>
              </a:rPr>
              <a:t>Good list of public APIs - </a:t>
            </a:r>
            <a:r>
              <a:rPr lang="en-GB" dirty="0">
                <a:ea typeface="+mn-lt"/>
                <a:cs typeface="+mn-lt"/>
                <a:hlinkClick r:id="rId2"/>
              </a:rPr>
              <a:t>https://github.com/public-apis/public-apis</a:t>
            </a:r>
            <a:endParaRPr lang="en-GB" dirty="0">
              <a:cs typeface="Calibri" panose="020F0502020204030204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ea typeface="+mn-lt"/>
                <a:cs typeface="+mn-lt"/>
                <a:hlinkClick r:id="rId3"/>
              </a:rPr>
              <a:t>https://api.openaq.org/docs#/</a:t>
            </a:r>
            <a:endParaRPr lang="en-GB">
              <a:cs typeface="Calibri"/>
            </a:endParaRPr>
          </a:p>
          <a:p>
            <a:pPr>
              <a:buFont typeface="Arial" panose="05000000000000000000" pitchFamily="2" charset="2"/>
              <a:buChar char="•"/>
            </a:pPr>
            <a:endParaRPr lang="en-GB" dirty="0">
              <a:cs typeface="Calibri"/>
            </a:endParaRPr>
          </a:p>
          <a:p>
            <a:pPr>
              <a:buFont typeface="Arial" panose="05000000000000000000" pitchFamily="2" charset="2"/>
              <a:buChar char="•"/>
            </a:pPr>
            <a:endParaRPr lang="en-GB">
              <a:cs typeface="Calibri"/>
            </a:endParaRPr>
          </a:p>
          <a:p>
            <a:endParaRPr lang="en-GB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2454EC-5601-4E27-817E-A70F6D8B2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8E4F8F-C284-4AA4-AD4E-ADD364C15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748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56E49-8E45-46FC-8E34-FE6D44A0D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Session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B707D-BE0B-405C-A943-CED8577B2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5000000000000000000" pitchFamily="2" charset="2"/>
              <a:buChar char="•"/>
            </a:pPr>
            <a:r>
              <a:rPr lang="en-GB">
                <a:ea typeface="+mn-lt"/>
                <a:cs typeface="+mn-lt"/>
              </a:rPr>
              <a:t>What is an API, where are they used? (~25 mins)</a:t>
            </a:r>
            <a:endParaRPr lang="en-GB">
              <a:cs typeface="Calibri" panose="020F0502020204030204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GB">
                <a:ea typeface="+mn-lt"/>
                <a:cs typeface="+mn-lt"/>
              </a:rPr>
              <a:t>Exercise - Two R examples of using existing external APIs. (~15 mins)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GB">
                <a:ea typeface="+mn-lt"/>
                <a:cs typeface="+mn-lt"/>
              </a:rPr>
              <a:t>Introduction to plumber. (~15 mins)</a:t>
            </a:r>
            <a:endParaRPr lang="en-GB">
              <a:cs typeface="Calibri" panose="020F0502020204030204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GB">
                <a:ea typeface="+mn-lt"/>
                <a:cs typeface="+mn-lt"/>
              </a:rPr>
              <a:t>Exercise - Write some plumber code.  (~30 mins)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GB">
                <a:cs typeface="Calibri" panose="020F0502020204030204"/>
              </a:rPr>
              <a:t>Final comments. (~5 mins)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D5814D-C7AE-427C-9190-9BE7D2DE9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A4F2F7-BAE0-4920-9CA0-E0193FE88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493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8AAE3-631D-4FD8-BBB4-BD191368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What is an API?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6981-F5C4-446D-98DC-7F1A0F7CF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5000000000000000000" pitchFamily="2" charset="2"/>
              <a:buChar char="•"/>
            </a:pPr>
            <a:r>
              <a:rPr lang="en-GB">
                <a:cs typeface="Calibri" panose="020F0502020204030204"/>
              </a:rPr>
              <a:t>Application Programming Interface.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886B61-F470-4991-895C-E91657FB8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CA9F6-A60A-4ECD-81AE-08C7AC28F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4</a:t>
            </a:fld>
            <a:endParaRPr lang="en-GB"/>
          </a:p>
        </p:txBody>
      </p:sp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B365D839-1CD6-48B7-8797-C92A045EA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069" y="2359234"/>
            <a:ext cx="5895109" cy="36259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5EDCE3-A0B9-46C1-9C14-37B10BC1E7A8}"/>
              </a:ext>
            </a:extLst>
          </p:cNvPr>
          <p:cNvSpPr txBox="1"/>
          <p:nvPr/>
        </p:nvSpPr>
        <p:spPr>
          <a:xfrm>
            <a:off x="6430014" y="6050571"/>
            <a:ext cx="62530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https://www.planningpme.com/planningpme-api.htm</a:t>
            </a:r>
            <a:endParaRPr lang="en-US">
              <a:solidFill>
                <a:schemeClr val="bg2">
                  <a:lumMod val="7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2170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FAC28-B46E-C078-3C98-289A9EA4A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Steps towards an API</a:t>
            </a:r>
            <a:endParaRPr lang="en-GB"/>
          </a:p>
        </p:txBody>
      </p:sp>
      <p:pic>
        <p:nvPicPr>
          <p:cNvPr id="6" name="Graphic 6" descr="Database with solid fill">
            <a:extLst>
              <a:ext uri="{FF2B5EF4-FFF2-40B4-BE49-F238E27FC236}">
                <a16:creationId xmlns:a16="http://schemas.microsoft.com/office/drawing/2014/main" id="{D0B6AAB8-C5FE-3F0D-E00C-23E5F7F9D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9773" y="2197100"/>
            <a:ext cx="1466850" cy="147955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CBED59-7E7F-6170-9746-398FAE499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0438C-889F-DFDC-7D7F-D5A19791D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5</a:t>
            </a:fld>
            <a:endParaRPr lang="en-GB"/>
          </a:p>
        </p:txBody>
      </p:sp>
      <p:pic>
        <p:nvPicPr>
          <p:cNvPr id="7" name="Graphic 7" descr="Programmer female with solid fill">
            <a:extLst>
              <a:ext uri="{FF2B5EF4-FFF2-40B4-BE49-F238E27FC236}">
                <a16:creationId xmlns:a16="http://schemas.microsoft.com/office/drawing/2014/main" id="{5490A15A-4169-06F1-E5B9-77FA48C8F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42450" y="2197100"/>
            <a:ext cx="1377950" cy="1365250"/>
          </a:xfrm>
          <a:prstGeom prst="rect">
            <a:avLst/>
          </a:prstGeom>
        </p:spPr>
      </p:pic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34B6E418-49AA-24B3-08F0-706F9F5EF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355001"/>
              </p:ext>
            </p:extLst>
          </p:nvPr>
        </p:nvGraphicFramePr>
        <p:xfrm>
          <a:off x="855980" y="4233926"/>
          <a:ext cx="3199404" cy="1847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468">
                  <a:extLst>
                    <a:ext uri="{9D8B030D-6E8A-4147-A177-3AD203B41FA5}">
                      <a16:colId xmlns:a16="http://schemas.microsoft.com/office/drawing/2014/main" val="1309771608"/>
                    </a:ext>
                  </a:extLst>
                </a:gridCol>
                <a:gridCol w="1066468">
                  <a:extLst>
                    <a:ext uri="{9D8B030D-6E8A-4147-A177-3AD203B41FA5}">
                      <a16:colId xmlns:a16="http://schemas.microsoft.com/office/drawing/2014/main" val="2635826077"/>
                    </a:ext>
                  </a:extLst>
                </a:gridCol>
                <a:gridCol w="1066468">
                  <a:extLst>
                    <a:ext uri="{9D8B030D-6E8A-4147-A177-3AD203B41FA5}">
                      <a16:colId xmlns:a16="http://schemas.microsoft.com/office/drawing/2014/main" val="1958826060"/>
                    </a:ext>
                  </a:extLst>
                </a:gridCol>
              </a:tblGrid>
              <a:tr h="369578">
                <a:tc>
                  <a:txBody>
                    <a:bodyPr/>
                    <a:lstStyle/>
                    <a:p>
                      <a:r>
                        <a:rPr lang="en-GB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633641"/>
                  </a:ext>
                </a:extLst>
              </a:tr>
              <a:tr h="369578">
                <a:tc>
                  <a:txBody>
                    <a:bodyPr/>
                    <a:lstStyle/>
                    <a:p>
                      <a:r>
                        <a:rPr lang="en-GB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Diabetes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179786"/>
                  </a:ext>
                </a:extLst>
              </a:tr>
              <a:tr h="369578">
                <a:tc>
                  <a:txBody>
                    <a:bodyPr/>
                    <a:lstStyle/>
                    <a:p>
                      <a:r>
                        <a:rPr lang="en-GB"/>
                        <a:t>Jane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7853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Asthma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447001"/>
                  </a:ext>
                </a:extLst>
              </a:tr>
              <a:tr h="369578">
                <a:tc>
                  <a:txBody>
                    <a:bodyPr/>
                    <a:lstStyle/>
                    <a:p>
                      <a:r>
                        <a:rPr lang="en-GB"/>
                        <a:t>Judy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1337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Diabetes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78150"/>
                  </a:ext>
                </a:extLst>
              </a:tr>
              <a:tr h="369578">
                <a:tc>
                  <a:txBody>
                    <a:bodyPr/>
                    <a:lstStyle/>
                    <a:p>
                      <a:r>
                        <a:rPr lang="en-GB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8867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COPD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38129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3857675-3BD4-CF29-AE8B-D201E141043A}"/>
              </a:ext>
            </a:extLst>
          </p:cNvPr>
          <p:cNvSpPr txBox="1"/>
          <p:nvPr/>
        </p:nvSpPr>
        <p:spPr>
          <a:xfrm>
            <a:off x="4394200" y="2197099"/>
            <a:ext cx="382270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cs typeface="Calibri"/>
              </a:rPr>
              <a:t>function </a:t>
            </a:r>
            <a:r>
              <a:rPr lang="en-GB" err="1">
                <a:cs typeface="Calibri"/>
              </a:rPr>
              <a:t>get_diabetes_count</a:t>
            </a:r>
            <a:r>
              <a:rPr lang="en-GB">
                <a:cs typeface="Calibri"/>
              </a:rPr>
              <a:t>() {</a:t>
            </a:r>
          </a:p>
          <a:p>
            <a:r>
              <a:rPr lang="en-GB">
                <a:cs typeface="Calibri"/>
              </a:rPr>
              <a:t>    SELECT COUNT(*) </a:t>
            </a:r>
          </a:p>
          <a:p>
            <a:r>
              <a:rPr lang="en-GB">
                <a:cs typeface="Calibri"/>
              </a:rPr>
              <a:t>    FROM database</a:t>
            </a:r>
          </a:p>
          <a:p>
            <a:r>
              <a:rPr lang="en-GB">
                <a:cs typeface="Calibri"/>
              </a:rPr>
              <a:t>    WHERE Disease=Diabetes;</a:t>
            </a:r>
          </a:p>
          <a:p>
            <a:r>
              <a:rPr lang="en-GB">
                <a:cs typeface="Calibri"/>
              </a:rPr>
              <a:t>}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778D2C43-5AD5-1B15-A376-705B78896518}"/>
              </a:ext>
            </a:extLst>
          </p:cNvPr>
          <p:cNvSpPr/>
          <p:nvPr/>
        </p:nvSpPr>
        <p:spPr>
          <a:xfrm>
            <a:off x="8248650" y="2692400"/>
            <a:ext cx="1219200" cy="48260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B82CCE14-AFCB-610A-0C48-CF0D230BA4B3}"/>
              </a:ext>
            </a:extLst>
          </p:cNvPr>
          <p:cNvSpPr/>
          <p:nvPr/>
        </p:nvSpPr>
        <p:spPr>
          <a:xfrm>
            <a:off x="3136899" y="2692400"/>
            <a:ext cx="1219200" cy="48260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099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8AAE3-631D-4FD8-BBB4-BD191368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API messaging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886B61-F470-4991-895C-E91657FB8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CA9F6-A60A-4ECD-81AE-08C7AC28F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6</a:t>
            </a:fld>
            <a:endParaRPr lang="en-GB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24001FEF-6AFE-45C4-AE41-CF1105653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106" y="2679367"/>
            <a:ext cx="6726381" cy="28308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F0B4F3-2F82-4286-AF10-143E65747EA3}"/>
              </a:ext>
            </a:extLst>
          </p:cNvPr>
          <p:cNvSpPr txBox="1"/>
          <p:nvPr/>
        </p:nvSpPr>
        <p:spPr>
          <a:xfrm>
            <a:off x="6352309" y="5936672"/>
            <a:ext cx="562956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200">
                <a:solidFill>
                  <a:schemeClr val="tx2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https://bytesofgigabytes.com/networking/how-http-request-and-response-works/</a:t>
            </a:r>
            <a:endParaRPr lang="en-US" sz="1200">
              <a:solidFill>
                <a:schemeClr val="tx2">
                  <a:lumMod val="40000"/>
                  <a:lumOff val="6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7490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659F0-DA70-4B42-8432-A81BDA0D3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Why bother?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7F994-7259-4D38-957E-625EEA1F0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5000000000000000000" pitchFamily="2" charset="2"/>
              <a:buChar char="•"/>
            </a:pPr>
            <a:r>
              <a:rPr lang="en-GB">
                <a:cs typeface="Calibri"/>
              </a:rPr>
              <a:t>Easier than connecting to underlying applications.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GB">
                <a:cs typeface="Calibri"/>
              </a:rPr>
              <a:t>Can make subset of data/application available. 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GB">
                <a:cs typeface="Calibri"/>
              </a:rPr>
              <a:t>Common language.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GB">
                <a:cs typeface="Calibri"/>
              </a:rPr>
              <a:t>Static interface.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F38027-2AA3-444F-AD97-8E84C272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05A617-B4FE-491F-940D-6CF569AB6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756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ircle: Hollow 11">
            <a:extLst>
              <a:ext uri="{FF2B5EF4-FFF2-40B4-BE49-F238E27FC236}">
                <a16:creationId xmlns:a16="http://schemas.microsoft.com/office/drawing/2014/main" id="{333EBC0A-72A2-47BA-A0B4-D2C460728667}"/>
              </a:ext>
            </a:extLst>
          </p:cNvPr>
          <p:cNvSpPr/>
          <p:nvPr/>
        </p:nvSpPr>
        <p:spPr>
          <a:xfrm>
            <a:off x="3772766" y="1071130"/>
            <a:ext cx="5380180" cy="5345544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FD0D66-7302-485F-92D6-42139A1A0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Google maps API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A0FDD-EAA3-4622-B39F-84AECFB06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801D9F-E716-4E68-8068-DEF0E5A4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8</a:t>
            </a:fld>
            <a:endParaRPr lang="en-GB"/>
          </a:p>
        </p:txBody>
      </p:sp>
      <p:pic>
        <p:nvPicPr>
          <p:cNvPr id="8" name="Graphic 8" descr="Camera with solid fill">
            <a:extLst>
              <a:ext uri="{FF2B5EF4-FFF2-40B4-BE49-F238E27FC236}">
                <a16:creationId xmlns:a16="http://schemas.microsoft.com/office/drawing/2014/main" id="{262713FE-EA05-43D3-8DDE-640BF15B8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9164" y="4980709"/>
            <a:ext cx="914400" cy="914400"/>
          </a:xfrm>
          <a:prstGeom prst="rect">
            <a:avLst/>
          </a:prstGeom>
        </p:spPr>
      </p:pic>
      <p:pic>
        <p:nvPicPr>
          <p:cNvPr id="9" name="Graphic 9" descr="Check In with solid fill">
            <a:extLst>
              <a:ext uri="{FF2B5EF4-FFF2-40B4-BE49-F238E27FC236}">
                <a16:creationId xmlns:a16="http://schemas.microsoft.com/office/drawing/2014/main" id="{204D2F3E-8156-497B-850B-0ED256406C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59948" y="1937038"/>
            <a:ext cx="914400" cy="914400"/>
          </a:xfrm>
          <a:prstGeom prst="rect">
            <a:avLst/>
          </a:prstGeom>
        </p:spPr>
      </p:pic>
      <p:pic>
        <p:nvPicPr>
          <p:cNvPr id="10" name="Graphic 10" descr="Computer with solid fill">
            <a:extLst>
              <a:ext uri="{FF2B5EF4-FFF2-40B4-BE49-F238E27FC236}">
                <a16:creationId xmlns:a16="http://schemas.microsoft.com/office/drawing/2014/main" id="{66AF6097-4E6C-4615-846A-37FA00D9B7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8732" y="5116368"/>
            <a:ext cx="914400" cy="914400"/>
          </a:xfrm>
          <a:prstGeom prst="rect">
            <a:avLst/>
          </a:prstGeom>
        </p:spPr>
      </p:pic>
      <p:pic>
        <p:nvPicPr>
          <p:cNvPr id="11" name="Graphic 11" descr="Monster Truck with solid fill">
            <a:extLst>
              <a:ext uri="{FF2B5EF4-FFF2-40B4-BE49-F238E27FC236}">
                <a16:creationId xmlns:a16="http://schemas.microsoft.com/office/drawing/2014/main" id="{9C3972F0-6258-424D-B897-555C0057E9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59221" y="2813407"/>
            <a:ext cx="914400" cy="914400"/>
          </a:xfrm>
          <a:prstGeom prst="rect">
            <a:avLst/>
          </a:prstGeom>
        </p:spPr>
      </p:pic>
      <p:pic>
        <p:nvPicPr>
          <p:cNvPr id="7" name="Graphic 7" descr="Database outline">
            <a:extLst>
              <a:ext uri="{FF2B5EF4-FFF2-40B4-BE49-F238E27FC236}">
                <a16:creationId xmlns:a16="http://schemas.microsoft.com/office/drawing/2014/main" id="{02875E4D-9D65-48A3-9AA7-D4A454922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75582" y="3614016"/>
            <a:ext cx="914400" cy="914400"/>
          </a:xfrm>
        </p:spPr>
      </p:pic>
      <p:pic>
        <p:nvPicPr>
          <p:cNvPr id="13" name="Graphic 13" descr="Sort with solid fill">
            <a:extLst>
              <a:ext uri="{FF2B5EF4-FFF2-40B4-BE49-F238E27FC236}">
                <a16:creationId xmlns:a16="http://schemas.microsoft.com/office/drawing/2014/main" id="{22E7360A-F32F-4B64-9FA1-C831275381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7520000">
            <a:off x="3193728" y="1545949"/>
            <a:ext cx="1041399" cy="2034308"/>
          </a:xfrm>
          <a:prstGeom prst="rect">
            <a:avLst/>
          </a:prstGeom>
        </p:spPr>
      </p:pic>
      <p:pic>
        <p:nvPicPr>
          <p:cNvPr id="14" name="Graphic 13" descr="Sort with solid fill">
            <a:extLst>
              <a:ext uri="{FF2B5EF4-FFF2-40B4-BE49-F238E27FC236}">
                <a16:creationId xmlns:a16="http://schemas.microsoft.com/office/drawing/2014/main" id="{0616A2E6-B432-4342-8711-3E91D1FE759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4940000">
            <a:off x="2929738" y="3763066"/>
            <a:ext cx="1041399" cy="2034308"/>
          </a:xfrm>
          <a:prstGeom prst="rect">
            <a:avLst/>
          </a:prstGeom>
        </p:spPr>
      </p:pic>
      <p:pic>
        <p:nvPicPr>
          <p:cNvPr id="15" name="Graphic 13" descr="Sort with solid fill">
            <a:extLst>
              <a:ext uri="{FF2B5EF4-FFF2-40B4-BE49-F238E27FC236}">
                <a16:creationId xmlns:a16="http://schemas.microsoft.com/office/drawing/2014/main" id="{69838A44-2535-46BC-BE70-A78052BD166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6200000">
            <a:off x="8745404" y="2355557"/>
            <a:ext cx="1041399" cy="2034308"/>
          </a:xfrm>
          <a:prstGeom prst="rect">
            <a:avLst/>
          </a:prstGeom>
        </p:spPr>
      </p:pic>
      <p:pic>
        <p:nvPicPr>
          <p:cNvPr id="16" name="Graphic 13" descr="Sort with solid fill">
            <a:extLst>
              <a:ext uri="{FF2B5EF4-FFF2-40B4-BE49-F238E27FC236}">
                <a16:creationId xmlns:a16="http://schemas.microsoft.com/office/drawing/2014/main" id="{EACBB44F-22C0-4351-8A32-24A934B9343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7520000">
            <a:off x="8510474" y="3961284"/>
            <a:ext cx="1041399" cy="2034308"/>
          </a:xfrm>
          <a:prstGeom prst="rect">
            <a:avLst/>
          </a:prstGeom>
        </p:spPr>
      </p:pic>
      <p:pic>
        <p:nvPicPr>
          <p:cNvPr id="17" name="Graphic 17" descr="Marker with solid fill">
            <a:extLst>
              <a:ext uri="{FF2B5EF4-FFF2-40B4-BE49-F238E27FC236}">
                <a16:creationId xmlns:a16="http://schemas.microsoft.com/office/drawing/2014/main" id="{871F9AFE-770D-48F0-8A5D-F6ED87BD80D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620163" y="3329709"/>
            <a:ext cx="914400" cy="914400"/>
          </a:xfrm>
          <a:prstGeom prst="rect">
            <a:avLst/>
          </a:prstGeom>
        </p:spPr>
      </p:pic>
      <p:pic>
        <p:nvPicPr>
          <p:cNvPr id="18" name="Graphic 18" descr="Binary with solid fill">
            <a:extLst>
              <a:ext uri="{FF2B5EF4-FFF2-40B4-BE49-F238E27FC236}">
                <a16:creationId xmlns:a16="http://schemas.microsoft.com/office/drawing/2014/main" id="{BCE0F281-06DE-42B1-991F-307BC3957E8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753652" y="421811"/>
            <a:ext cx="914400" cy="914400"/>
          </a:xfrm>
          <a:prstGeom prst="rect">
            <a:avLst/>
          </a:prstGeom>
        </p:spPr>
      </p:pic>
      <p:pic>
        <p:nvPicPr>
          <p:cNvPr id="19" name="Graphic 19" descr="Cmd Terminal with solid fill">
            <a:extLst>
              <a:ext uri="{FF2B5EF4-FFF2-40B4-BE49-F238E27FC236}">
                <a16:creationId xmlns:a16="http://schemas.microsoft.com/office/drawing/2014/main" id="{AAAD352D-06EB-4439-8E0F-B2DD3632D8D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871835" y="405255"/>
            <a:ext cx="914400" cy="914400"/>
          </a:xfrm>
          <a:prstGeom prst="rect">
            <a:avLst/>
          </a:prstGeom>
        </p:spPr>
      </p:pic>
      <p:pic>
        <p:nvPicPr>
          <p:cNvPr id="20" name="Graphic 20" descr="Earth globe: Africa and Europe with solid fill">
            <a:extLst>
              <a:ext uri="{FF2B5EF4-FFF2-40B4-BE49-F238E27FC236}">
                <a16:creationId xmlns:a16="http://schemas.microsoft.com/office/drawing/2014/main" id="{6D076678-4CF8-4021-BE0B-1139ACCBAF4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751368" y="2749549"/>
            <a:ext cx="914400" cy="914400"/>
          </a:xfrm>
          <a:prstGeom prst="rect">
            <a:avLst/>
          </a:prstGeom>
        </p:spPr>
      </p:pic>
      <p:pic>
        <p:nvPicPr>
          <p:cNvPr id="21" name="Graphic 13" descr="Sort with solid fill">
            <a:extLst>
              <a:ext uri="{FF2B5EF4-FFF2-40B4-BE49-F238E27FC236}">
                <a16:creationId xmlns:a16="http://schemas.microsoft.com/office/drawing/2014/main" id="{775C6918-0FC9-403B-B0BC-6F14BDFBBB0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4760000">
            <a:off x="8051898" y="891489"/>
            <a:ext cx="1041399" cy="20343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B559CB-EDA3-4091-B77D-A20473C996F6}"/>
              </a:ext>
            </a:extLst>
          </p:cNvPr>
          <p:cNvSpPr txBox="1"/>
          <p:nvPr/>
        </p:nvSpPr>
        <p:spPr>
          <a:xfrm>
            <a:off x="5486400" y="5280915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/>
              <a:t>Google maps API</a:t>
            </a:r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9276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0D1AD-A40B-4473-B3F5-3E5000813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Example APIs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80B2B-75D8-44DA-B0C1-5E90C95D2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3" y="1825625"/>
            <a:ext cx="325584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u="sng">
                <a:solidFill>
                  <a:srgbClr val="000000"/>
                </a:solidFill>
                <a:cs typeface="Calibri" panose="020F0502020204030204"/>
              </a:rPr>
              <a:t>Get data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GB">
                <a:cs typeface="Calibri" panose="020F0502020204030204"/>
              </a:rPr>
              <a:t>Google maps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GB" err="1">
                <a:cs typeface="Calibri" panose="020F0502020204030204"/>
              </a:rPr>
              <a:t>Wikidata</a:t>
            </a:r>
            <a:endParaRPr lang="en-GB">
              <a:cs typeface="Calibri" panose="020F0502020204030204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GB">
                <a:cs typeface="Calibri" panose="020F0502020204030204"/>
              </a:rPr>
              <a:t>Fitbit</a:t>
            </a:r>
            <a:endParaRPr lang="en-GB"/>
          </a:p>
          <a:p>
            <a:pPr>
              <a:buFont typeface="Arial" panose="05000000000000000000" pitchFamily="2" charset="2"/>
              <a:buChar char="•"/>
            </a:pPr>
            <a:r>
              <a:rPr lang="en-GB">
                <a:cs typeface="Calibri" panose="020F0502020204030204"/>
              </a:rPr>
              <a:t>British library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GB">
                <a:ea typeface="+mn-lt"/>
                <a:cs typeface="+mn-lt"/>
              </a:rPr>
              <a:t>Data.parliament.uk</a:t>
            </a:r>
          </a:p>
          <a:p>
            <a:pPr marL="0" indent="0">
              <a:buNone/>
            </a:pPr>
            <a:endParaRPr lang="en-GB">
              <a:ea typeface="+mn-lt"/>
              <a:cs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A22411-755A-492B-8711-2F177B145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3AB675-1500-457D-8B35-933F31818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9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74DBDF-3637-4010-BEE3-AF61DD25BE10}"/>
              </a:ext>
            </a:extLst>
          </p:cNvPr>
          <p:cNvSpPr txBox="1"/>
          <p:nvPr/>
        </p:nvSpPr>
        <p:spPr>
          <a:xfrm>
            <a:off x="4387702" y="1791586"/>
            <a:ext cx="2743200" cy="20928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u="sng">
                <a:cs typeface="Calibri" panose="020F0502020204030204"/>
              </a:rPr>
              <a:t>Add data</a:t>
            </a:r>
          </a:p>
          <a:p>
            <a:pPr marL="285750" indent="-285750" algn="l">
              <a:buFont typeface="Arial"/>
              <a:buChar char="•"/>
            </a:pPr>
            <a:r>
              <a:rPr lang="en-GB" sz="2800"/>
              <a:t>Twitter</a:t>
            </a:r>
            <a:endParaRPr lang="en-US" sz="28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sz="2800">
                <a:cs typeface="Calibri"/>
              </a:rPr>
              <a:t>Facebook</a:t>
            </a:r>
          </a:p>
          <a:p>
            <a:pPr marL="285750" indent="-285750">
              <a:buFont typeface="Arial"/>
              <a:buChar char="•"/>
            </a:pPr>
            <a:r>
              <a:rPr lang="en-GB" sz="2800">
                <a:cs typeface="Calibri"/>
              </a:rPr>
              <a:t>Instagram</a:t>
            </a:r>
          </a:p>
          <a:p>
            <a:endParaRPr lang="en-GB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E6CAFD-3D5E-4685-8E66-AFCBA7F8E342}"/>
              </a:ext>
            </a:extLst>
          </p:cNvPr>
          <p:cNvSpPr txBox="1"/>
          <p:nvPr/>
        </p:nvSpPr>
        <p:spPr>
          <a:xfrm>
            <a:off x="7411510" y="1653501"/>
            <a:ext cx="4053155" cy="1661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u="sng">
                <a:cs typeface="Calibri" panose="020F0502020204030204"/>
              </a:rPr>
              <a:t>Manage services</a:t>
            </a:r>
          </a:p>
          <a:p>
            <a:pPr marL="285750" indent="-285750">
              <a:buFont typeface="Arial"/>
              <a:buChar char="•"/>
            </a:pPr>
            <a:r>
              <a:rPr lang="en-GB" sz="2800"/>
              <a:t>Amazon Web Services</a:t>
            </a:r>
            <a:endParaRPr lang="en-US" sz="28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sz="2800">
                <a:cs typeface="Calibri"/>
              </a:rPr>
              <a:t>Microsoft Azure</a:t>
            </a:r>
          </a:p>
          <a:p>
            <a:endParaRPr lang="en-GB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708656-3723-48A1-8352-82C8186EE529}"/>
              </a:ext>
            </a:extLst>
          </p:cNvPr>
          <p:cNvSpPr txBox="1"/>
          <p:nvPr/>
        </p:nvSpPr>
        <p:spPr>
          <a:xfrm>
            <a:off x="4310646" y="4150262"/>
            <a:ext cx="3248346" cy="1661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u="sng">
                <a:cs typeface="Calibri"/>
              </a:rPr>
              <a:t>Book appointments</a:t>
            </a:r>
          </a:p>
          <a:p>
            <a:pPr marL="285750" indent="-285750">
              <a:buFont typeface="Arial"/>
              <a:buChar char="•"/>
            </a:pPr>
            <a:r>
              <a:rPr lang="en-GB" sz="2800">
                <a:cs typeface="Calibri"/>
              </a:rPr>
              <a:t>GP systems</a:t>
            </a:r>
          </a:p>
          <a:p>
            <a:pPr marL="285750" indent="-285750">
              <a:buFont typeface="Arial"/>
              <a:buChar char="•"/>
            </a:pPr>
            <a:r>
              <a:rPr lang="en-GB" sz="2800">
                <a:cs typeface="Calibri"/>
              </a:rPr>
              <a:t>Restaurants</a:t>
            </a:r>
          </a:p>
          <a:p>
            <a:pPr marL="285750" indent="-285750">
              <a:buFont typeface="Arial"/>
              <a:buChar char="•"/>
            </a:pPr>
            <a:endParaRPr lang="en-GB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1763F6-2538-4CCD-AB49-554B78716CDC}"/>
              </a:ext>
            </a:extLst>
          </p:cNvPr>
          <p:cNvSpPr txBox="1"/>
          <p:nvPr/>
        </p:nvSpPr>
        <p:spPr>
          <a:xfrm>
            <a:off x="7816118" y="3892724"/>
            <a:ext cx="3582256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u="sng">
                <a:cs typeface="Calibri"/>
              </a:rPr>
              <a:t>Real world interaction</a:t>
            </a:r>
          </a:p>
          <a:p>
            <a:pPr marL="285750" indent="-285750">
              <a:buFont typeface="Arial"/>
              <a:buChar char="•"/>
            </a:pPr>
            <a:r>
              <a:rPr lang="en-GB" sz="2800">
                <a:cs typeface="Calibri"/>
              </a:rPr>
              <a:t>Google Nest</a:t>
            </a:r>
          </a:p>
          <a:p>
            <a:pPr marL="285750" indent="-285750">
              <a:buFont typeface="Arial"/>
              <a:buChar char="•"/>
            </a:pPr>
            <a:r>
              <a:rPr lang="en-GB" sz="2800">
                <a:cs typeface="Calibri"/>
              </a:rPr>
              <a:t>Dishwasher</a:t>
            </a:r>
          </a:p>
          <a:p>
            <a:pPr marL="285750" indent="-285750">
              <a:buFont typeface="Arial"/>
              <a:buChar char="•"/>
            </a:pPr>
            <a:r>
              <a:rPr lang="en-GB" sz="2800">
                <a:cs typeface="Calibri"/>
              </a:rPr>
              <a:t>Burglar alarm</a:t>
            </a:r>
          </a:p>
        </p:txBody>
      </p:sp>
    </p:spTree>
    <p:extLst>
      <p:ext uri="{BB962C8B-B14F-4D97-AF65-F5344CB8AC3E}">
        <p14:creationId xmlns:p14="http://schemas.microsoft.com/office/powerpoint/2010/main" val="405944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DE993500-4F5A-4F59-8D29-AC2FA3CE855E}" vid="{B7ADD650-C45A-4E3D-AD67-7651637473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MScHDStemplate2</Template>
  <Application>Microsoft Office PowerPoint</Application>
  <PresentationFormat>Widescreen</PresentationFormat>
  <Slides>26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APIs &amp; Plumber </vt:lpstr>
      <vt:lpstr>Prerequisite software install</vt:lpstr>
      <vt:lpstr>Session overview</vt:lpstr>
      <vt:lpstr>What is an API?</vt:lpstr>
      <vt:lpstr>Steps towards an API</vt:lpstr>
      <vt:lpstr>API messaging</vt:lpstr>
      <vt:lpstr>Why bother?</vt:lpstr>
      <vt:lpstr>Google maps API</vt:lpstr>
      <vt:lpstr>Example APIs</vt:lpstr>
      <vt:lpstr>Health data APIs</vt:lpstr>
      <vt:lpstr>Anatomy of a query URL (the request)</vt:lpstr>
      <vt:lpstr>Anatomy of a query URL (the request)</vt:lpstr>
      <vt:lpstr>Response</vt:lpstr>
      <vt:lpstr>Google maps elevation API call example</vt:lpstr>
      <vt:lpstr>Exercises 1: How many people are in space right now?</vt:lpstr>
      <vt:lpstr>Exercise 2: Write your own R script to find out what the UK Covid-19 rate is and plot it</vt:lpstr>
      <vt:lpstr>Exercise 1 &amp; 2 summary</vt:lpstr>
      <vt:lpstr>Swagger</vt:lpstr>
      <vt:lpstr>Swagger</vt:lpstr>
      <vt:lpstr>Decorators</vt:lpstr>
      <vt:lpstr>Plumber function</vt:lpstr>
      <vt:lpstr>Plumber – access to functions</vt:lpstr>
      <vt:lpstr>Exercise 3: Run some plumber code</vt:lpstr>
      <vt:lpstr>Plumber – access to functions</vt:lpstr>
      <vt:lpstr>Exercises: write some plumber code</vt:lpstr>
      <vt:lpstr>Additional points</vt:lpstr>
    </vt:vector>
  </TitlesOfParts>
  <Company>The University of Liverpool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Butters, Olly</dc:creator>
  <cp:revision>72</cp:revision>
  <dcterms:created xsi:type="dcterms:W3CDTF">2021-12-08T09:25:24Z</dcterms:created>
  <dcterms:modified xsi:type="dcterms:W3CDTF">2023-05-12T10:19:38Z</dcterms:modified>
</cp:coreProperties>
</file>