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78" r:id="rId6"/>
    <p:sldId id="271" r:id="rId7"/>
    <p:sldId id="269" r:id="rId8"/>
    <p:sldId id="268" r:id="rId9"/>
    <p:sldId id="259" r:id="rId10"/>
    <p:sldId id="267" r:id="rId11"/>
    <p:sldId id="263" r:id="rId12"/>
    <p:sldId id="276" r:id="rId13"/>
    <p:sldId id="261" r:id="rId14"/>
    <p:sldId id="277" r:id="rId15"/>
    <p:sldId id="279" r:id="rId16"/>
    <p:sldId id="260" r:id="rId17"/>
    <p:sldId id="280" r:id="rId18"/>
    <p:sldId id="265" r:id="rId19"/>
    <p:sldId id="272" r:id="rId20"/>
    <p:sldId id="262" r:id="rId21"/>
    <p:sldId id="273" r:id="rId22"/>
    <p:sldId id="274" r:id="rId23"/>
    <p:sldId id="266" r:id="rId24"/>
    <p:sldId id="282" r:id="rId25"/>
    <p:sldId id="28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DF389-3E21-9E96-AA2B-0D4DC69E0B90}" v="431" dt="2023-05-10T10:10:46.934"/>
    <p1510:client id="{2B293CC5-314F-1188-352B-5E65D95366C0}" v="48" dt="2022-02-02T18:55:46.434"/>
    <p1510:client id="{325A50D7-01C2-866D-4BD0-8538A847BAC0}" v="28" dt="2022-03-09T10:37:58.644"/>
    <p1510:client id="{3FB19D1E-E29F-B4CA-2EFF-C8A9A73C8F1B}" v="1386" dt="2021-12-10T18:19:20.895"/>
    <p1510:client id="{70B656DC-41E8-A276-BC00-B8540604BDDA}" v="533" dt="2022-02-07T17:23:31.660"/>
    <p1510:client id="{76672AFA-A4D2-551C-8B74-5CEEA6757AE7}" v="156" dt="2022-02-01T10:58:36.007"/>
    <p1510:client id="{7FE68913-2D2A-1C91-B83B-5EDACDD63AB6}" v="265" dt="2023-05-09T16:23:01.931"/>
    <p1510:client id="{80768E18-F317-E0C9-B1E2-0273AC0A880E}" v="1" dt="2023-05-11T08:30:24.332"/>
    <p1510:client id="{8DEC24E3-CA5B-9AF6-141A-3A0A48E5889B}" v="336" dt="2023-05-09T16:58:06.192"/>
    <p1510:client id="{AB00F0DB-B0CD-912E-13FC-5C34C279F87C}" v="338" dt="2022-02-08T11:43:48.572"/>
    <p1510:client id="{BDEFB4B0-5556-75DA-C846-5A27B6176EAC}" v="114" dt="2021-12-13T11:32:54.922"/>
    <p1510:client id="{D3C465D4-25B2-7222-6B32-F4FEDDF9B137}" v="569" dt="2022-02-04T17:48:46.123"/>
    <p1510:client id="{E3CF4505-38C4-DDDF-AFD8-AC62CD1698B1}" v="85" dt="2022-02-02T12:25:34.932"/>
    <p1510:client id="{F223DD96-62B8-041F-454E-011AC1CA6334}" v="742" dt="2023-05-10T15:31:04.826"/>
    <p1510:client id="{FB99E4F2-9D95-48EA-6912-E24E37766AB1}" v="311" dt="2021-12-08T13:54:41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elevation/json?locations=39.7391536%2C-104.984703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Butters/HDS-plumber/archive/refs/heads/main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ronavirus.data.gov.uk/v1/data?filters=areaType=nation;areaName=england&amp;structure=%7b%22date%22:%22date%22,%22newCases%22:%22newCasesByPublishDa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sv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sv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aq.org/#/v2/measurements_get_v2_measurements_get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ea typeface="+mj-lt"/>
                <a:cs typeface="+mj-lt"/>
              </a:rPr>
              <a:t>APIs &amp; Plumber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Dr Olly Butters</a:t>
            </a:r>
          </a:p>
          <a:p>
            <a:r>
              <a:rPr lang="en-GB">
                <a:cs typeface="Calibri"/>
              </a:rPr>
              <a:t>Public Health, Policy and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Health data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 health stats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Care Quality Commission -&gt; locations of care homes</a:t>
            </a: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950C-FD30-463D-AFA4-96B8408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FF9BCF-D4AD-66D1-0638-2EF6A30CB0B8}"/>
              </a:ext>
            </a:extLst>
          </p:cNvPr>
          <p:cNvSpPr/>
          <p:nvPr/>
        </p:nvSpPr>
        <p:spPr>
          <a:xfrm>
            <a:off x="845126" y="3997035"/>
            <a:ext cx="10917381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1384916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220C-C186-845F-21F2-A1460CC64918}"/>
              </a:ext>
            </a:extLst>
          </p:cNvPr>
          <p:cNvSpPr txBox="1"/>
          <p:nvPr/>
        </p:nvSpPr>
        <p:spPr>
          <a:xfrm>
            <a:off x="990600" y="4156364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Pavement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4C4B-03D6-03AE-89B4-4DEB1DCD0A51}"/>
              </a:ext>
            </a:extLst>
          </p:cNvPr>
          <p:cNvSpPr txBox="1"/>
          <p:nvPr/>
        </p:nvSpPr>
        <p:spPr>
          <a:xfrm>
            <a:off x="2743199" y="415636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A9E5-09F4-9C5E-11A4-0D3437B47D2A}"/>
              </a:ext>
            </a:extLst>
          </p:cNvPr>
          <p:cNvSpPr txBox="1"/>
          <p:nvPr/>
        </p:nvSpPr>
        <p:spPr>
          <a:xfrm>
            <a:off x="4932219" y="4156364"/>
            <a:ext cx="15724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Flat number 3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6ADD-71CE-4929-7007-ECF986CFD736}"/>
              </a:ext>
            </a:extLst>
          </p:cNvPr>
          <p:cNvSpPr txBox="1"/>
          <p:nvPr/>
        </p:nvSpPr>
        <p:spPr>
          <a:xfrm>
            <a:off x="6968836" y="4156363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Kitchen/cupboard/</a:t>
            </a:r>
            <a:r>
              <a:rPr lang="en-GB" err="1">
                <a:cs typeface="Calibri"/>
              </a:rPr>
              <a:t>get_mug</a:t>
            </a:r>
            <a:endParaRPr lang="en-GB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4770-C637-8F93-CD15-05CBA90A1992}"/>
              </a:ext>
            </a:extLst>
          </p:cNvPr>
          <p:cNvSpPr txBox="1"/>
          <p:nvPr/>
        </p:nvSpPr>
        <p:spPr>
          <a:xfrm>
            <a:off x="10044544" y="41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colour=red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1A58-754D-033C-0A1E-B2E490CA5E97}"/>
              </a:ext>
            </a:extLst>
          </p:cNvPr>
          <p:cNvSpPr/>
          <p:nvPr/>
        </p:nvSpPr>
        <p:spPr>
          <a:xfrm>
            <a:off x="838198" y="5015343"/>
            <a:ext cx="10917381" cy="748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4CC97-BD72-4DEC-E53B-11B1E7FBE4B8}"/>
              </a:ext>
            </a:extLst>
          </p:cNvPr>
          <p:cNvSpPr txBox="1"/>
          <p:nvPr/>
        </p:nvSpPr>
        <p:spPr>
          <a:xfrm>
            <a:off x="983672" y="5174672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Road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D393-E45D-BA75-22B2-92E48A41C20A}"/>
              </a:ext>
            </a:extLst>
          </p:cNvPr>
          <p:cNvSpPr txBox="1"/>
          <p:nvPr/>
        </p:nvSpPr>
        <p:spPr>
          <a:xfrm>
            <a:off x="2736271" y="517467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60753-1082-92A7-CA61-FCD6273FCA8A}"/>
              </a:ext>
            </a:extLst>
          </p:cNvPr>
          <p:cNvSpPr txBox="1"/>
          <p:nvPr/>
        </p:nvSpPr>
        <p:spPr>
          <a:xfrm>
            <a:off x="4932218" y="517467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Garage number 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32608-6365-AB7B-4295-B9059E17A83D}"/>
              </a:ext>
            </a:extLst>
          </p:cNvPr>
          <p:cNvSpPr txBox="1"/>
          <p:nvPr/>
        </p:nvSpPr>
        <p:spPr>
          <a:xfrm>
            <a:off x="6961908" y="5174671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Park/car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Response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Typically get a header and content in the response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03A6-B0EF-441A-9D19-D7C2F8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250-554B-7BD7-4C80-83EF7997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elevation API call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94A-7BA4-677E-DCA7-76DD2492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20825"/>
            <a:ext cx="11444843" cy="659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Request: </a:t>
            </a:r>
            <a:r>
              <a:rPr lang="en-GB" sz="2000">
                <a:ea typeface="+mn-lt"/>
                <a:cs typeface="+mn-lt"/>
                <a:hlinkClick r:id="rId2"/>
              </a:rPr>
              <a:t>https://maps.googleapis.com/maps/api/elevation/json?locations=39.7391536%2C-104.9847034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E417-5215-607C-D299-1FB6C57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FCC3-DE9A-77A2-3759-3F5FB19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18D8-10B9-5F1F-13CF-EE6F2D4ABF2F}"/>
              </a:ext>
            </a:extLst>
          </p:cNvPr>
          <p:cNvSpPr txBox="1"/>
          <p:nvPr/>
        </p:nvSpPr>
        <p:spPr>
          <a:xfrm>
            <a:off x="2175163" y="2570017"/>
            <a:ext cx="6380018" cy="35168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>
                <a:ea typeface="+mn-lt"/>
                <a:cs typeface="+mn-lt"/>
              </a:rPr>
              <a:t>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"results":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[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"elevation": 1608.637939453125,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"location": { "</a:t>
            </a:r>
            <a:r>
              <a:rPr lang="en-GB" sz="2000" err="1">
                <a:ea typeface="+mn-lt"/>
                <a:cs typeface="+mn-lt"/>
              </a:rPr>
              <a:t>lat</a:t>
            </a:r>
            <a:r>
              <a:rPr lang="en-GB" sz="2000">
                <a:ea typeface="+mn-lt"/>
                <a:cs typeface="+mn-lt"/>
              </a:rPr>
              <a:t>": 39.7391536, "</a:t>
            </a:r>
            <a:r>
              <a:rPr lang="en-GB" sz="2000" err="1">
                <a:ea typeface="+mn-lt"/>
                <a:cs typeface="+mn-lt"/>
              </a:rPr>
              <a:t>lng</a:t>
            </a:r>
            <a:r>
              <a:rPr lang="en-GB" sz="2000">
                <a:ea typeface="+mn-lt"/>
                <a:cs typeface="+mn-lt"/>
              </a:rPr>
              <a:t>": -104.9847034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"resolution": 4.771975994110107,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],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"status": "OK",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FE665-EE78-8D70-9136-E497E05002C0}"/>
              </a:ext>
            </a:extLst>
          </p:cNvPr>
          <p:cNvSpPr txBox="1"/>
          <p:nvPr/>
        </p:nvSpPr>
        <p:spPr>
          <a:xfrm>
            <a:off x="699654" y="4003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>
                <a:cs typeface="Calibri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239102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GB">
                <a:cs typeface="Calibri"/>
              </a:rPr>
              <a:t>Exercises 1: How many people are in space right now?</a:t>
            </a:r>
            <a:endParaRPr lang="en-GB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2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  <a:hlinkClick r:id="rId2"/>
              </a:rPr>
              <a:t>https://github.com/OllyButters/HDS-plumber/archive/refs/heads/main.zip</a:t>
            </a:r>
            <a:endParaRPr lang="en-US"/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Open README.md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Open exercise_1_api_who_is_in_space_now.R</a:t>
            </a:r>
          </a:p>
          <a:p>
            <a:pPr marL="514350" indent="-514350">
              <a:buAutoNum type="arabicPeriod"/>
            </a:pPr>
            <a:r>
              <a:rPr lang="en-GB">
                <a:cs typeface="Calibri"/>
              </a:rPr>
              <a:t>Run the R file a line at a time (Ctrl-Enter) and read the comments as you do.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2: Write your own R script to find out what the UK Covid-19 rate is and plot it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Start a new R file called exercise_2_api_covid_rate.R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Copy the relevant parts from the first exercise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The query URL (the request) is: </a:t>
            </a:r>
            <a:r>
              <a:rPr lang="en-GB">
                <a:ea typeface="+mn-lt"/>
                <a:cs typeface="+mn-lt"/>
                <a:hlinkClick r:id="rId2"/>
              </a:rPr>
              <a:t>https://api.coronavirus.data.gov.uk/v1/data?filters=areaType=nation;areaName=england&amp;structure={"date":"date","newCases":"newCasesByPublishDate</a:t>
            </a:r>
            <a:r>
              <a:rPr lang="en-GB">
                <a:ea typeface="+mn-lt"/>
                <a:cs typeface="+mn-lt"/>
              </a:rPr>
              <a:t>"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Can copy URL from the README.md file.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Get the data from the API and plot it.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If you get really stuck you can look at exercise_2_api_covid_answer.R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C53-4EBE-35F4-A673-DAE7AE5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1 &amp; 2 summary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401-D365-90C9-79F7-00D4A3D0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Used two APIs to get data from remote services.</a:t>
            </a:r>
            <a:endParaRPr lang="en-US"/>
          </a:p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Now we are going to build our own APIs and connect to them in a similar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2F1D-F38C-F37F-9FBB-15E608F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76BB-A9CC-85A1-FA7F-C357BD09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Web tool to help explore and use compliant APIs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0C15D2-599E-4F5B-8D7B-C6D68B68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64" y="35961"/>
            <a:ext cx="8524216" cy="230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9CD3BA9-7818-4328-9081-7876D496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9" y="78768"/>
            <a:ext cx="8022418" cy="385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F10E-08B5-49EC-B96F-6ED5039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Prerequisite software install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D8BC-9C92-46F6-BC47-1DE7DDA2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355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Download </a:t>
            </a:r>
            <a:endParaRPr lang="en-US" dirty="0"/>
          </a:p>
          <a:p>
            <a:pPr lvl="1"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https://github.com/OllyButters/HDS-plumber/archive/refs/heads/main.zip</a:t>
            </a:r>
            <a:endParaRPr lang="en-GB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RStudio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R libraries (</a:t>
            </a:r>
            <a:r>
              <a:rPr lang="en-GB" err="1">
                <a:ea typeface="+mn-lt"/>
                <a:cs typeface="+mn-lt"/>
              </a:rPr>
              <a:t>install.packages</a:t>
            </a:r>
            <a:r>
              <a:rPr lang="en-GB">
                <a:ea typeface="+mn-lt"/>
                <a:cs typeface="+mn-lt"/>
              </a:rPr>
              <a:t>) 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httr</a:t>
            </a:r>
            <a:endParaRPr lang="en-GB" err="1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jsonlite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tidyverse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plumber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gapminder</a:t>
            </a:r>
            <a:endParaRPr lang="en-GB">
              <a:cs typeface="Calibri" panose="020F0502020204030204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GB" err="1">
                <a:ea typeface="+mn-lt"/>
                <a:cs typeface="+mn-lt"/>
              </a:rPr>
              <a:t>png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9B714-7B60-413E-BAD6-9F0C9295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A9329-7452-4EDA-9B0D-244CE04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Decorators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070771" cy="1254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endParaRPr lang="en-GB">
              <a:latin typeface="Calibri"/>
              <a:ea typeface="Source Sans Pro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6165-D52F-4817-9DF9-0C300587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0790-5991-9A77-9C04-5F7950818AE7}"/>
              </a:ext>
            </a:extLst>
          </p:cNvPr>
          <p:cNvSpPr txBox="1"/>
          <p:nvPr/>
        </p:nvSpPr>
        <p:spPr>
          <a:xfrm>
            <a:off x="6497780" y="2618508"/>
            <a:ext cx="4953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#. I am a decorator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 err="1">
                <a:solidFill>
                  <a:srgbClr val="000000"/>
                </a:solidFill>
                <a:ea typeface="+mn-lt"/>
                <a:cs typeface="+mn-lt"/>
              </a:rPr>
              <a:t>my_function</a:t>
            </a: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 &lt;- function()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{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    #do awesome stuff</a:t>
            </a:r>
            <a:br>
              <a:rPr lang="en-GB" sz="240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</a:b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1F3F-CAC8-E21D-DE5D-9938D29F3CCC}"/>
              </a:ext>
            </a:extLst>
          </p:cNvPr>
          <p:cNvSpPr txBox="1"/>
          <p:nvPr/>
        </p:nvSpPr>
        <p:spPr>
          <a:xfrm>
            <a:off x="630381" y="2722419"/>
            <a:ext cx="5458690" cy="1660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Start with a # so ignored most of the time.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Common in other languages.</a:t>
            </a:r>
            <a:endParaRPr lang="en-US" sz="2800">
              <a:latin typeface="Arial"/>
              <a:cs typeface="Arial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64" y="1936461"/>
            <a:ext cx="7468590" cy="3208338"/>
          </a:xfr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#* Return the square of a number</a:t>
            </a:r>
            <a:endParaRPr lang="en-US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/>
              <a:t>#* @param a The number to square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#* @get /square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function(a) {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    </a:t>
            </a:r>
            <a:r>
              <a:rPr lang="en-GB" err="1"/>
              <a:t>as.numeric</a:t>
            </a:r>
            <a:r>
              <a:rPr lang="en-GB"/>
              <a:t>(a) * </a:t>
            </a:r>
            <a:r>
              <a:rPr lang="en-GB" err="1"/>
              <a:t>as.numeric</a:t>
            </a:r>
            <a:r>
              <a:rPr lang="en-GB"/>
              <a:t>(a)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}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Source Sans Pro"/>
              <a:ea typeface="Source Sans Pro"/>
              <a:cs typeface="+mn-lt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B108-F2BE-443B-9F10-D0E547A9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3920836" y="1122217"/>
            <a:ext cx="5098472" cy="52300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4890654" y="1669471"/>
            <a:ext cx="3096490" cy="3519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22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3373837" y="1608294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3317665" y="3624521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8407732" y="3627374"/>
            <a:ext cx="1041399" cy="2034308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258" y="558800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85" y="499435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167746" y="5398679"/>
            <a:ext cx="2888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Run in plumber = API</a:t>
            </a:r>
            <a:endParaRPr lang="en-US" sz="2400" b="1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5298818" y="3634559"/>
            <a:ext cx="3134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Add decorators = Plumber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1588106" y="2675454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29DB6-28B0-4A3E-9423-862192442C07}"/>
              </a:ext>
            </a:extLst>
          </p:cNvPr>
          <p:cNvSpPr txBox="1"/>
          <p:nvPr/>
        </p:nvSpPr>
        <p:spPr>
          <a:xfrm>
            <a:off x="9373456" y="1607905"/>
            <a:ext cx="185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Terminal or curl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37" y="1484133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343" y="5097957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481" y="509721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500" y="4435228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5728854" y="2189017"/>
            <a:ext cx="1420090" cy="144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cs typeface="Calibri"/>
              </a:rPr>
              <a:t>R function</a:t>
            </a:r>
          </a:p>
        </p:txBody>
      </p:sp>
    </p:spTree>
    <p:extLst>
      <p:ext uri="{BB962C8B-B14F-4D97-AF65-F5344CB8AC3E}">
        <p14:creationId xmlns:p14="http://schemas.microsoft.com/office/powerpoint/2010/main" val="320045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 3: Run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Open exercise_3_plumber_example_server.R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Click on the "Run API" button on the top right of the code.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This will open a web browser with swagger running in 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Run example plumber functions (/hello, /square, /plot)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request URLs directly in a web browser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a second RStudio instance (Session &gt; New Session), open exercise_3_plumber_example_client.R, update the </a:t>
            </a:r>
            <a:r>
              <a:rPr lang="en-GB" dirty="0" err="1">
                <a:ea typeface="Calibri"/>
                <a:cs typeface="Calibri" panose="020F0502020204030204"/>
              </a:rPr>
              <a:t>port_number</a:t>
            </a:r>
            <a:r>
              <a:rPr lang="en-GB" dirty="0">
                <a:ea typeface="Calibri"/>
                <a:cs typeface="Calibri" panose="020F0502020204030204"/>
              </a:rPr>
              <a:t> variable, run examples.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More info in the README.md document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3920836" y="1122217"/>
            <a:ext cx="5098472" cy="52300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4890654" y="1669471"/>
            <a:ext cx="3096490" cy="351905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24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3373837" y="1608294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3317665" y="3624521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0000">
            <a:off x="8407732" y="3627374"/>
            <a:ext cx="1041399" cy="2034308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258" y="558800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85" y="499435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167746" y="5398679"/>
            <a:ext cx="2888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Run in plumber = API</a:t>
            </a:r>
            <a:endParaRPr lang="en-US" sz="2400" b="1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5298818" y="3634559"/>
            <a:ext cx="31342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cs typeface="Calibri"/>
              </a:rPr>
              <a:t>Add decorators = Plumber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1588106" y="2675454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29DB6-28B0-4A3E-9423-862192442C07}"/>
              </a:ext>
            </a:extLst>
          </p:cNvPr>
          <p:cNvSpPr txBox="1"/>
          <p:nvPr/>
        </p:nvSpPr>
        <p:spPr>
          <a:xfrm>
            <a:off x="9373456" y="1607905"/>
            <a:ext cx="1852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Terminal or curl</a:t>
            </a: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537" y="1484133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343" y="5097957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481" y="509721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500" y="4435228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5728854" y="2189017"/>
            <a:ext cx="1420090" cy="144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cs typeface="Calibri"/>
              </a:rPr>
              <a:t>R function</a:t>
            </a:r>
          </a:p>
        </p:txBody>
      </p:sp>
    </p:spTree>
    <p:extLst>
      <p:ext uri="{BB962C8B-B14F-4D97-AF65-F5344CB8AC3E}">
        <p14:creationId xmlns:p14="http://schemas.microsoft.com/office/powerpoint/2010/main" val="150972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Exercises: write some plumber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2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Additional points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GET/POST</a:t>
            </a:r>
            <a:endParaRPr lang="en-US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Bounds checks</a:t>
            </a:r>
            <a:endParaRPr lang="en-US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Security is vital on public APIs</a:t>
            </a:r>
            <a:endParaRPr lang="en-US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Good list of public APIs - </a:t>
            </a:r>
            <a:r>
              <a:rPr lang="en-GB">
                <a:ea typeface="+mn-lt"/>
                <a:cs typeface="+mn-lt"/>
                <a:hlinkClick r:id="rId2"/>
              </a:rPr>
              <a:t>https://github.com/public-apis/public-apis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  <a:hlinkClick r:id="rId3"/>
              </a:rPr>
              <a:t>https://docs.openaq.org/#/v2/measurements_get_v2_measurements_get</a:t>
            </a:r>
            <a:endParaRPr lang="en-GB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54EC-5601-4E27-817E-A70F6D8B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Introduction to plumber. (~15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Final comments. (~5 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814D-C7AE-427C-9190-9BE7D2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What is an API?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C28-B46E-C078-3C98-289A9EA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Steps towards an API</a:t>
            </a:r>
            <a:endParaRPr lang="en-GB"/>
          </a:p>
        </p:txBody>
      </p:sp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D0B6AAB8-C5FE-3F0D-E00C-23E5F7F9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773" y="2197100"/>
            <a:ext cx="1466850" cy="1479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BED59-7E7F-6170-9746-398FAE4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0438C-889F-DFDC-7D7F-D5A1979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7" name="Graphic 7" descr="Programmer female with solid fill">
            <a:extLst>
              <a:ext uri="{FF2B5EF4-FFF2-40B4-BE49-F238E27FC236}">
                <a16:creationId xmlns:a16="http://schemas.microsoft.com/office/drawing/2014/main" id="{5490A15A-4169-06F1-E5B9-77FA48C8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450" y="2197100"/>
            <a:ext cx="1377950" cy="136525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B6E418-49AA-24B3-08F0-706F9F5E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5001"/>
              </p:ext>
            </p:extLst>
          </p:nvPr>
        </p:nvGraphicFramePr>
        <p:xfrm>
          <a:off x="855980" y="4233926"/>
          <a:ext cx="3199404" cy="1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68">
                  <a:extLst>
                    <a:ext uri="{9D8B030D-6E8A-4147-A177-3AD203B41FA5}">
                      <a16:colId xmlns:a16="http://schemas.microsoft.com/office/drawing/2014/main" val="1309771608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2635826077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1958826060"/>
                    </a:ext>
                  </a:extLst>
                </a:gridCol>
              </a:tblGrid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364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9786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700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150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81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7675-3BD4-CF29-AE8B-D201E141043A}"/>
              </a:ext>
            </a:extLst>
          </p:cNvPr>
          <p:cNvSpPr txBox="1"/>
          <p:nvPr/>
        </p:nvSpPr>
        <p:spPr>
          <a:xfrm>
            <a:off x="4394200" y="2197099"/>
            <a:ext cx="38227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function </a:t>
            </a:r>
            <a:r>
              <a:rPr lang="en-GB" err="1">
                <a:cs typeface="Calibri"/>
              </a:rPr>
              <a:t>get_diabetes_count</a:t>
            </a:r>
            <a:r>
              <a:rPr lang="en-GB">
                <a:cs typeface="Calibri"/>
              </a:rPr>
              <a:t>() {</a:t>
            </a:r>
          </a:p>
          <a:p>
            <a:r>
              <a:rPr lang="en-GB">
                <a:cs typeface="Calibri"/>
              </a:rPr>
              <a:t>    SELECT COUNT(*) </a:t>
            </a:r>
          </a:p>
          <a:p>
            <a:r>
              <a:rPr lang="en-GB">
                <a:cs typeface="Calibri"/>
              </a:rPr>
              <a:t>    FROM database</a:t>
            </a:r>
          </a:p>
          <a:p>
            <a:r>
              <a:rPr lang="en-GB">
                <a:cs typeface="Calibri"/>
              </a:rPr>
              <a:t>    WHERE Disease=Diabetes;</a:t>
            </a:r>
          </a:p>
          <a:p>
            <a:r>
              <a:rPr lang="en-GB">
                <a:cs typeface="Calibri"/>
              </a:rPr>
              <a:t>}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78D2C43-5AD5-1B15-A376-705B78896518}"/>
              </a:ext>
            </a:extLst>
          </p:cNvPr>
          <p:cNvSpPr/>
          <p:nvPr/>
        </p:nvSpPr>
        <p:spPr>
          <a:xfrm>
            <a:off x="8248650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2CCE14-AFCB-610A-0C48-CF0D230BA4B3}"/>
              </a:ext>
            </a:extLst>
          </p:cNvPr>
          <p:cNvSpPr/>
          <p:nvPr/>
        </p:nvSpPr>
        <p:spPr>
          <a:xfrm>
            <a:off x="3136899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API messaging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Why bother?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Can make subset of data/application available.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Static interface.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8027-2AA3-444F-AD97-8E84C27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API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Google maps API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Example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Fitbit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2411-755A-492B-8711-2F177B1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Instagram</a:t>
            </a:r>
          </a:p>
          <a:p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Microsoft Azure</a:t>
            </a:r>
          </a:p>
          <a:p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GP systems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APIs &amp; Plumber </vt:lpstr>
      <vt:lpstr>Prerequisite software install</vt:lpstr>
      <vt:lpstr>Session overview</vt:lpstr>
      <vt:lpstr>What is an API?</vt:lpstr>
      <vt:lpstr>Steps towards an API</vt:lpstr>
      <vt:lpstr>API messaging</vt:lpstr>
      <vt:lpstr>Why bother?</vt:lpstr>
      <vt:lpstr>Google maps API</vt:lpstr>
      <vt:lpstr>Example APIs</vt:lpstr>
      <vt:lpstr>Health data APIs</vt:lpstr>
      <vt:lpstr>Anatomy of a query URL (the request)</vt:lpstr>
      <vt:lpstr>Anatomy of a query URL (the request)</vt:lpstr>
      <vt:lpstr>Response</vt:lpstr>
      <vt:lpstr>Google maps elevation API call example</vt:lpstr>
      <vt:lpstr>Exercises 1: How many people are in space right now?</vt:lpstr>
      <vt:lpstr>Exercise 2: Write your own R script to find out what the UK Covid-19 rate is and plot it</vt:lpstr>
      <vt:lpstr>Exercise 1 &amp; 2 summary</vt:lpstr>
      <vt:lpstr>Swagger</vt:lpstr>
      <vt:lpstr>Swagger</vt:lpstr>
      <vt:lpstr>Decorators</vt:lpstr>
      <vt:lpstr>Plumber function</vt:lpstr>
      <vt:lpstr>Plumber – access to functions</vt:lpstr>
      <vt:lpstr>Exercise 3: Run some plumber code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revision>59</cp:revision>
  <dcterms:created xsi:type="dcterms:W3CDTF">2021-12-08T09:25:24Z</dcterms:created>
  <dcterms:modified xsi:type="dcterms:W3CDTF">2023-05-11T16:37:43Z</dcterms:modified>
</cp:coreProperties>
</file>