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57" r:id="rId4"/>
    <p:sldId id="258" r:id="rId5"/>
    <p:sldId id="271" r:id="rId6"/>
    <p:sldId id="269" r:id="rId7"/>
    <p:sldId id="268" r:id="rId8"/>
    <p:sldId id="259" r:id="rId9"/>
    <p:sldId id="267" r:id="rId10"/>
    <p:sldId id="263" r:id="rId11"/>
    <p:sldId id="261" r:id="rId12"/>
    <p:sldId id="260" r:id="rId13"/>
    <p:sldId id="265" r:id="rId14"/>
    <p:sldId id="272" r:id="rId15"/>
    <p:sldId id="262" r:id="rId16"/>
    <p:sldId id="273" r:id="rId17"/>
    <p:sldId id="274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93CC5-314F-1188-352B-5E65D95366C0}" v="48" dt="2022-02-02T18:55:46.434"/>
    <p1510:client id="{325A50D7-01C2-866D-4BD0-8538A847BAC0}" v="28" dt="2022-03-09T10:37:58.644"/>
    <p1510:client id="{3FB19D1E-E29F-B4CA-2EFF-C8A9A73C8F1B}" v="1386" dt="2021-12-10T18:19:20.895"/>
    <p1510:client id="{70B656DC-41E8-A276-BC00-B8540604BDDA}" v="533" dt="2022-02-07T17:23:31.660"/>
    <p1510:client id="{76672AFA-A4D2-551C-8B74-5CEEA6757AE7}" v="156" dt="2022-02-01T10:58:36.007"/>
    <p1510:client id="{AB00F0DB-B0CD-912E-13FC-5C34C279F87C}" v="338" dt="2022-02-08T11:43:48.572"/>
    <p1510:client id="{BDEFB4B0-5556-75DA-C846-5A27B6176EAC}" v="114" dt="2021-12-13T11:32:54.922"/>
    <p1510:client id="{D3C465D4-25B2-7222-6B32-F4FEDDF9B137}" v="569" dt="2022-02-04T17:48:46.123"/>
    <p1510:client id="{E3CF4505-38C4-DDDF-AFD8-AC62CD1698B1}" v="85" dt="2022-02-02T12:25:34.932"/>
    <p1510:client id="{FB99E4F2-9D95-48EA-6912-E24E37766AB1}" v="311" dt="2021-12-08T13:54:4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990" y="6363533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 dirty="0"/>
              <a:t>MSC HEALTH DATA SCIENCE</a:t>
            </a:r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66" y="6371762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 dirty="0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svg"/><Relationship Id="rId7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0.png"/><Relationship Id="rId5" Type="http://schemas.openxmlformats.org/officeDocument/2006/relationships/image" Target="../media/image19.sv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aq.org/#/v2/measurements_get_v2_measurements_get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observatory.ac.uk/" TargetMode="External"/><Relationship Id="rId2" Type="http://schemas.openxmlformats.org/officeDocument/2006/relationships/hyperlink" Target="https://alphagov.github.io/api-catalo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police.uk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F10E-08B5-49EC-B96F-6ED5039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Prerequisite software install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D8BC-9C92-46F6-BC47-1DE7DDA2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RStudio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 libraries (</a:t>
            </a:r>
            <a:r>
              <a:rPr lang="en-GB" dirty="0" err="1">
                <a:ea typeface="+mn-lt"/>
                <a:cs typeface="+mn-lt"/>
              </a:rPr>
              <a:t>install.packages</a:t>
            </a:r>
            <a:r>
              <a:rPr lang="en-GB" dirty="0">
                <a:ea typeface="+mn-lt"/>
                <a:cs typeface="+mn-lt"/>
              </a:rPr>
              <a:t>) 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 err="1">
                <a:ea typeface="+mn-lt"/>
                <a:cs typeface="+mn-lt"/>
              </a:rPr>
              <a:t>httr</a:t>
            </a:r>
            <a:endParaRPr lang="en-GB" dirty="0" err="1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 err="1">
                <a:ea typeface="+mn-lt"/>
                <a:cs typeface="+mn-lt"/>
              </a:rPr>
              <a:t>jsonlite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 err="1">
                <a:ea typeface="+mn-lt"/>
                <a:cs typeface="+mn-lt"/>
              </a:rPr>
              <a:t>tidyverse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plumber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 err="1">
                <a:ea typeface="+mn-lt"/>
                <a:cs typeface="+mn-lt"/>
              </a:rPr>
              <a:t>gapminder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 err="1">
                <a:ea typeface="+mn-lt"/>
                <a:cs typeface="+mn-lt"/>
              </a:rPr>
              <a:t>png</a:t>
            </a:r>
            <a:endParaRPr lang="en-GB">
              <a:cs typeface="Calibri" panose="020F0502020204030204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9B714-7B60-413E-BAD6-9F0C9295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A9329-7452-4EDA-9B0D-244CE04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Anatomy of a query URL (the request)</a:t>
            </a: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95" y="1939098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 dirty="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3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A15-E115-48E1-8FEA-E48206F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Response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F0FD-9131-41A0-97C8-5F3EE874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Typically get a header and content in the response</a:t>
            </a:r>
            <a:endParaRPr lang="en-US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Response codes in header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200 – OK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404 – Not found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500 – Internal server error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Content is usually JSON or 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03A6-B0EF-441A-9D19-D7C2F86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FB6C-9FED-4E57-9FF2-FB585D3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5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Exercises: connect to some APIs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1: Using an API - how many people are in space right now?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2: Using an API - what is the UK Covid-19 case rate?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2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Swagger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9644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Web tool to help explore and use compliant APIs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0C15D2-599E-4F5B-8D7B-C6D68B68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64" y="35961"/>
            <a:ext cx="8524216" cy="230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Swagger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9CD3BA9-7818-4328-9081-7876D496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9" y="78768"/>
            <a:ext cx="8022418" cy="385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B0A5-02E9-4DB9-8940-0D209FE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Decorators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C64C-E5E2-49F8-9688-4E082FA2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Decorators let you modify function behaviour without modifying the function code!</a:t>
            </a:r>
          </a:p>
          <a:p>
            <a:pPr marL="0" indent="0">
              <a:buNone/>
            </a:pPr>
            <a:r>
              <a:rPr lang="en-GB" dirty="0">
                <a:latin typeface="Source Sans Pro"/>
                <a:ea typeface="+mn-lt"/>
                <a:cs typeface="+mn-lt"/>
              </a:rPr>
              <a:t>#. I am a decorator
</a:t>
            </a:r>
            <a:r>
              <a:rPr lang="en-GB" dirty="0" err="1">
                <a:latin typeface="Source Sans Pro"/>
                <a:ea typeface="+mn-lt"/>
                <a:cs typeface="+mn-lt"/>
              </a:rPr>
              <a:t>my_function</a:t>
            </a:r>
            <a:r>
              <a:rPr lang="en-GB" dirty="0">
                <a:latin typeface="Source Sans Pro"/>
                <a:ea typeface="+mn-lt"/>
                <a:cs typeface="+mn-lt"/>
              </a:rPr>
              <a:t> &lt;- function()
{
    #do awesome stuff 
}</a:t>
            </a:r>
          </a:p>
          <a:p>
            <a:pPr marL="0" indent="0">
              <a:buNone/>
            </a:pPr>
            <a:endParaRPr lang="en-GB" dirty="0">
              <a:latin typeface="Calibri"/>
              <a:ea typeface="Source Sans Pro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latin typeface="Calibri"/>
                <a:ea typeface="Source Sans Pro"/>
                <a:cs typeface="Calibri" panose="020F0502020204030204"/>
              </a:rPr>
              <a:t>Common in other languages.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6165-D52F-4817-9DF9-0C300587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481FC-47BB-41D9-9200-0FDAA1C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9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05F-089E-49A0-95FD-EEF1BC17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Plumber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3B1-12B0-430C-9809-4D7AF934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#* Return the square of a number</a:t>
            </a:r>
            <a:endParaRPr lang="en-US" dirty="0">
              <a:latin typeface="Calibri" panose="020F0502020204030204"/>
              <a:ea typeface="Source Sans Pro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/>
              <a:t>#* @param a The number to square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#* @get /square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GB" dirty="0"/>
              <a:t>function(a) {</a:t>
            </a:r>
            <a:endParaRPr lang="en-GB" dirty="0">
              <a:cs typeface="Calibri"/>
            </a:endParaRPr>
          </a:p>
          <a:p>
            <a:pPr>
              <a:buNone/>
            </a:pPr>
            <a:r>
              <a:rPr lang="en-GB" dirty="0"/>
              <a:t>    </a:t>
            </a:r>
            <a:r>
              <a:rPr lang="en-GB" dirty="0" err="1"/>
              <a:t>as.numeric</a:t>
            </a:r>
            <a:r>
              <a:rPr lang="en-GB" dirty="0"/>
              <a:t>(a) * </a:t>
            </a:r>
            <a:r>
              <a:rPr lang="en-GB" dirty="0" err="1"/>
              <a:t>as.numeric</a:t>
            </a:r>
            <a:r>
              <a:rPr lang="en-GB" dirty="0"/>
              <a:t>(a)</a:t>
            </a:r>
            <a:endParaRPr lang="en-GB" dirty="0">
              <a:cs typeface="Calibri"/>
            </a:endParaRPr>
          </a:p>
          <a:p>
            <a:pPr>
              <a:buNone/>
            </a:pPr>
            <a:r>
              <a:rPr lang="en-GB" dirty="0"/>
              <a:t>}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Source Sans Pro"/>
              <a:ea typeface="Source Sans Pro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B108-F2BE-443B-9F10-D0E547A9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B418-FDE5-42F8-B8D6-77A98BF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1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33EBC0A-72A2-47BA-A0B4-D2C460728667}"/>
              </a:ext>
            </a:extLst>
          </p:cNvPr>
          <p:cNvSpPr/>
          <p:nvPr/>
        </p:nvSpPr>
        <p:spPr>
          <a:xfrm>
            <a:off x="3772766" y="1071130"/>
            <a:ext cx="5380180" cy="53455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Plumber – access to functions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3193728" y="1545949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40000">
            <a:off x="2929738" y="3763066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8407732" y="3627374"/>
            <a:ext cx="1041399" cy="2034308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258" y="558800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385" y="499435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486400" y="528091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Plumber API</a:t>
            </a:r>
            <a:endParaRPr lang="en-US" sz="2400" b="1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5229546" y="3551432"/>
            <a:ext cx="24692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Plumber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1588106" y="2675454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Swagger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29DB6-28B0-4A3E-9423-862192442C07}"/>
              </a:ext>
            </a:extLst>
          </p:cNvPr>
          <p:cNvSpPr txBox="1"/>
          <p:nvPr/>
        </p:nvSpPr>
        <p:spPr>
          <a:xfrm>
            <a:off x="9373456" y="1607905"/>
            <a:ext cx="1852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Terminal or curl</a:t>
            </a: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537" y="1484133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343" y="5097957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481" y="509721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5500" y="4435228"/>
            <a:ext cx="765426" cy="7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5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Exercises: write some plumber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3: Run example plumber functions (/hello, /square, /plot)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4: Write a plumber function to use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data to show population of the UK in 1982</a:t>
            </a:r>
            <a:endParaRPr lang="en-US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5: Write a plumber function to allow a user to find out the population of any country during any year in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6: Write a plumber function to plot the population change of a user defined country.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6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D8E-48FD-4570-88F5-B4252D5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Additional points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64FC-4963-45AD-9A19-3C6AE123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GET/POST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Bounds checks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Security is vital on public APIs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Good list of public APIs - </a:t>
            </a:r>
            <a:r>
              <a:rPr lang="en-GB" dirty="0">
                <a:ea typeface="+mn-lt"/>
                <a:cs typeface="+mn-lt"/>
                <a:hlinkClick r:id="rId2"/>
              </a:rPr>
              <a:t>https://github.com/public-apis/public-apis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https://docs.openaq.org/#/v2/measurements_get_v2_measurements_get</a:t>
            </a:r>
            <a:endParaRPr lang="en-GB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454EC-5601-4E27-817E-A70F6D8B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4F8F-C284-4AA4-AD4E-ADD364C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APIs &amp; Plumber</a:t>
            </a:r>
            <a:endParaRPr lang="en-US" dirty="0"/>
          </a:p>
          <a:p>
            <a:endParaRPr lang="en-GB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Dr Olly Butters</a:t>
            </a:r>
          </a:p>
          <a:p>
            <a:r>
              <a:rPr lang="en-GB" dirty="0">
                <a:cs typeface="Calibri"/>
              </a:rPr>
              <a:t>Public Health, Policy and Systems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77268" y="6360929"/>
            <a:ext cx="4114800" cy="365125"/>
          </a:xfrm>
        </p:spPr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E49-8E45-46FC-8E34-FE6D44A0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707D-BE0B-405C-A943-CED8577B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What is an API, where are they used? (~25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- Two R examples of using existing external APIs. (~15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Introduction to plumber. (~15 mins)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- Write some plumber code.  (~30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Final comments. (~5 mins)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814D-C7AE-427C-9190-9BE7D2D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F2F7-BAE0-4920-9CA0-E0193FE8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What is an API?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6981-F5C4-446D-98DC-7F1A0F7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Application Programming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365D839-1CD6-48B7-8797-C92A045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69" y="2359234"/>
            <a:ext cx="5895109" cy="3625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DCE3-A0B9-46C1-9C14-37B10BC1E7A8}"/>
              </a:ext>
            </a:extLst>
          </p:cNvPr>
          <p:cNvSpPr txBox="1"/>
          <p:nvPr/>
        </p:nvSpPr>
        <p:spPr>
          <a:xfrm>
            <a:off x="6430014" y="6050571"/>
            <a:ext cx="625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https://www.planningpme.com/planningpme-api.htm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What is an API?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001FEF-6AFE-45C4-AE41-CF110565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6" y="2679367"/>
            <a:ext cx="6726381" cy="2830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B4F3-2F82-4286-AF10-143E65747EA3}"/>
              </a:ext>
            </a:extLst>
          </p:cNvPr>
          <p:cNvSpPr txBox="1"/>
          <p:nvPr/>
        </p:nvSpPr>
        <p:spPr>
          <a:xfrm>
            <a:off x="6352309" y="5936672"/>
            <a:ext cx="5629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dirty="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https://bytesofgigabytes.com/networking/how-http-request-and-response-works/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49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59F0-DA70-4B42-8432-A81BDA0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Why bother?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F994-7259-4D38-957E-625EEA1F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/>
              </a:rPr>
              <a:t>Easier than connecting to underlying applications.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/>
              </a:rPr>
              <a:t>Common language.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/>
              </a:rPr>
              <a:t>Static interface.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8027-2AA3-444F-AD97-8E84C272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5A617-B4FE-491F-940D-6CF569AB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33EBC0A-72A2-47BA-A0B4-D2C460728667}"/>
              </a:ext>
            </a:extLst>
          </p:cNvPr>
          <p:cNvSpPr/>
          <p:nvPr/>
        </p:nvSpPr>
        <p:spPr>
          <a:xfrm>
            <a:off x="3772766" y="1071130"/>
            <a:ext cx="5380180" cy="53455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Google maps API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  <p:pic>
        <p:nvPicPr>
          <p:cNvPr id="8" name="Graphic 8" descr="Camera with solid fill">
            <a:extLst>
              <a:ext uri="{FF2B5EF4-FFF2-40B4-BE49-F238E27FC236}">
                <a16:creationId xmlns:a16="http://schemas.microsoft.com/office/drawing/2014/main" id="{262713FE-EA05-43D3-8DDE-640BF15B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164" y="4980709"/>
            <a:ext cx="914400" cy="914400"/>
          </a:xfrm>
          <a:prstGeom prst="rect">
            <a:avLst/>
          </a:prstGeom>
        </p:spPr>
      </p:pic>
      <p:pic>
        <p:nvPicPr>
          <p:cNvPr id="9" name="Graphic 9" descr="Check In with solid fill">
            <a:extLst>
              <a:ext uri="{FF2B5EF4-FFF2-40B4-BE49-F238E27FC236}">
                <a16:creationId xmlns:a16="http://schemas.microsoft.com/office/drawing/2014/main" id="{204D2F3E-8156-497B-850B-0ED25640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948" y="1937038"/>
            <a:ext cx="914400" cy="914400"/>
          </a:xfrm>
          <a:prstGeom prst="rect">
            <a:avLst/>
          </a:prstGeom>
        </p:spPr>
      </p:pic>
      <p:pic>
        <p:nvPicPr>
          <p:cNvPr id="10" name="Graphic 10" descr="Computer with solid fill">
            <a:extLst>
              <a:ext uri="{FF2B5EF4-FFF2-40B4-BE49-F238E27FC236}">
                <a16:creationId xmlns:a16="http://schemas.microsoft.com/office/drawing/2014/main" id="{66AF6097-4E6C-4615-846A-37FA00D9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8732" y="5116368"/>
            <a:ext cx="914400" cy="914400"/>
          </a:xfrm>
          <a:prstGeom prst="rect">
            <a:avLst/>
          </a:prstGeom>
        </p:spPr>
      </p:pic>
      <p:pic>
        <p:nvPicPr>
          <p:cNvPr id="11" name="Graphic 11" descr="Monster Truck with solid fill">
            <a:extLst>
              <a:ext uri="{FF2B5EF4-FFF2-40B4-BE49-F238E27FC236}">
                <a16:creationId xmlns:a16="http://schemas.microsoft.com/office/drawing/2014/main" id="{9C3972F0-6258-424D-B897-555C0057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9221" y="2813407"/>
            <a:ext cx="914400" cy="914400"/>
          </a:xfrm>
          <a:prstGeom prst="rect">
            <a:avLst/>
          </a:prstGeom>
        </p:spPr>
      </p:pic>
      <p:pic>
        <p:nvPicPr>
          <p:cNvPr id="7" name="Graphic 7" descr="Database outline">
            <a:extLst>
              <a:ext uri="{FF2B5EF4-FFF2-40B4-BE49-F238E27FC236}">
                <a16:creationId xmlns:a16="http://schemas.microsoft.com/office/drawing/2014/main" id="{02875E4D-9D65-48A3-9AA7-D4A45492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5582" y="3614016"/>
            <a:ext cx="914400" cy="914400"/>
          </a:xfrm>
        </p:spPr>
      </p:pic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3193728" y="1545949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40000">
            <a:off x="2929738" y="3763066"/>
            <a:ext cx="1041399" cy="2034308"/>
          </a:xfrm>
          <a:prstGeom prst="rect">
            <a:avLst/>
          </a:prstGeom>
        </p:spPr>
      </p:pic>
      <p:pic>
        <p:nvPicPr>
          <p:cNvPr id="15" name="Graphic 13" descr="Sort with solid fill">
            <a:extLst>
              <a:ext uri="{FF2B5EF4-FFF2-40B4-BE49-F238E27FC236}">
                <a16:creationId xmlns:a16="http://schemas.microsoft.com/office/drawing/2014/main" id="{69838A44-2535-46BC-BE70-A78052BD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745404" y="2355557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8510474" y="3961284"/>
            <a:ext cx="1041399" cy="2034308"/>
          </a:xfrm>
          <a:prstGeom prst="rect">
            <a:avLst/>
          </a:prstGeom>
        </p:spPr>
      </p:pic>
      <p:pic>
        <p:nvPicPr>
          <p:cNvPr id="17" name="Graphic 17" descr="Marker with solid fill">
            <a:extLst>
              <a:ext uri="{FF2B5EF4-FFF2-40B4-BE49-F238E27FC236}">
                <a16:creationId xmlns:a16="http://schemas.microsoft.com/office/drawing/2014/main" id="{871F9AFE-770D-48F0-8A5D-F6ED87BD80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0163" y="3329709"/>
            <a:ext cx="914400" cy="914400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3652" y="421811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1835" y="405255"/>
            <a:ext cx="914400" cy="914400"/>
          </a:xfrm>
          <a:prstGeom prst="rect">
            <a:avLst/>
          </a:prstGeom>
        </p:spPr>
      </p:pic>
      <p:pic>
        <p:nvPicPr>
          <p:cNvPr id="20" name="Graphic 20" descr="Earth globe: Africa and Europe with solid fill">
            <a:extLst>
              <a:ext uri="{FF2B5EF4-FFF2-40B4-BE49-F238E27FC236}">
                <a16:creationId xmlns:a16="http://schemas.microsoft.com/office/drawing/2014/main" id="{6D076678-4CF8-4021-BE0B-1139ACCBAF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51368" y="2749549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486400" y="528091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Google maps API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27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D1AD-A40B-4473-B3F5-3E50008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Example APIs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0B2B-75D8-44DA-B0C1-5E90C95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255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000000"/>
                </a:solidFill>
                <a:cs typeface="Calibri" panose="020F0502020204030204"/>
              </a:rPr>
              <a:t>Get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Google maps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 err="1">
                <a:cs typeface="Calibri" panose="020F0502020204030204"/>
              </a:rPr>
              <a:t>Wikidata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Fitbit</a:t>
            </a:r>
            <a:endParaRPr lang="en-GB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British library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Data.parliament.uk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2411-755A-492B-8711-2F177B14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B675-1500-457D-8B35-933F318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4DBDF-3637-4010-BEE3-AF61DD25BE10}"/>
              </a:ext>
            </a:extLst>
          </p:cNvPr>
          <p:cNvSpPr txBox="1"/>
          <p:nvPr/>
        </p:nvSpPr>
        <p:spPr>
          <a:xfrm>
            <a:off x="4387702" y="1791586"/>
            <a:ext cx="27432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 dirty="0">
                <a:cs typeface="Calibri" panose="020F0502020204030204"/>
              </a:rPr>
              <a:t>Add data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 dirty="0"/>
              <a:t>Twitter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Instagram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6CAFD-3D5E-4685-8E66-AFCBA7F8E342}"/>
              </a:ext>
            </a:extLst>
          </p:cNvPr>
          <p:cNvSpPr txBox="1"/>
          <p:nvPr/>
        </p:nvSpPr>
        <p:spPr>
          <a:xfrm>
            <a:off x="7411510" y="1653501"/>
            <a:ext cx="405315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 dirty="0">
                <a:cs typeface="Calibri" panose="020F0502020204030204"/>
              </a:rPr>
              <a:t>Manage services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Amazon Web Services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Microsoft Azure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8656-3723-48A1-8352-82C8186EE529}"/>
              </a:ext>
            </a:extLst>
          </p:cNvPr>
          <p:cNvSpPr txBox="1"/>
          <p:nvPr/>
        </p:nvSpPr>
        <p:spPr>
          <a:xfrm>
            <a:off x="4310646" y="4150262"/>
            <a:ext cx="324834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 dirty="0">
                <a:cs typeface="Calibri"/>
              </a:rPr>
              <a:t>Book appointments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GP systems</a:t>
            </a:r>
            <a:endParaRPr lang="en-GB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Restaurants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63F6-2538-4CCD-AB49-554B78716CDC}"/>
              </a:ext>
            </a:extLst>
          </p:cNvPr>
          <p:cNvSpPr txBox="1"/>
          <p:nvPr/>
        </p:nvSpPr>
        <p:spPr>
          <a:xfrm>
            <a:off x="7816118" y="3892724"/>
            <a:ext cx="3582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 dirty="0">
                <a:cs typeface="Calibri"/>
              </a:rPr>
              <a:t>Real world interaction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Google Nest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Dishwasher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cs typeface="Calibri"/>
              </a:rPr>
              <a:t>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594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497-C42C-4415-BAAB-9A426CB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Health data APIs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66D9-DE21-4E02-AD7E-AB0F1FF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 err="1">
                <a:cs typeface="Calibri" panose="020F0502020204030204"/>
              </a:rPr>
              <a:t>Bioportal</a:t>
            </a:r>
            <a:r>
              <a:rPr lang="en-GB" dirty="0">
                <a:cs typeface="Calibri" panose="020F0502020204030204"/>
              </a:rPr>
              <a:t> -&gt; Look up ontologies etc.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Gov health stats 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NHS Digital -&gt; Loads of APIs to find/get/add data/ 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Air quality.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UK government API catalogue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Urban Observatory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4"/>
              </a:rPr>
              <a:t>https://data.police.uk/docs/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950C-FD30-463D-AFA4-96B8408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CAF6-D2F2-464C-A2B7-6C1E69C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7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TotalTime>1</TotalTime>
  <Words>14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Prerequisite software install</vt:lpstr>
      <vt:lpstr>APIs &amp; Plumber </vt:lpstr>
      <vt:lpstr>Session overview</vt:lpstr>
      <vt:lpstr>What is an API?</vt:lpstr>
      <vt:lpstr>What is an API?</vt:lpstr>
      <vt:lpstr>Why bother?</vt:lpstr>
      <vt:lpstr>Google maps API</vt:lpstr>
      <vt:lpstr>Example APIs</vt:lpstr>
      <vt:lpstr>Health data APIs</vt:lpstr>
      <vt:lpstr>Anatomy of a query URL (the request)</vt:lpstr>
      <vt:lpstr>Response</vt:lpstr>
      <vt:lpstr>Exercises: connect to some APIs</vt:lpstr>
      <vt:lpstr>Swagger</vt:lpstr>
      <vt:lpstr>Swagger</vt:lpstr>
      <vt:lpstr>Decorators</vt:lpstr>
      <vt:lpstr>Plumber function</vt:lpstr>
      <vt:lpstr>Plumber – access to functions</vt:lpstr>
      <vt:lpstr>Exercises: write some plumber code</vt:lpstr>
      <vt:lpstr>Additional points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Butters, Olly</dc:creator>
  <cp:lastModifiedBy>Butters, Olly</cp:lastModifiedBy>
  <cp:revision>889</cp:revision>
  <dcterms:created xsi:type="dcterms:W3CDTF">2021-12-08T09:25:24Z</dcterms:created>
  <dcterms:modified xsi:type="dcterms:W3CDTF">2022-03-09T10:38:33Z</dcterms:modified>
</cp:coreProperties>
</file>