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8" r:id="rId5"/>
    <p:sldId id="271" r:id="rId6"/>
    <p:sldId id="269" r:id="rId7"/>
    <p:sldId id="268" r:id="rId8"/>
    <p:sldId id="259" r:id="rId9"/>
    <p:sldId id="267" r:id="rId10"/>
    <p:sldId id="263" r:id="rId11"/>
    <p:sldId id="276" r:id="rId12"/>
    <p:sldId id="261" r:id="rId13"/>
    <p:sldId id="277" r:id="rId14"/>
    <p:sldId id="279" r:id="rId15"/>
    <p:sldId id="260" r:id="rId16"/>
    <p:sldId id="280" r:id="rId17"/>
    <p:sldId id="265" r:id="rId18"/>
    <p:sldId id="272" r:id="rId19"/>
    <p:sldId id="262" r:id="rId20"/>
    <p:sldId id="273" r:id="rId21"/>
    <p:sldId id="283" r:id="rId22"/>
    <p:sldId id="266" r:id="rId23"/>
    <p:sldId id="284" r:id="rId24"/>
    <p:sldId id="281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600"/>
    <a:srgbClr val="0B4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096B0-61EF-2272-0466-10E3236DA9DA}" v="10" dt="2024-02-12T15:51:22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535E-F864-4BF1-B6FD-CF4BB8FE907D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80F7-D497-45C9-A16A-E9EB5D893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bout.openlibhums.org/2015/10/26/university-of-liverpool-joins-olh-lps-model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1907" y="1472829"/>
            <a:ext cx="10331532" cy="2357107"/>
          </a:xfrm>
        </p:spPr>
        <p:txBody>
          <a:bodyPr anchor="ctr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08" y="4393873"/>
            <a:ext cx="10331531" cy="1246910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990" y="6363533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/>
              <a:t>MSC HEALTH DATA SCIENCE</a:t>
            </a:r>
          </a:p>
        </p:txBody>
      </p:sp>
      <p:pic>
        <p:nvPicPr>
          <p:cNvPr id="8" name="Picture 7" descr="Image result for university of liverpool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20102" r="3971" b="23763"/>
          <a:stretch/>
        </p:blipFill>
        <p:spPr bwMode="auto">
          <a:xfrm>
            <a:off x="602671" y="6204720"/>
            <a:ext cx="2008467" cy="5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6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372" y="200930"/>
            <a:ext cx="11070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73" y="1825625"/>
            <a:ext cx="11070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8443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4066" y="6371762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1800" y="6352907"/>
            <a:ext cx="111034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|    </a:t>
            </a:r>
            <a:fld id="{FC59658C-DD7A-4587-BD02-DE6DA26F25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299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8086" y="0"/>
            <a:ext cx="4571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981" userDrawn="1">
          <p15:clr>
            <a:srgbClr val="F26B43"/>
          </p15:clr>
        </p15:guide>
        <p15:guide id="8" pos="98" userDrawn="1">
          <p15:clr>
            <a:srgbClr val="F26B43"/>
          </p15:clr>
        </p15:guide>
        <p15:guide id="9" pos="7537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googleapis.com/maps/api/elevation/json?locations=39.7391536%2C-104.984703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Butters/HDS-plumber/archive/refs/heads/main.zi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ronavirus.data.gov.uk/v1/data?filters=areaType=nation;areaName=england&amp;structure=%7b%22date%22:%22date%22,%22newCases%22:%22newCasesByPublishDa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pi.openaq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rbanobservatory.ac.uk/" TargetMode="External"/><Relationship Id="rId2" Type="http://schemas.openxmlformats.org/officeDocument/2006/relationships/hyperlink" Target="https://alphagov.github.io/api-catalog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police.uk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>
                <a:ea typeface="+mj-lt"/>
                <a:cs typeface="+mj-lt"/>
              </a:rPr>
              <a:t>APIs &amp; Plumber</a:t>
            </a:r>
            <a:endParaRPr lang="en-US"/>
          </a:p>
          <a:p>
            <a:endParaRPr lang="en-GB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cs typeface="Calibri"/>
              </a:rPr>
              <a:t>Dr Olly Butters</a:t>
            </a:r>
          </a:p>
          <a:p>
            <a:r>
              <a:rPr lang="en-GB" dirty="0">
                <a:cs typeface="Calibri"/>
              </a:rPr>
              <a:t>Public Health, Policy and Systems</a:t>
            </a:r>
          </a:p>
          <a:p>
            <a:r>
              <a:rPr lang="en-GB" dirty="0">
                <a:cs typeface="Calibri"/>
              </a:rPr>
              <a:t>olly.butters@liverpool.ac.uk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77268" y="6360929"/>
            <a:ext cx="4114800" cy="365125"/>
          </a:xfrm>
        </p:spPr>
        <p:txBody>
          <a:bodyPr/>
          <a:lstStyle/>
          <a:p>
            <a:r>
              <a:rPr lang="en-GB"/>
              <a:t>MSC HEALTH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8056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Anatomy of a query URL (the request)</a:t>
            </a:r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95" y="1939098"/>
            <a:ext cx="10224626" cy="2427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DAD38-8A5F-441F-8448-3EEEC3F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73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FF9BCF-D4AD-66D1-0638-2EF6A30CB0B8}"/>
              </a:ext>
            </a:extLst>
          </p:cNvPr>
          <p:cNvSpPr/>
          <p:nvPr/>
        </p:nvSpPr>
        <p:spPr>
          <a:xfrm>
            <a:off x="845126" y="3997035"/>
            <a:ext cx="10917381" cy="748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Anatomy of a query URL (the request)</a:t>
            </a:r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1" y="1384916"/>
            <a:ext cx="10224626" cy="2427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DAD38-8A5F-441F-8448-3EEEC3F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9220C-C186-845F-21F2-A1460CC64918}"/>
              </a:ext>
            </a:extLst>
          </p:cNvPr>
          <p:cNvSpPr txBox="1"/>
          <p:nvPr/>
        </p:nvSpPr>
        <p:spPr>
          <a:xfrm>
            <a:off x="990600" y="4156364"/>
            <a:ext cx="1177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Pavement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44C4B-03D6-03AE-89B4-4DEB1DCD0A51}"/>
              </a:ext>
            </a:extLst>
          </p:cNvPr>
          <p:cNvSpPr txBox="1"/>
          <p:nvPr/>
        </p:nvSpPr>
        <p:spPr>
          <a:xfrm>
            <a:off x="2743199" y="4156363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Liver building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6A9E5-09F4-9C5E-11A4-0D3437B47D2A}"/>
              </a:ext>
            </a:extLst>
          </p:cNvPr>
          <p:cNvSpPr txBox="1"/>
          <p:nvPr/>
        </p:nvSpPr>
        <p:spPr>
          <a:xfrm>
            <a:off x="4932219" y="4156364"/>
            <a:ext cx="1572491" cy="383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Flat number 3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86ADD-71CE-4929-7007-ECF986CFD736}"/>
              </a:ext>
            </a:extLst>
          </p:cNvPr>
          <p:cNvSpPr txBox="1"/>
          <p:nvPr/>
        </p:nvSpPr>
        <p:spPr>
          <a:xfrm>
            <a:off x="6968836" y="4156363"/>
            <a:ext cx="288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Kitchen/cupboard/</a:t>
            </a:r>
            <a:r>
              <a:rPr lang="en-GB" err="1">
                <a:cs typeface="Calibri"/>
              </a:rPr>
              <a:t>get_mug</a:t>
            </a:r>
            <a:endParaRPr lang="en-GB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B4770-C637-8F93-CD15-05CBA90A1992}"/>
              </a:ext>
            </a:extLst>
          </p:cNvPr>
          <p:cNvSpPr txBox="1"/>
          <p:nvPr/>
        </p:nvSpPr>
        <p:spPr>
          <a:xfrm>
            <a:off x="10044544" y="41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colour=red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71A58-754D-033C-0A1E-B2E490CA5E97}"/>
              </a:ext>
            </a:extLst>
          </p:cNvPr>
          <p:cNvSpPr/>
          <p:nvPr/>
        </p:nvSpPr>
        <p:spPr>
          <a:xfrm>
            <a:off x="838198" y="5015343"/>
            <a:ext cx="10917381" cy="7481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4CC97-BD72-4DEC-E53B-11B1E7FBE4B8}"/>
              </a:ext>
            </a:extLst>
          </p:cNvPr>
          <p:cNvSpPr txBox="1"/>
          <p:nvPr/>
        </p:nvSpPr>
        <p:spPr>
          <a:xfrm>
            <a:off x="983672" y="5174672"/>
            <a:ext cx="1177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Road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0D393-E45D-BA75-22B2-92E48A41C20A}"/>
              </a:ext>
            </a:extLst>
          </p:cNvPr>
          <p:cNvSpPr txBox="1"/>
          <p:nvPr/>
        </p:nvSpPr>
        <p:spPr>
          <a:xfrm>
            <a:off x="2736271" y="5174671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Liver building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60753-1082-92A7-CA61-FCD6273FCA8A}"/>
              </a:ext>
            </a:extLst>
          </p:cNvPr>
          <p:cNvSpPr txBox="1"/>
          <p:nvPr/>
        </p:nvSpPr>
        <p:spPr>
          <a:xfrm>
            <a:off x="4932218" y="5174672"/>
            <a:ext cx="190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Garage number 2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32608-6365-AB7B-4295-B9059E17A83D}"/>
              </a:ext>
            </a:extLst>
          </p:cNvPr>
          <p:cNvSpPr txBox="1"/>
          <p:nvPr/>
        </p:nvSpPr>
        <p:spPr>
          <a:xfrm>
            <a:off x="6961908" y="5174671"/>
            <a:ext cx="288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Park/car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1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1A15-E115-48E1-8FEA-E48206F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Response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F0FD-9131-41A0-97C8-5F3EE874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Typically get a header and content in the response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Response codes in header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200 – OK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404 – Not found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500 – Internal server error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Content is usually JSON or XML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B03A6-B0EF-441A-9D19-D7C2F862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FB6C-9FED-4E57-9FF2-FB585D3F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5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D250-554B-7BD7-4C80-83EF7997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Google maps elevation API call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594A-7BA4-677E-DCA7-76DD2492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520825"/>
            <a:ext cx="11444843" cy="659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Request: </a:t>
            </a:r>
            <a:r>
              <a:rPr lang="en-GB" sz="2000">
                <a:ea typeface="+mn-lt"/>
                <a:cs typeface="+mn-lt"/>
                <a:hlinkClick r:id="rId2"/>
              </a:rPr>
              <a:t>https://maps.googleapis.com/maps/api/elevation/json?locations=39.7391536%2C-104.9847034</a:t>
            </a: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2E417-5215-607C-D299-1FB6C578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9FCC3-DE9A-77A2-3759-3F5FB19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18D8-10B9-5F1F-13CF-EE6F2D4ABF2F}"/>
              </a:ext>
            </a:extLst>
          </p:cNvPr>
          <p:cNvSpPr txBox="1"/>
          <p:nvPr/>
        </p:nvSpPr>
        <p:spPr>
          <a:xfrm>
            <a:off x="2175163" y="2570017"/>
            <a:ext cx="6380018" cy="35168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>
                <a:ea typeface="+mn-lt"/>
                <a:cs typeface="+mn-lt"/>
              </a:rPr>
              <a:t>{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"results":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[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{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"elevation": 1608.637939453125,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"location": { "</a:t>
            </a:r>
            <a:r>
              <a:rPr lang="en-GB" sz="2000" err="1">
                <a:ea typeface="+mn-lt"/>
                <a:cs typeface="+mn-lt"/>
              </a:rPr>
              <a:t>lat</a:t>
            </a:r>
            <a:r>
              <a:rPr lang="en-GB" sz="2000">
                <a:ea typeface="+mn-lt"/>
                <a:cs typeface="+mn-lt"/>
              </a:rPr>
              <a:t>": 39.7391536, "</a:t>
            </a:r>
            <a:r>
              <a:rPr lang="en-GB" sz="2000" err="1">
                <a:ea typeface="+mn-lt"/>
                <a:cs typeface="+mn-lt"/>
              </a:rPr>
              <a:t>lng</a:t>
            </a:r>
            <a:r>
              <a:rPr lang="en-GB" sz="2000">
                <a:ea typeface="+mn-lt"/>
                <a:cs typeface="+mn-lt"/>
              </a:rPr>
              <a:t>": -104.9847034 },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"resolution": 4.771975994110107,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},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],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"status": "OK",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FE665-EE78-8D70-9136-E497E05002C0}"/>
              </a:ext>
            </a:extLst>
          </p:cNvPr>
          <p:cNvSpPr txBox="1"/>
          <p:nvPr/>
        </p:nvSpPr>
        <p:spPr>
          <a:xfrm>
            <a:off x="699654" y="40039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>
                <a:cs typeface="Calibri"/>
              </a:rPr>
              <a:t>Response:</a:t>
            </a:r>
          </a:p>
        </p:txBody>
      </p:sp>
    </p:spTree>
    <p:extLst>
      <p:ext uri="{BB962C8B-B14F-4D97-AF65-F5344CB8AC3E}">
        <p14:creationId xmlns:p14="http://schemas.microsoft.com/office/powerpoint/2010/main" val="239102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r>
              <a:rPr lang="en-GB" dirty="0">
                <a:cs typeface="Calibri"/>
              </a:rPr>
              <a:t>Exercises 1: How many people are on the International Space Station right now?</a:t>
            </a:r>
            <a:endParaRPr lang="en-GB" dirty="0">
              <a:solidFill>
                <a:srgbClr val="000000"/>
              </a:solidFill>
              <a:latin typeface="Calibri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2394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  <a:hlinkClick r:id="rId2"/>
              </a:rPr>
              <a:t>https://github.com/OllyButters/HDS-plumber/archive/refs/heads/main.zip</a:t>
            </a:r>
            <a:endParaRPr lang="en-US" dirty="0"/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Open README.md</a:t>
            </a: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Open exercise_1_api_who_is_on_the_ISS_now.R</a:t>
            </a: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Run the R file a line at a time (Ctrl-Enter) and read the comments as you do.</a:t>
            </a:r>
          </a:p>
          <a:p>
            <a:pPr marL="514350" indent="-514350">
              <a:buAutoNum type="arabicPeriod"/>
            </a:pPr>
            <a:endParaRPr lang="en-GB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7C547-6F8E-4D59-8977-3698BCE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7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Exercise 2: Write your own R script to find out what the English Covid-19 rate is and plot 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Start a new R file called exercise_2_api_covid_rate.R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Copy the relevant parts from the first exercise</a:t>
            </a:r>
          </a:p>
          <a:p>
            <a:pPr marL="514350" indent="-514350">
              <a:buAutoNum type="arabicPeriod"/>
            </a:pPr>
            <a:r>
              <a:rPr lang="en-GB">
                <a:ea typeface="+mn-lt"/>
                <a:cs typeface="+mn-lt"/>
              </a:rPr>
              <a:t>The query URL (the request) is: </a:t>
            </a:r>
            <a:r>
              <a:rPr lang="en-GB">
                <a:ea typeface="+mn-lt"/>
                <a:cs typeface="+mn-lt"/>
                <a:hlinkClick r:id="rId2"/>
              </a:rPr>
              <a:t>https://api.coronavirus.data.gov.uk/v1/data?filters=areaType=nation;areaName=england&amp;structure={"date":"date","newCases":"newCasesByPublishDate</a:t>
            </a:r>
            <a:r>
              <a:rPr lang="en-GB">
                <a:ea typeface="+mn-lt"/>
                <a:cs typeface="+mn-lt"/>
              </a:rPr>
              <a:t>"</a:t>
            </a:r>
            <a:endParaRPr lang="en-GB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Can copy URL from the README.md file.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Get the data from the API and plot it.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If you get really stuck you can look at exercise_2_api_covid_answer.R</a:t>
            </a: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7C547-6F8E-4D59-8977-3698BCE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2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4C53-4EBE-35F4-A673-DAE7AE51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Exercise 1 &amp; 2 summary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8401-D365-90C9-79F7-00D4A3D0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Used two APIs to get data from remote services.</a:t>
            </a:r>
            <a:endParaRPr lang="en-US"/>
          </a:p>
          <a:p>
            <a:pPr marL="514350" indent="-514350"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Now we are going to build our own APIs and connect to them in a similar way.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2F1D-F38C-F37F-9FBB-15E608FC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976BB-A9CC-85A1-FA7F-C357BD09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Swagger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585D-F699-4224-AD32-153B513C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9644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Web tool to help explore and use compliant APIs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2"/>
              </a:rPr>
              <a:t>https://api.openaq.org/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E118-0E2F-4F31-929D-7CE51F9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17</a:t>
            </a:fld>
            <a:endParaRPr lang="en-GB"/>
          </a:p>
        </p:txBody>
      </p:sp>
      <p:pic>
        <p:nvPicPr>
          <p:cNvPr id="8" name="Picture 8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25E340DB-EA74-4629-D974-F3A7FD52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30" y="96505"/>
            <a:ext cx="5747656" cy="66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Swagger</a:t>
            </a:r>
            <a:endParaRPr lang="en-GB"/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6CD388-096A-158B-3AEB-82A3B7589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970" y="204107"/>
            <a:ext cx="5616885" cy="651396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E118-0E2F-4F31-929D-7CE51F9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B0A5-02E9-4DB9-8940-0D209FE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Decorators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C64C-E5E2-49F8-9688-4E082FA2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070771" cy="1254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Decorators let you modify function behaviour without modifying the function code!</a:t>
            </a:r>
          </a:p>
          <a:p>
            <a:pPr marL="0" indent="0">
              <a:buNone/>
            </a:pPr>
            <a:endParaRPr lang="en-GB">
              <a:latin typeface="Calibri"/>
              <a:ea typeface="Source Sans Pro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D6165-D52F-4817-9DF9-0C300587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481FC-47BB-41D9-9200-0FDAA1C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50790-5991-9A77-9C04-5F7950818AE7}"/>
              </a:ext>
            </a:extLst>
          </p:cNvPr>
          <p:cNvSpPr txBox="1"/>
          <p:nvPr/>
        </p:nvSpPr>
        <p:spPr>
          <a:xfrm>
            <a:off x="6497780" y="2618508"/>
            <a:ext cx="495300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#* I am a decorator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 err="1">
                <a:solidFill>
                  <a:srgbClr val="000000"/>
                </a:solidFill>
                <a:ea typeface="+mn-lt"/>
                <a:cs typeface="+mn-lt"/>
              </a:rPr>
              <a:t>my_function</a:t>
            </a: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 &lt;- function()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{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    #do awesome stuff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}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>
              <a:cs typeface="Calibri"/>
            </a:endParaRPr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91F3F-CAC8-E21D-DE5D-9938D29F3CCC}"/>
              </a:ext>
            </a:extLst>
          </p:cNvPr>
          <p:cNvSpPr txBox="1"/>
          <p:nvPr/>
        </p:nvSpPr>
        <p:spPr>
          <a:xfrm>
            <a:off x="630381" y="2722419"/>
            <a:ext cx="5458690" cy="1660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2800">
                <a:latin typeface="Arial"/>
                <a:cs typeface="Arial"/>
              </a:rPr>
              <a:t>Start with a # so ignored most of the time.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2800">
                <a:latin typeface="Arial"/>
                <a:cs typeface="Arial"/>
              </a:rPr>
              <a:t>Common in other languages.</a:t>
            </a:r>
            <a:endParaRPr lang="en-US" sz="2800">
              <a:latin typeface="Arial"/>
              <a:cs typeface="Arial"/>
            </a:endParaRPr>
          </a:p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69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6E49-8E45-46FC-8E34-FE6D44A0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707D-BE0B-405C-A943-CED8577B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What is an API, where are they used? (~25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Exercise - Two R examples of using existing external APIs. (~15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Introduction to plumber. (~15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Exercise - Write some plumber code.  (~30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Final comments. (~5 mins)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814D-C7AE-427C-9190-9BE7D2DE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4F2F7-BAE0-4920-9CA0-E0193FE8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93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005F-089E-49A0-95FD-EEF1BC17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function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3B1-12B0-430C-9809-4D7AF934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64" y="1936461"/>
            <a:ext cx="7468590" cy="3208338"/>
          </a:xfr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#* Return the square of a number</a:t>
            </a:r>
            <a:endParaRPr lang="en-US">
              <a:latin typeface="Calibri" panose="020F0502020204030204"/>
              <a:ea typeface="Source Sans Pro"/>
              <a:cs typeface="Calibri" panose="020F0502020204030204"/>
            </a:endParaRPr>
          </a:p>
          <a:p>
            <a:pPr marL="0" indent="0">
              <a:buNone/>
            </a:pPr>
            <a:r>
              <a:rPr lang="en-GB"/>
              <a:t>#* @param a The number to square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#* @get /square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GB"/>
              <a:t>function(a) {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/>
              <a:t>    </a:t>
            </a:r>
            <a:r>
              <a:rPr lang="en-GB" err="1"/>
              <a:t>as.numeric</a:t>
            </a:r>
            <a:r>
              <a:rPr lang="en-GB"/>
              <a:t>(a) * </a:t>
            </a:r>
            <a:r>
              <a:rPr lang="en-GB" err="1"/>
              <a:t>as.numeric</a:t>
            </a:r>
            <a:r>
              <a:rPr lang="en-GB"/>
              <a:t>(a)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/>
              <a:t>}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latin typeface="Source Sans Pro"/>
              <a:ea typeface="Source Sans Pro"/>
              <a:cs typeface="+mn-lt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5B108-F2BE-443B-9F10-D0E547A9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FB418-FDE5-42F8-B8D6-77A98BF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1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31C1DA3-FA4F-D81F-2D21-238A871DDD43}"/>
              </a:ext>
            </a:extLst>
          </p:cNvPr>
          <p:cNvSpPr/>
          <p:nvPr/>
        </p:nvSpPr>
        <p:spPr>
          <a:xfrm>
            <a:off x="403390" y="1122217"/>
            <a:ext cx="5098472" cy="4400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5EDFC-3F38-F564-F7EC-644EBFE9DF25}"/>
              </a:ext>
            </a:extLst>
          </p:cNvPr>
          <p:cNvSpPr/>
          <p:nvPr/>
        </p:nvSpPr>
        <p:spPr>
          <a:xfrm>
            <a:off x="1407225" y="1247650"/>
            <a:ext cx="3096490" cy="27842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– access to functions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21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20000">
            <a:off x="7476390" y="1091222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82862" y="2257003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220000">
            <a:off x="7604911" y="3362035"/>
            <a:ext cx="1041399" cy="20343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2019496" y="3008631"/>
            <a:ext cx="3134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Run in Plumber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8935963" y="1811400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Swagger</a:t>
            </a:r>
            <a:endParaRPr lang="en-US"/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483" y="586061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182" y="4097831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749" y="254587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874" y="2448585"/>
            <a:ext cx="765426" cy="7872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16A94C-5455-9B9C-4ECC-8B2AE7C5DF78}"/>
              </a:ext>
            </a:extLst>
          </p:cNvPr>
          <p:cNvSpPr/>
          <p:nvPr/>
        </p:nvSpPr>
        <p:spPr>
          <a:xfrm>
            <a:off x="2054925" y="1440624"/>
            <a:ext cx="1746661" cy="1440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Calibri"/>
              </a:rPr>
              <a:t>R/plumber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99B8B-8652-F88B-818E-0B0326FE722A}"/>
              </a:ext>
            </a:extLst>
          </p:cNvPr>
          <p:cNvSpPr/>
          <p:nvPr/>
        </p:nvSpPr>
        <p:spPr>
          <a:xfrm>
            <a:off x="4701267" y="2918732"/>
            <a:ext cx="2428874" cy="10613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http://127.0.0.1:1234</a:t>
            </a:r>
            <a:endParaRPr lang="en-GB" dirty="0"/>
          </a:p>
        </p:txBody>
      </p:sp>
      <p:pic>
        <p:nvPicPr>
          <p:cNvPr id="1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6DE67613-34F5-30AE-9D0B-521DBC42D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360" y="4097831"/>
            <a:ext cx="2743200" cy="90873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209FEB1-059F-2E0A-8C52-3E35966353AA}"/>
              </a:ext>
            </a:extLst>
          </p:cNvPr>
          <p:cNvSpPr/>
          <p:nvPr/>
        </p:nvSpPr>
        <p:spPr>
          <a:xfrm rot="5400000">
            <a:off x="9126992" y="3418795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CDE38C4-DC23-B619-E909-B267A5643439}"/>
              </a:ext>
            </a:extLst>
          </p:cNvPr>
          <p:cNvSpPr/>
          <p:nvPr/>
        </p:nvSpPr>
        <p:spPr>
          <a:xfrm rot="5400000">
            <a:off x="3017385" y="3418794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17BD-699C-A797-89F5-9039195889F3}"/>
              </a:ext>
            </a:extLst>
          </p:cNvPr>
          <p:cNvSpPr txBox="1"/>
          <p:nvPr/>
        </p:nvSpPr>
        <p:spPr>
          <a:xfrm>
            <a:off x="2762250" y="59395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Server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77000-5353-93F4-E1DA-42C273B04EAA}"/>
              </a:ext>
            </a:extLst>
          </p:cNvPr>
          <p:cNvSpPr txBox="1"/>
          <p:nvPr/>
        </p:nvSpPr>
        <p:spPr>
          <a:xfrm>
            <a:off x="8926286" y="59871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Clients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456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Exercise 3: Run some plumber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Open exercise_3_plumber_example_server.R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Click on the "Run API" button on the top right of the code.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This will open a web browser with swagger running in it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Run example plumber functions (/hello, /square, /plot)</a:t>
            </a:r>
            <a:endParaRPr lang="en-GB" dirty="0"/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Open request URLs directly in a web browser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Open a second RStudio instance (Session &gt; New Session), open exercise_3_plumber_example_client.R, update the </a:t>
            </a:r>
            <a:r>
              <a:rPr lang="en-GB" dirty="0" err="1">
                <a:ea typeface="Calibri"/>
                <a:cs typeface="Calibri" panose="020F0502020204030204"/>
              </a:rPr>
              <a:t>port_number</a:t>
            </a:r>
            <a:r>
              <a:rPr lang="en-GB" dirty="0">
                <a:ea typeface="Calibri"/>
                <a:cs typeface="Calibri" panose="020F0502020204030204"/>
              </a:rPr>
              <a:t> variable, run examples.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More info in the README.md document</a:t>
            </a: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7C84-2042-4221-ABFC-4CBD61C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6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31C1DA3-FA4F-D81F-2D21-238A871DDD43}"/>
              </a:ext>
            </a:extLst>
          </p:cNvPr>
          <p:cNvSpPr/>
          <p:nvPr/>
        </p:nvSpPr>
        <p:spPr>
          <a:xfrm>
            <a:off x="403390" y="1122217"/>
            <a:ext cx="5098472" cy="4400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5EDFC-3F38-F564-F7EC-644EBFE9DF25}"/>
              </a:ext>
            </a:extLst>
          </p:cNvPr>
          <p:cNvSpPr/>
          <p:nvPr/>
        </p:nvSpPr>
        <p:spPr>
          <a:xfrm>
            <a:off x="1407225" y="1247650"/>
            <a:ext cx="3096490" cy="27842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– access to functions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23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20000">
            <a:off x="7476390" y="1091222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82862" y="2257003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220000">
            <a:off x="7604911" y="3362035"/>
            <a:ext cx="1041399" cy="20343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2019496" y="3008631"/>
            <a:ext cx="3134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Run in Plumber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8935963" y="1811400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Swagger</a:t>
            </a:r>
            <a:endParaRPr lang="en-US"/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483" y="586061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182" y="4097831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749" y="254587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874" y="2448585"/>
            <a:ext cx="765426" cy="7872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16A94C-5455-9B9C-4ECC-8B2AE7C5DF78}"/>
              </a:ext>
            </a:extLst>
          </p:cNvPr>
          <p:cNvSpPr/>
          <p:nvPr/>
        </p:nvSpPr>
        <p:spPr>
          <a:xfrm>
            <a:off x="2054925" y="1440624"/>
            <a:ext cx="1746661" cy="1440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Calibri"/>
              </a:rPr>
              <a:t>R/plumber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99B8B-8652-F88B-818E-0B0326FE722A}"/>
              </a:ext>
            </a:extLst>
          </p:cNvPr>
          <p:cNvSpPr/>
          <p:nvPr/>
        </p:nvSpPr>
        <p:spPr>
          <a:xfrm>
            <a:off x="4701267" y="2918732"/>
            <a:ext cx="2428874" cy="10613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http://127.0.0.1:1234</a:t>
            </a:r>
            <a:endParaRPr lang="en-GB" dirty="0"/>
          </a:p>
        </p:txBody>
      </p:sp>
      <p:pic>
        <p:nvPicPr>
          <p:cNvPr id="1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6DE67613-34F5-30AE-9D0B-521DBC42D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360" y="4097831"/>
            <a:ext cx="2743200" cy="90873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209FEB1-059F-2E0A-8C52-3E35966353AA}"/>
              </a:ext>
            </a:extLst>
          </p:cNvPr>
          <p:cNvSpPr/>
          <p:nvPr/>
        </p:nvSpPr>
        <p:spPr>
          <a:xfrm rot="5400000">
            <a:off x="9126992" y="3418795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CDE38C4-DC23-B619-E909-B267A5643439}"/>
              </a:ext>
            </a:extLst>
          </p:cNvPr>
          <p:cNvSpPr/>
          <p:nvPr/>
        </p:nvSpPr>
        <p:spPr>
          <a:xfrm rot="5400000">
            <a:off x="3017385" y="3418794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17BD-699C-A797-89F5-9039195889F3}"/>
              </a:ext>
            </a:extLst>
          </p:cNvPr>
          <p:cNvSpPr txBox="1"/>
          <p:nvPr/>
        </p:nvSpPr>
        <p:spPr>
          <a:xfrm>
            <a:off x="2762250" y="59395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Server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77000-5353-93F4-E1DA-42C273B04EAA}"/>
              </a:ext>
            </a:extLst>
          </p:cNvPr>
          <p:cNvSpPr txBox="1"/>
          <p:nvPr/>
        </p:nvSpPr>
        <p:spPr>
          <a:xfrm>
            <a:off x="8926286" y="59871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Clients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05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Exercises: write some plumber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4: Write a plumber function to use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 data to show population of the UK in 1982. (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 is a dataset of populations of various countries from 1952 - 2007).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5: Write a plumber function to allow a user to find out the population of any country during any year in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6: Write a plumber function to plot the population change of a user defined country.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7C84-2042-4221-ABFC-4CBD61C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2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D8E-48FD-4570-88F5-B4252D54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Additional points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64FC-4963-45AD-9A19-3C6AE123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GET/POST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Bounds checks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Security is vital on public APIs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Good list of public APIs - </a:t>
            </a:r>
            <a:r>
              <a:rPr lang="en-GB" dirty="0">
                <a:ea typeface="+mn-lt"/>
                <a:cs typeface="+mn-lt"/>
                <a:hlinkClick r:id="rId2"/>
              </a:rPr>
              <a:t>https://github.com/public-apis/public-apis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454EC-5601-4E27-817E-A70F6D8B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E4F8F-C284-4AA4-AD4E-ADD364C1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What is an API?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6981-F5C4-446D-98DC-7F1A0F7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Application Programming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6B61-F470-4991-895C-E91657F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365D839-1CD6-48B7-8797-C92A045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69" y="2359234"/>
            <a:ext cx="5895109" cy="3625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EDCE3-A0B9-46C1-9C14-37B10BC1E7A8}"/>
              </a:ext>
            </a:extLst>
          </p:cNvPr>
          <p:cNvSpPr txBox="1"/>
          <p:nvPr/>
        </p:nvSpPr>
        <p:spPr>
          <a:xfrm>
            <a:off x="6430014" y="6050571"/>
            <a:ext cx="6253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https://www.planningpme.com/planningpme-api.htm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17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AC28-B46E-C078-3C98-289A9EA4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Steps towards an API</a:t>
            </a:r>
            <a:endParaRPr lang="en-GB"/>
          </a:p>
        </p:txBody>
      </p:sp>
      <p:pic>
        <p:nvPicPr>
          <p:cNvPr id="6" name="Graphic 6" descr="Database with solid fill">
            <a:extLst>
              <a:ext uri="{FF2B5EF4-FFF2-40B4-BE49-F238E27FC236}">
                <a16:creationId xmlns:a16="http://schemas.microsoft.com/office/drawing/2014/main" id="{D0B6AAB8-C5FE-3F0D-E00C-23E5F7F9D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773" y="2197100"/>
            <a:ext cx="1466850" cy="14795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BED59-7E7F-6170-9746-398FAE49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0438C-889F-DFDC-7D7F-D5A19791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4</a:t>
            </a:fld>
            <a:endParaRPr lang="en-GB"/>
          </a:p>
        </p:txBody>
      </p:sp>
      <p:pic>
        <p:nvPicPr>
          <p:cNvPr id="7" name="Graphic 7" descr="Programmer female with solid fill">
            <a:extLst>
              <a:ext uri="{FF2B5EF4-FFF2-40B4-BE49-F238E27FC236}">
                <a16:creationId xmlns:a16="http://schemas.microsoft.com/office/drawing/2014/main" id="{5490A15A-4169-06F1-E5B9-77FA48C8F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2450" y="2197100"/>
            <a:ext cx="1377950" cy="136525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4B6E418-49AA-24B3-08F0-706F9F5EF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55001"/>
              </p:ext>
            </p:extLst>
          </p:nvPr>
        </p:nvGraphicFramePr>
        <p:xfrm>
          <a:off x="855980" y="4233926"/>
          <a:ext cx="3199404" cy="184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468">
                  <a:extLst>
                    <a:ext uri="{9D8B030D-6E8A-4147-A177-3AD203B41FA5}">
                      <a16:colId xmlns:a16="http://schemas.microsoft.com/office/drawing/2014/main" val="1309771608"/>
                    </a:ext>
                  </a:extLst>
                </a:gridCol>
                <a:gridCol w="1066468">
                  <a:extLst>
                    <a:ext uri="{9D8B030D-6E8A-4147-A177-3AD203B41FA5}">
                      <a16:colId xmlns:a16="http://schemas.microsoft.com/office/drawing/2014/main" val="2635826077"/>
                    </a:ext>
                  </a:extLst>
                </a:gridCol>
                <a:gridCol w="1066468">
                  <a:extLst>
                    <a:ext uri="{9D8B030D-6E8A-4147-A177-3AD203B41FA5}">
                      <a16:colId xmlns:a16="http://schemas.microsoft.com/office/drawing/2014/main" val="1958826060"/>
                    </a:ext>
                  </a:extLst>
                </a:gridCol>
              </a:tblGrid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33641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79786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47001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8150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81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857675-3BD4-CF29-AE8B-D201E141043A}"/>
              </a:ext>
            </a:extLst>
          </p:cNvPr>
          <p:cNvSpPr txBox="1"/>
          <p:nvPr/>
        </p:nvSpPr>
        <p:spPr>
          <a:xfrm>
            <a:off x="4394200" y="2197099"/>
            <a:ext cx="382270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function </a:t>
            </a:r>
            <a:r>
              <a:rPr lang="en-GB" err="1">
                <a:cs typeface="Calibri"/>
              </a:rPr>
              <a:t>get_diabetes_count</a:t>
            </a:r>
            <a:r>
              <a:rPr lang="en-GB">
                <a:cs typeface="Calibri"/>
              </a:rPr>
              <a:t>() {</a:t>
            </a:r>
          </a:p>
          <a:p>
            <a:r>
              <a:rPr lang="en-GB">
                <a:cs typeface="Calibri"/>
              </a:rPr>
              <a:t>    SELECT COUNT(*) </a:t>
            </a:r>
          </a:p>
          <a:p>
            <a:r>
              <a:rPr lang="en-GB">
                <a:cs typeface="Calibri"/>
              </a:rPr>
              <a:t>    FROM database</a:t>
            </a:r>
          </a:p>
          <a:p>
            <a:r>
              <a:rPr lang="en-GB">
                <a:cs typeface="Calibri"/>
              </a:rPr>
              <a:t>    WHERE Disease=Diabetes;</a:t>
            </a:r>
          </a:p>
          <a:p>
            <a:r>
              <a:rPr lang="en-GB">
                <a:cs typeface="Calibri"/>
              </a:rPr>
              <a:t>}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778D2C43-5AD5-1B15-A376-705B78896518}"/>
              </a:ext>
            </a:extLst>
          </p:cNvPr>
          <p:cNvSpPr/>
          <p:nvPr/>
        </p:nvSpPr>
        <p:spPr>
          <a:xfrm>
            <a:off x="8248650" y="2692400"/>
            <a:ext cx="1219200" cy="482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82CCE14-AFCB-610A-0C48-CF0D230BA4B3}"/>
              </a:ext>
            </a:extLst>
          </p:cNvPr>
          <p:cNvSpPr/>
          <p:nvPr/>
        </p:nvSpPr>
        <p:spPr>
          <a:xfrm>
            <a:off x="3136899" y="2692400"/>
            <a:ext cx="1219200" cy="482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9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API messaging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6B61-F470-4991-895C-E91657F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001FEF-6AFE-45C4-AE41-CF110565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06" y="2679367"/>
            <a:ext cx="6726381" cy="2830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0B4F3-2F82-4286-AF10-143E65747EA3}"/>
              </a:ext>
            </a:extLst>
          </p:cNvPr>
          <p:cNvSpPr txBox="1"/>
          <p:nvPr/>
        </p:nvSpPr>
        <p:spPr>
          <a:xfrm>
            <a:off x="6352309" y="5936672"/>
            <a:ext cx="56295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https://bytesofgigabytes.com/networking/how-http-request-and-response-works/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49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59F0-DA70-4B42-8432-A81BDA0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Why bother?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F994-7259-4D38-957E-625EEA1F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Easier than connecting to underlying applications.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Can make subset of data/application available. 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Common language.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Static interface.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38027-2AA3-444F-AD97-8E84C272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5A617-B4FE-491F-940D-6CF569AB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33EBC0A-72A2-47BA-A0B4-D2C460728667}"/>
              </a:ext>
            </a:extLst>
          </p:cNvPr>
          <p:cNvSpPr/>
          <p:nvPr/>
        </p:nvSpPr>
        <p:spPr>
          <a:xfrm>
            <a:off x="3772766" y="1071130"/>
            <a:ext cx="5380180" cy="534554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Google maps API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7</a:t>
            </a:fld>
            <a:endParaRPr lang="en-GB"/>
          </a:p>
        </p:txBody>
      </p:sp>
      <p:pic>
        <p:nvPicPr>
          <p:cNvPr id="8" name="Graphic 8" descr="Camera with solid fill">
            <a:extLst>
              <a:ext uri="{FF2B5EF4-FFF2-40B4-BE49-F238E27FC236}">
                <a16:creationId xmlns:a16="http://schemas.microsoft.com/office/drawing/2014/main" id="{262713FE-EA05-43D3-8DDE-640BF15B8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9164" y="4980709"/>
            <a:ext cx="914400" cy="914400"/>
          </a:xfrm>
          <a:prstGeom prst="rect">
            <a:avLst/>
          </a:prstGeom>
        </p:spPr>
      </p:pic>
      <p:pic>
        <p:nvPicPr>
          <p:cNvPr id="9" name="Graphic 9" descr="Check In with solid fill">
            <a:extLst>
              <a:ext uri="{FF2B5EF4-FFF2-40B4-BE49-F238E27FC236}">
                <a16:creationId xmlns:a16="http://schemas.microsoft.com/office/drawing/2014/main" id="{204D2F3E-8156-497B-850B-0ED256406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948" y="1937038"/>
            <a:ext cx="914400" cy="914400"/>
          </a:xfrm>
          <a:prstGeom prst="rect">
            <a:avLst/>
          </a:prstGeom>
        </p:spPr>
      </p:pic>
      <p:pic>
        <p:nvPicPr>
          <p:cNvPr id="10" name="Graphic 10" descr="Computer with solid fill">
            <a:extLst>
              <a:ext uri="{FF2B5EF4-FFF2-40B4-BE49-F238E27FC236}">
                <a16:creationId xmlns:a16="http://schemas.microsoft.com/office/drawing/2014/main" id="{66AF6097-4E6C-4615-846A-37FA00D9B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8732" y="5116368"/>
            <a:ext cx="914400" cy="914400"/>
          </a:xfrm>
          <a:prstGeom prst="rect">
            <a:avLst/>
          </a:prstGeom>
        </p:spPr>
      </p:pic>
      <p:pic>
        <p:nvPicPr>
          <p:cNvPr id="11" name="Graphic 11" descr="Monster Truck with solid fill">
            <a:extLst>
              <a:ext uri="{FF2B5EF4-FFF2-40B4-BE49-F238E27FC236}">
                <a16:creationId xmlns:a16="http://schemas.microsoft.com/office/drawing/2014/main" id="{9C3972F0-6258-424D-B897-555C0057E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9221" y="2813407"/>
            <a:ext cx="914400" cy="914400"/>
          </a:xfrm>
          <a:prstGeom prst="rect">
            <a:avLst/>
          </a:prstGeom>
        </p:spPr>
      </p:pic>
      <p:pic>
        <p:nvPicPr>
          <p:cNvPr id="7" name="Graphic 7" descr="Database outline">
            <a:extLst>
              <a:ext uri="{FF2B5EF4-FFF2-40B4-BE49-F238E27FC236}">
                <a16:creationId xmlns:a16="http://schemas.microsoft.com/office/drawing/2014/main" id="{02875E4D-9D65-48A3-9AA7-D4A45492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5582" y="3614016"/>
            <a:ext cx="914400" cy="914400"/>
          </a:xfrm>
        </p:spPr>
      </p:pic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3193728" y="1545949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940000">
            <a:off x="2929738" y="3763066"/>
            <a:ext cx="1041399" cy="2034308"/>
          </a:xfrm>
          <a:prstGeom prst="rect">
            <a:avLst/>
          </a:prstGeom>
        </p:spPr>
      </p:pic>
      <p:pic>
        <p:nvPicPr>
          <p:cNvPr id="15" name="Graphic 13" descr="Sort with solid fill">
            <a:extLst>
              <a:ext uri="{FF2B5EF4-FFF2-40B4-BE49-F238E27FC236}">
                <a16:creationId xmlns:a16="http://schemas.microsoft.com/office/drawing/2014/main" id="{69838A44-2535-46BC-BE70-A78052BD16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8745404" y="2355557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8510474" y="3961284"/>
            <a:ext cx="1041399" cy="2034308"/>
          </a:xfrm>
          <a:prstGeom prst="rect">
            <a:avLst/>
          </a:prstGeom>
        </p:spPr>
      </p:pic>
      <p:pic>
        <p:nvPicPr>
          <p:cNvPr id="17" name="Graphic 17" descr="Marker with solid fill">
            <a:extLst>
              <a:ext uri="{FF2B5EF4-FFF2-40B4-BE49-F238E27FC236}">
                <a16:creationId xmlns:a16="http://schemas.microsoft.com/office/drawing/2014/main" id="{871F9AFE-770D-48F0-8A5D-F6ED87BD80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0163" y="3329709"/>
            <a:ext cx="914400" cy="914400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53652" y="421811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71835" y="405255"/>
            <a:ext cx="914400" cy="914400"/>
          </a:xfrm>
          <a:prstGeom prst="rect">
            <a:avLst/>
          </a:prstGeom>
        </p:spPr>
      </p:pic>
      <p:pic>
        <p:nvPicPr>
          <p:cNvPr id="20" name="Graphic 20" descr="Earth globe: Africa and Europe with solid fill">
            <a:extLst>
              <a:ext uri="{FF2B5EF4-FFF2-40B4-BE49-F238E27FC236}">
                <a16:creationId xmlns:a16="http://schemas.microsoft.com/office/drawing/2014/main" id="{6D076678-4CF8-4021-BE0B-1139ACCBAF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51368" y="2749549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486400" y="528091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Google maps API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27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D1AD-A40B-4473-B3F5-3E500081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Example APIs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0B2B-75D8-44DA-B0C1-5E90C95D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2558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>
                <a:solidFill>
                  <a:srgbClr val="000000"/>
                </a:solidFill>
                <a:cs typeface="Calibri" panose="020F0502020204030204"/>
              </a:rPr>
              <a:t>Get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Google maps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err="1">
                <a:cs typeface="Calibri" panose="020F0502020204030204"/>
              </a:rPr>
              <a:t>Wikidata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Fitbit</a:t>
            </a:r>
            <a:endParaRPr lang="en-GB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British library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Data.parliament.uk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2411-755A-492B-8711-2F177B14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AB675-1500-457D-8B35-933F3181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4DBDF-3637-4010-BEE3-AF61DD25BE10}"/>
              </a:ext>
            </a:extLst>
          </p:cNvPr>
          <p:cNvSpPr txBox="1"/>
          <p:nvPr/>
        </p:nvSpPr>
        <p:spPr>
          <a:xfrm>
            <a:off x="4387702" y="1791586"/>
            <a:ext cx="274320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 panose="020F0502020204030204"/>
              </a:rPr>
              <a:t>Add data</a:t>
            </a:r>
          </a:p>
          <a:p>
            <a:pPr marL="285750" indent="-285750" algn="l">
              <a:buFont typeface="Arial"/>
              <a:buChar char="•"/>
            </a:pPr>
            <a:r>
              <a:rPr lang="en-GB" sz="2800"/>
              <a:t>Twitter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Facebook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Instagram</a:t>
            </a:r>
          </a:p>
          <a:p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6CAFD-3D5E-4685-8E66-AFCBA7F8E342}"/>
              </a:ext>
            </a:extLst>
          </p:cNvPr>
          <p:cNvSpPr txBox="1"/>
          <p:nvPr/>
        </p:nvSpPr>
        <p:spPr>
          <a:xfrm>
            <a:off x="7411510" y="1653501"/>
            <a:ext cx="405315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 panose="020F0502020204030204"/>
              </a:rPr>
              <a:t>Manage services</a:t>
            </a:r>
          </a:p>
          <a:p>
            <a:pPr marL="285750" indent="-285750">
              <a:buFont typeface="Arial"/>
              <a:buChar char="•"/>
            </a:pPr>
            <a:r>
              <a:rPr lang="en-GB" sz="2800"/>
              <a:t>Amazon Web Services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Microsoft Azure</a:t>
            </a:r>
          </a:p>
          <a:p>
            <a:endParaRPr lang="en-GB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08656-3723-48A1-8352-82C8186EE529}"/>
              </a:ext>
            </a:extLst>
          </p:cNvPr>
          <p:cNvSpPr txBox="1"/>
          <p:nvPr/>
        </p:nvSpPr>
        <p:spPr>
          <a:xfrm>
            <a:off x="4310646" y="4150262"/>
            <a:ext cx="324834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/>
              </a:rPr>
              <a:t>Book appointments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GP systems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Restaurants</a:t>
            </a:r>
          </a:p>
          <a:p>
            <a:pPr marL="285750" indent="-285750">
              <a:buFont typeface="Arial"/>
              <a:buChar char="•"/>
            </a:pPr>
            <a:endParaRPr lang="en-GB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63F6-2538-4CCD-AB49-554B78716CDC}"/>
              </a:ext>
            </a:extLst>
          </p:cNvPr>
          <p:cNvSpPr txBox="1"/>
          <p:nvPr/>
        </p:nvSpPr>
        <p:spPr>
          <a:xfrm>
            <a:off x="7816118" y="3892724"/>
            <a:ext cx="35822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/>
              </a:rPr>
              <a:t>Real world interaction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Google Nest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Dishwasher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Burglar alarm</a:t>
            </a:r>
          </a:p>
        </p:txBody>
      </p:sp>
    </p:spTree>
    <p:extLst>
      <p:ext uri="{BB962C8B-B14F-4D97-AF65-F5344CB8AC3E}">
        <p14:creationId xmlns:p14="http://schemas.microsoft.com/office/powerpoint/2010/main" val="40594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497-C42C-4415-BAAB-9A426CB4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Health data APIs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66D9-DE21-4E02-AD7E-AB0F1FFC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 err="1">
                <a:cs typeface="Calibri" panose="020F0502020204030204"/>
              </a:rPr>
              <a:t>Bioportal</a:t>
            </a:r>
            <a:r>
              <a:rPr lang="en-GB" dirty="0">
                <a:cs typeface="Calibri" panose="020F0502020204030204"/>
              </a:rPr>
              <a:t> -&gt; Look up ontologies etc.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Gov health stats 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NHS Digital -&gt; Loads of APIs to find/get/add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Air quality.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2"/>
              </a:rPr>
              <a:t>UK government API catalogue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3"/>
              </a:rPr>
              <a:t>Urban Observatory</a:t>
            </a:r>
            <a:endParaRPr lang="en-GB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4"/>
              </a:rPr>
              <a:t>https://data.police.uk/docs/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Care Quality Commission -&gt; locations of care homes</a:t>
            </a: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D950C-FD30-463D-AFA4-96B8408E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CAF6-D2F2-464C-A2B7-6C1E69C3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7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DE993500-4F5A-4F59-8D29-AC2FA3CE855E}" vid="{B7ADD650-C45A-4E3D-AD67-7651637473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MScHDStemplate2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APIs &amp; Plumber </vt:lpstr>
      <vt:lpstr>Session overview</vt:lpstr>
      <vt:lpstr>What is an API?</vt:lpstr>
      <vt:lpstr>Steps towards an API</vt:lpstr>
      <vt:lpstr>API messaging</vt:lpstr>
      <vt:lpstr>Why bother?</vt:lpstr>
      <vt:lpstr>Google maps API</vt:lpstr>
      <vt:lpstr>Example APIs</vt:lpstr>
      <vt:lpstr>Health data APIs</vt:lpstr>
      <vt:lpstr>Anatomy of a query URL (the request)</vt:lpstr>
      <vt:lpstr>Anatomy of a query URL (the request)</vt:lpstr>
      <vt:lpstr>Response</vt:lpstr>
      <vt:lpstr>Google maps elevation API call example</vt:lpstr>
      <vt:lpstr>Exercises 1: How many people are on the International Space Station right now?</vt:lpstr>
      <vt:lpstr>Exercise 2: Write your own R script to find out what the English Covid-19 rate is and plot it</vt:lpstr>
      <vt:lpstr>Exercise 1 &amp; 2 summary</vt:lpstr>
      <vt:lpstr>Swagger</vt:lpstr>
      <vt:lpstr>Swagger</vt:lpstr>
      <vt:lpstr>Decorators</vt:lpstr>
      <vt:lpstr>Plumber function</vt:lpstr>
      <vt:lpstr>Plumber – access to functions</vt:lpstr>
      <vt:lpstr>Exercise 3: Run some plumber code</vt:lpstr>
      <vt:lpstr>Plumber – access to functions</vt:lpstr>
      <vt:lpstr>Exercises: write some plumber code</vt:lpstr>
      <vt:lpstr>Additional points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Butters, Olly</dc:creator>
  <cp:revision>174</cp:revision>
  <dcterms:created xsi:type="dcterms:W3CDTF">2021-12-08T09:25:24Z</dcterms:created>
  <dcterms:modified xsi:type="dcterms:W3CDTF">2024-02-12T16:44:51Z</dcterms:modified>
</cp:coreProperties>
</file>