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7" r:id="rId4"/>
    <p:sldId id="258" r:id="rId5"/>
    <p:sldId id="278" r:id="rId6"/>
    <p:sldId id="271" r:id="rId7"/>
    <p:sldId id="269" r:id="rId8"/>
    <p:sldId id="268" r:id="rId9"/>
    <p:sldId id="259" r:id="rId10"/>
    <p:sldId id="267" r:id="rId11"/>
    <p:sldId id="263" r:id="rId12"/>
    <p:sldId id="276" r:id="rId13"/>
    <p:sldId id="286" r:id="rId14"/>
    <p:sldId id="261" r:id="rId15"/>
    <p:sldId id="277" r:id="rId16"/>
    <p:sldId id="279" r:id="rId17"/>
    <p:sldId id="260" r:id="rId18"/>
    <p:sldId id="280" r:id="rId19"/>
    <p:sldId id="265" r:id="rId20"/>
    <p:sldId id="272" r:id="rId21"/>
    <p:sldId id="262" r:id="rId22"/>
    <p:sldId id="273" r:id="rId23"/>
    <p:sldId id="283" r:id="rId24"/>
    <p:sldId id="266" r:id="rId25"/>
    <p:sldId id="284" r:id="rId26"/>
    <p:sldId id="281" r:id="rId27"/>
    <p:sldId id="2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600"/>
    <a:srgbClr val="0B4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37F0-CCEF-9342-776B-149267C3FAB7}" v="255" dt="2025-02-10T14:45:02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535E-F864-4BF1-B6FD-CF4BB8FE907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780F7-D497-45C9-A16A-E9EB5D893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72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openlibhums.org/2015/10/26/university-of-liverpool-joins-olh-lps-model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51907" y="1472829"/>
            <a:ext cx="10331532" cy="2357107"/>
          </a:xfrm>
        </p:spPr>
        <p:txBody>
          <a:bodyPr anchor="ctr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1908" y="4393873"/>
            <a:ext cx="10331531" cy="1246910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9990" y="6363533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pic>
        <p:nvPicPr>
          <p:cNvPr id="8" name="Picture 7" descr="Image result for university of liverpool">
            <a:hlinkClick r:id="rId2"/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20102" r="3971" b="23763"/>
          <a:stretch/>
        </p:blipFill>
        <p:spPr bwMode="auto">
          <a:xfrm>
            <a:off x="602671" y="6204720"/>
            <a:ext cx="2008467" cy="52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4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7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9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9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66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372" y="200930"/>
            <a:ext cx="11070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373" y="1825625"/>
            <a:ext cx="11070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68443" y="63452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4066" y="6371762"/>
            <a:ext cx="2041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B4293"/>
                </a:solidFill>
              </a:defRPr>
            </a:lvl1pPr>
          </a:lstStyle>
          <a:p>
            <a:r>
              <a:rPr lang="en-GB"/>
              <a:t>MSC HEALTH DATA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1800" y="6352907"/>
            <a:ext cx="111034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GB"/>
              <a:t>|    </a:t>
            </a:r>
            <a:fld id="{FC59658C-DD7A-4587-BD02-DE6DA26F258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2993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468086" y="0"/>
            <a:ext cx="4571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3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orient="horz" pos="4247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981" userDrawn="1">
          <p15:clr>
            <a:srgbClr val="F26B43"/>
          </p15:clr>
        </p15:guide>
        <p15:guide id="8" pos="98" userDrawn="1">
          <p15:clr>
            <a:srgbClr val="F26B43"/>
          </p15:clr>
        </p15:guide>
        <p15:guide id="9" pos="7537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rbanobservatory.ac.uk/" TargetMode="External"/><Relationship Id="rId2" Type="http://schemas.openxmlformats.org/officeDocument/2006/relationships/hyperlink" Target="https://alphagov.github.io/api-catalog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police.uk/doc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ps.googleapis.com/maps/api/elevation/json?locations=39.7391536%2C-104.984703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lyButters/HDS-plumber/archive/refs/heads/main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ukhsa-dashboard.data.gov.uk/themes/infectious_disease/sub_themes/respiratory/topics/Influenza/geography_types/Nation/geographies/England/metrics/influenza_healthcare_hospitalAdmissionRateByWeek?age=all&amp;page=2&amp;page_size=36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pi.openaq.org/do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>
                <a:ea typeface="+mj-lt"/>
                <a:cs typeface="+mj-lt"/>
              </a:rPr>
              <a:t>APIs &amp; Plumber R library</a:t>
            </a:r>
            <a:endParaRPr lang="en-US" dirty="0"/>
          </a:p>
          <a:p>
            <a:endParaRPr lang="en-GB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cs typeface="Calibri"/>
              </a:rPr>
              <a:t>Dr Olly Butters</a:t>
            </a:r>
          </a:p>
          <a:p>
            <a:r>
              <a:rPr lang="en-GB" dirty="0">
                <a:cs typeface="Calibri"/>
              </a:rPr>
              <a:t>Public Health, Policy and Systems</a:t>
            </a:r>
          </a:p>
          <a:p>
            <a:r>
              <a:rPr lang="en-GB" dirty="0">
                <a:cs typeface="Calibri"/>
              </a:rPr>
              <a:t>olly.butters@liverpool.ac.uk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577268" y="6360929"/>
            <a:ext cx="4114800" cy="365125"/>
          </a:xfrm>
        </p:spPr>
        <p:txBody>
          <a:bodyPr/>
          <a:lstStyle/>
          <a:p>
            <a:r>
              <a:rPr lang="en-GB"/>
              <a:t>MSC HEALTH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8056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0497-C42C-4415-BAAB-9A426CB4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Health data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66D9-DE21-4E02-AD7E-AB0F1FFC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 err="1">
                <a:cs typeface="Calibri" panose="020F0502020204030204"/>
              </a:rPr>
              <a:t>Bioportal</a:t>
            </a:r>
            <a:r>
              <a:rPr lang="en-GB" dirty="0">
                <a:cs typeface="Calibri" panose="020F0502020204030204"/>
              </a:rPr>
              <a:t> -&gt; Look up ontologies etc.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Government health stats -&gt; Going to use these today</a:t>
            </a:r>
            <a:endParaRPr lang="en-GB" dirty="0">
              <a:ea typeface="Calibri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NHS Digital -&gt; Loads of APIs to find/get/add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Air quality.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UK government API catalogue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3"/>
              </a:rPr>
              <a:t>Urban Observatory</a:t>
            </a:r>
            <a:endParaRPr lang="en-GB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4"/>
              </a:rPr>
              <a:t>https://data.police.uk/docs/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Care Quality Commission -&gt; locations of care homes</a:t>
            </a: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950C-FD30-463D-AFA4-96B8408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CAF6-D2F2-464C-A2B7-6C1E69C3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7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Anatomy of an API URL (the request)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95" y="1939098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473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FF9BCF-D4AD-66D1-0638-2EF6A30CB0B8}"/>
              </a:ext>
            </a:extLst>
          </p:cNvPr>
          <p:cNvSpPr/>
          <p:nvPr/>
        </p:nvSpPr>
        <p:spPr>
          <a:xfrm>
            <a:off x="845126" y="3997035"/>
            <a:ext cx="10917381" cy="748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21E8-865E-4560-8BD3-44542641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Anatomy of an API URL (the request)</a:t>
            </a:r>
            <a:endParaRPr lang="en-GB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477BA7-BB30-4CDE-B218-285246DC6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1" y="1384916"/>
            <a:ext cx="10224626" cy="242774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DAD38-8A5F-441F-8448-3EEEC3F5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A483-9306-4C92-B50C-4242E892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00906-68A2-454D-9C98-C164133E1AED}"/>
              </a:ext>
            </a:extLst>
          </p:cNvPr>
          <p:cNvSpPr txBox="1"/>
          <p:nvPr/>
        </p:nvSpPr>
        <p:spPr>
          <a:xfrm>
            <a:off x="4839111" y="5887884"/>
            <a:ext cx="67416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err="1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Mongolariun</a:t>
            </a:r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, CC BY-SA 4.0 &lt;https://creativecommons.org/licenses/by-sa/4.0&gt;, via Wikimedia Commons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9220C-C186-845F-21F2-A1460CC64918}"/>
              </a:ext>
            </a:extLst>
          </p:cNvPr>
          <p:cNvSpPr txBox="1"/>
          <p:nvPr/>
        </p:nvSpPr>
        <p:spPr>
          <a:xfrm>
            <a:off x="990600" y="4156364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Pavement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44C4B-03D6-03AE-89B4-4DEB1DCD0A51}"/>
              </a:ext>
            </a:extLst>
          </p:cNvPr>
          <p:cNvSpPr txBox="1"/>
          <p:nvPr/>
        </p:nvSpPr>
        <p:spPr>
          <a:xfrm>
            <a:off x="2743199" y="4156363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6A9E5-09F4-9C5E-11A4-0D3437B47D2A}"/>
              </a:ext>
            </a:extLst>
          </p:cNvPr>
          <p:cNvSpPr txBox="1"/>
          <p:nvPr/>
        </p:nvSpPr>
        <p:spPr>
          <a:xfrm>
            <a:off x="4932219" y="4156364"/>
            <a:ext cx="1572491" cy="383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Flat number 3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6ADD-71CE-4929-7007-ECF986CFD736}"/>
              </a:ext>
            </a:extLst>
          </p:cNvPr>
          <p:cNvSpPr txBox="1"/>
          <p:nvPr/>
        </p:nvSpPr>
        <p:spPr>
          <a:xfrm>
            <a:off x="6968836" y="4156363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Kitchen/cupboard/</a:t>
            </a:r>
            <a:r>
              <a:rPr lang="en-GB" err="1">
                <a:cs typeface="Calibri"/>
              </a:rPr>
              <a:t>get_mug</a:t>
            </a:r>
            <a:endParaRPr lang="en-GB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4770-C637-8F93-CD15-05CBA90A1992}"/>
              </a:ext>
            </a:extLst>
          </p:cNvPr>
          <p:cNvSpPr txBox="1"/>
          <p:nvPr/>
        </p:nvSpPr>
        <p:spPr>
          <a:xfrm>
            <a:off x="10044544" y="41563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colour=red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71A58-754D-033C-0A1E-B2E490CA5E97}"/>
              </a:ext>
            </a:extLst>
          </p:cNvPr>
          <p:cNvSpPr/>
          <p:nvPr/>
        </p:nvSpPr>
        <p:spPr>
          <a:xfrm>
            <a:off x="838198" y="5015343"/>
            <a:ext cx="10917381" cy="7481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4CC97-BD72-4DEC-E53B-11B1E7FBE4B8}"/>
              </a:ext>
            </a:extLst>
          </p:cNvPr>
          <p:cNvSpPr txBox="1"/>
          <p:nvPr/>
        </p:nvSpPr>
        <p:spPr>
          <a:xfrm>
            <a:off x="983672" y="5174672"/>
            <a:ext cx="11776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Road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0D393-E45D-BA75-22B2-92E48A41C20A}"/>
              </a:ext>
            </a:extLst>
          </p:cNvPr>
          <p:cNvSpPr txBox="1"/>
          <p:nvPr/>
        </p:nvSpPr>
        <p:spPr>
          <a:xfrm>
            <a:off x="2736271" y="5174671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Liver building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60753-1082-92A7-CA61-FCD6273FCA8A}"/>
              </a:ext>
            </a:extLst>
          </p:cNvPr>
          <p:cNvSpPr txBox="1"/>
          <p:nvPr/>
        </p:nvSpPr>
        <p:spPr>
          <a:xfrm>
            <a:off x="4932218" y="5174672"/>
            <a:ext cx="1905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Garage number 2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832608-6365-AB7B-4295-B9059E17A83D}"/>
              </a:ext>
            </a:extLst>
          </p:cNvPr>
          <p:cNvSpPr txBox="1"/>
          <p:nvPr/>
        </p:nvSpPr>
        <p:spPr>
          <a:xfrm>
            <a:off x="6961908" y="5174671"/>
            <a:ext cx="288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cs typeface="Calibri"/>
              </a:rPr>
              <a:t>Park/car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1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E15D-3A19-9B4C-B839-B58D5950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Query vs Path based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2B21-572E-41CB-AF6E-BEDCB0F1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Query based:</a:t>
            </a: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someapi.com:1234/</a:t>
            </a:r>
            <a:r>
              <a:rPr lang="en-GB" dirty="0" err="1">
                <a:ea typeface="Calibri"/>
                <a:cs typeface="Calibri"/>
              </a:rPr>
              <a:t>flu_cases?location</a:t>
            </a:r>
            <a:r>
              <a:rPr lang="en-GB" dirty="0">
                <a:ea typeface="Calibri"/>
                <a:cs typeface="Calibri"/>
              </a:rPr>
              <a:t>=</a:t>
            </a:r>
            <a:r>
              <a:rPr lang="en-GB" dirty="0" err="1">
                <a:ea typeface="Calibri"/>
                <a:cs typeface="Calibri"/>
              </a:rPr>
              <a:t>england&amp;type</a:t>
            </a:r>
            <a:r>
              <a:rPr lang="en-GB" dirty="0">
                <a:ea typeface="Calibri"/>
                <a:cs typeface="Calibri"/>
              </a:rPr>
              <a:t>=hospitalisation</a:t>
            </a:r>
          </a:p>
          <a:p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Path based:</a:t>
            </a: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someapi.com:1234/location/</a:t>
            </a:r>
            <a:r>
              <a:rPr lang="en-GB" dirty="0" err="1">
                <a:ea typeface="Calibri"/>
                <a:cs typeface="Calibri"/>
              </a:rPr>
              <a:t>england</a:t>
            </a:r>
            <a:r>
              <a:rPr lang="en-GB" dirty="0">
                <a:ea typeface="Calibri"/>
                <a:cs typeface="Calibri"/>
              </a:rPr>
              <a:t>/type/hospitalisation/</a:t>
            </a:r>
            <a:r>
              <a:rPr lang="en-GB" dirty="0" err="1">
                <a:ea typeface="Calibri"/>
                <a:cs typeface="Calibri"/>
              </a:rPr>
              <a:t>flu_cases</a:t>
            </a: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19D1F-7AD3-24BF-C0C8-65543E46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7BD5C-6CDE-418B-8B92-F8C7483D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48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A15-E115-48E1-8FEA-E48206F7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Response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F0FD-9131-41A0-97C8-5F3EE874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Typically get a header and content in the response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Response codes in header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200 – OK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404 – Not found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500 – Internal server error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Content is usually JSON or XML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03A6-B0EF-441A-9D19-D7C2F862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0FB6C-9FED-4E57-9FF2-FB585D3F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25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D250-554B-7BD7-4C80-83EF7997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elevation API call 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594A-7BA4-677E-DCA7-76DD24925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520825"/>
            <a:ext cx="11444843" cy="6591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Request: </a:t>
            </a:r>
            <a:r>
              <a:rPr lang="en-GB" sz="2000">
                <a:ea typeface="+mn-lt"/>
                <a:cs typeface="+mn-lt"/>
                <a:hlinkClick r:id="rId2"/>
              </a:rPr>
              <a:t>https://maps.googleapis.com/maps/api/elevation/json?locations=39.7391536%2C-104.9847034</a:t>
            </a: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2E417-5215-607C-D299-1FB6C57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9FCC3-DE9A-77A2-3759-3F5FB19C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818D8-10B9-5F1F-13CF-EE6F2D4ABF2F}"/>
              </a:ext>
            </a:extLst>
          </p:cNvPr>
          <p:cNvSpPr txBox="1"/>
          <p:nvPr/>
        </p:nvSpPr>
        <p:spPr>
          <a:xfrm>
            <a:off x="2175163" y="2570017"/>
            <a:ext cx="6380018" cy="35168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000">
                <a:ea typeface="+mn-lt"/>
                <a:cs typeface="+mn-lt"/>
              </a:rPr>
              <a:t>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"results":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[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{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"elevation": 1608.637939453125,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"location": { "</a:t>
            </a:r>
            <a:r>
              <a:rPr lang="en-GB" sz="2000" err="1">
                <a:ea typeface="+mn-lt"/>
                <a:cs typeface="+mn-lt"/>
              </a:rPr>
              <a:t>lat</a:t>
            </a:r>
            <a:r>
              <a:rPr lang="en-GB" sz="2000">
                <a:ea typeface="+mn-lt"/>
                <a:cs typeface="+mn-lt"/>
              </a:rPr>
              <a:t>": 39.7391536, "</a:t>
            </a:r>
            <a:r>
              <a:rPr lang="en-GB" sz="2000" err="1">
                <a:ea typeface="+mn-lt"/>
                <a:cs typeface="+mn-lt"/>
              </a:rPr>
              <a:t>lng</a:t>
            </a:r>
            <a:r>
              <a:rPr lang="en-GB" sz="2000">
                <a:ea typeface="+mn-lt"/>
                <a:cs typeface="+mn-lt"/>
              </a:rPr>
              <a:t>": -104.9847034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  "resolution": 4.771975994110107,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  },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  ],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  "status": "OK",</a:t>
            </a:r>
            <a:br>
              <a:rPr lang="en-GB" sz="2000">
                <a:ea typeface="+mn-lt"/>
                <a:cs typeface="+mn-lt"/>
              </a:rPr>
            </a:br>
            <a:r>
              <a:rPr lang="en-GB" sz="2000">
                <a:ea typeface="+mn-lt"/>
                <a:cs typeface="+mn-lt"/>
              </a:rPr>
              <a:t>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FE665-EE78-8D70-9136-E497E05002C0}"/>
              </a:ext>
            </a:extLst>
          </p:cNvPr>
          <p:cNvSpPr txBox="1"/>
          <p:nvPr/>
        </p:nvSpPr>
        <p:spPr>
          <a:xfrm>
            <a:off x="699654" y="400396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>
                <a:cs typeface="Calibri"/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239102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dirty="0">
                <a:cs typeface="Calibri"/>
              </a:rPr>
              <a:t>Exercises 1: Find out a useless fact</a:t>
            </a:r>
            <a:endParaRPr lang="en-GB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2394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  <a:hlinkClick r:id="rId2"/>
              </a:rPr>
              <a:t>https://github.com/OllyButters/HDS-plumber/archive/refs/heads/main.zip</a:t>
            </a:r>
            <a:endParaRPr lang="en-US" dirty="0"/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Open README.md</a:t>
            </a: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Open exercise_1_api_useless_facts.R</a:t>
            </a:r>
            <a:endParaRPr lang="en-GB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Run the R file one line at a time (Ctrl-Enter) and read the comments as </a:t>
            </a:r>
            <a:r>
              <a:rPr lang="en-GB">
                <a:cs typeface="Calibri"/>
              </a:rPr>
              <a:t>you go</a:t>
            </a:r>
            <a:r>
              <a:rPr lang="en-GB" dirty="0">
                <a:cs typeface="Calibri"/>
              </a:rPr>
              <a:t>.</a:t>
            </a:r>
            <a:endParaRPr lang="en-GB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7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0246-A3AF-49B5-BA1B-34F64BFC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38" y="200930"/>
            <a:ext cx="11402075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Exercise 2: Write an R script to find out what the </a:t>
            </a:r>
            <a:r>
              <a:rPr lang="en-GB" dirty="0">
                <a:ea typeface="+mj-lt"/>
                <a:cs typeface="+mj-lt"/>
              </a:rPr>
              <a:t>influenza hospitalisation rate in England</a:t>
            </a:r>
            <a:r>
              <a:rPr lang="en-GB" dirty="0">
                <a:cs typeface="Calibri"/>
              </a:rPr>
              <a:t> is and plot it</a:t>
            </a:r>
            <a:endParaRPr lang="en-GB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4AEE-A9C4-4AD2-91C0-3CA94426E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549539"/>
            <a:ext cx="11070771" cy="46274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cs typeface="Calibri" panose="020F0502020204030204"/>
              </a:rPr>
              <a:t>Start a new R file called exercise_2_api_influenza_rate.R</a:t>
            </a:r>
            <a:endParaRPr lang="en-GB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Copy the relevant parts from the first exercise.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The query URL (the request) is: </a:t>
            </a:r>
            <a:r>
              <a:rPr lang="en-GB" dirty="0">
                <a:solidFill>
                  <a:srgbClr val="CCCCCC"/>
                </a:solidFill>
                <a:latin typeface="Calibri"/>
                <a:ea typeface="+mn-lt"/>
                <a:cs typeface="+mn-lt"/>
                <a:hlinkClick r:id="rId2"/>
              </a:rPr>
              <a:t>https://api.ukhsa-dashboard.data.gov.uk/themes/infectious_disease/sub_themes/respiratory/topics/Influenza/geography_types/Nation/geographies/England/metrics/influenza_healthcare_hospitalAdmissionRateByWeek?age=all&amp;page=2&amp;page_size=365</a:t>
            </a:r>
            <a:endParaRPr lang="en-GB">
              <a:latin typeface="Calibri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GB" dirty="0">
                <a:cs typeface="Calibri" panose="020F0502020204030204"/>
              </a:rPr>
              <a:t>Can copy URL from the README.md file.</a:t>
            </a:r>
            <a:endParaRPr lang="en-GB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dirty="0">
                <a:cs typeface="Calibri" panose="020F0502020204030204"/>
              </a:rPr>
              <a:t>Get the data from the API and plot it.</a:t>
            </a:r>
            <a:endParaRPr lang="en-GB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GB" dirty="0">
                <a:cs typeface="Calibri" panose="020F0502020204030204"/>
              </a:rPr>
              <a:t>If you get really stuck you can look at exercise_2_influenza_answer.R</a:t>
            </a:r>
            <a:endParaRPr lang="en-GB" dirty="0">
              <a:ea typeface="Calibr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GB">
              <a:ea typeface="Calibri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7C547-6F8E-4D59-8977-3698BCE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A59F1-018F-473E-8DD3-47EA1261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72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C53-4EBE-35F4-A673-DAE7AE51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Exercise 1 &amp; 2 summary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8401-D365-90C9-79F7-00D4A3D05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Used two APIs to get data from remote services.</a:t>
            </a:r>
            <a:endParaRPr lang="en-US"/>
          </a:p>
          <a:p>
            <a:pPr marL="514350" indent="-514350"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Now we are going to build our own APIs and connect to them in a similar way.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2F1D-F38C-F37F-9FBB-15E608FC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976BB-A9CC-85A1-FA7F-C357BD09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7585D-F699-4224-AD32-153B513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9644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Web tool to help explore and use compliant APIs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  <a:hlinkClick r:id="rId2"/>
              </a:rPr>
              <a:t>https://api.openaq.org/docs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19</a:t>
            </a:fld>
            <a:endParaRPr lang="en-GB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A03E89-CB51-C1A1-DBEB-83377FD8F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10" y="1540"/>
            <a:ext cx="7623884" cy="688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5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86DF-330D-EC7D-1E6E-D698227E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"/>
                <a:cs typeface="Calibri"/>
              </a:rPr>
              <a:t>Learning 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05A4-5A94-2707-31EB-5F422B8A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Understand what an API is.</a:t>
            </a:r>
          </a:p>
          <a:p>
            <a:r>
              <a:rPr lang="en-GB" dirty="0">
                <a:ea typeface="Calibri"/>
                <a:cs typeface="Calibri"/>
              </a:rPr>
              <a:t>Use existing APIs.</a:t>
            </a:r>
          </a:p>
          <a:p>
            <a:r>
              <a:rPr lang="en-GB" dirty="0">
                <a:ea typeface="Calibri"/>
                <a:cs typeface="Calibri"/>
              </a:rPr>
              <a:t>Develop our own APIs.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C05C5-8374-8B81-90E5-8081E0C1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CEE0-DCED-1129-1C68-AE890149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72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71F-B298-4697-889D-A48250A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Swagger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3E118-0E2F-4F31-929D-7CE51F98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BE694-89F1-4C4A-991D-DF3DB892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20</a:t>
            </a:fld>
            <a:endParaRPr lang="en-GB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41B0CE-7AC1-B3FE-5247-3732C342C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584" y="194733"/>
            <a:ext cx="7180187" cy="64683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A0050-364F-1797-7294-87CBE0E900CD}"/>
              </a:ext>
            </a:extLst>
          </p:cNvPr>
          <p:cNvSpPr txBox="1"/>
          <p:nvPr/>
        </p:nvSpPr>
        <p:spPr>
          <a:xfrm>
            <a:off x="781725" y="2624659"/>
            <a:ext cx="30874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User interface for adding query parameters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50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B0A5-02E9-4DB9-8940-0D209FE9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Decorators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C64C-E5E2-49F8-9688-4E082FA2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11070771" cy="1254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Decorators let you modify function behaviour without modifying the function code!</a:t>
            </a:r>
          </a:p>
          <a:p>
            <a:pPr marL="0" indent="0">
              <a:buNone/>
            </a:pPr>
            <a:endParaRPr lang="en-GB">
              <a:latin typeface="Calibri"/>
              <a:ea typeface="Source Sans Pro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D6165-D52F-4817-9DF9-0C300587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481FC-47BB-41D9-9200-0FDAA1CB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50790-5991-9A77-9C04-5F7950818AE7}"/>
              </a:ext>
            </a:extLst>
          </p:cNvPr>
          <p:cNvSpPr txBox="1"/>
          <p:nvPr/>
        </p:nvSpPr>
        <p:spPr>
          <a:xfrm>
            <a:off x="6497780" y="2618508"/>
            <a:ext cx="495300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#* I am a decorator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 err="1">
                <a:solidFill>
                  <a:srgbClr val="000000"/>
                </a:solidFill>
                <a:ea typeface="+mn-lt"/>
                <a:cs typeface="+mn-lt"/>
              </a:rPr>
              <a:t>my_function</a:t>
            </a: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 &lt;- function()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{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    #do awesome stuff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solidFill>
                  <a:srgbClr val="000000"/>
                </a:solidFill>
                <a:ea typeface="+mn-lt"/>
                <a:cs typeface="+mn-lt"/>
              </a:rPr>
              <a:t>}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GB">
              <a:cs typeface="Calibri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91F3F-CAC8-E21D-DE5D-9938D29F3CCC}"/>
              </a:ext>
            </a:extLst>
          </p:cNvPr>
          <p:cNvSpPr txBox="1"/>
          <p:nvPr/>
        </p:nvSpPr>
        <p:spPr>
          <a:xfrm>
            <a:off x="630381" y="2722419"/>
            <a:ext cx="5458690" cy="16609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Start with a # so ignored most of the time.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GB" sz="2800">
                <a:latin typeface="Arial"/>
                <a:cs typeface="Arial"/>
              </a:rPr>
              <a:t>Common in other languages.</a:t>
            </a:r>
            <a:endParaRPr lang="en-US" sz="2800">
              <a:latin typeface="Arial"/>
              <a:cs typeface="Arial"/>
            </a:endParaRPr>
          </a:p>
          <a:p>
            <a:pPr algn="l"/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69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005F-089E-49A0-95FD-EEF1BC17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3B1-12B0-430C-9809-4D7AF934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64" y="1936461"/>
            <a:ext cx="7468590" cy="3208338"/>
          </a:xfr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#* Return the square of a number</a:t>
            </a:r>
            <a:endParaRPr lang="en-US">
              <a:latin typeface="Calibri" panose="020F0502020204030204"/>
              <a:ea typeface="Source Sans Pro"/>
              <a:cs typeface="Calibri" panose="020F0502020204030204"/>
            </a:endParaRPr>
          </a:p>
          <a:p>
            <a:pPr marL="0" indent="0">
              <a:buNone/>
            </a:pPr>
            <a:r>
              <a:rPr lang="en-GB"/>
              <a:t>#* @param a The number to square</a:t>
            </a:r>
            <a:endParaRPr lang="en-GB">
              <a:cs typeface="Calibri"/>
            </a:endParaRP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#* @get /square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GB"/>
              <a:t>function(a) {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    </a:t>
            </a:r>
            <a:r>
              <a:rPr lang="en-GB" err="1"/>
              <a:t>as.numeric</a:t>
            </a:r>
            <a:r>
              <a:rPr lang="en-GB"/>
              <a:t>(a) * </a:t>
            </a:r>
            <a:r>
              <a:rPr lang="en-GB" err="1"/>
              <a:t>as.numeric</a:t>
            </a:r>
            <a:r>
              <a:rPr lang="en-GB"/>
              <a:t>(a)</a:t>
            </a:r>
            <a:endParaRPr lang="en-GB">
              <a:cs typeface="Calibri"/>
            </a:endParaRPr>
          </a:p>
          <a:p>
            <a:pPr>
              <a:buNone/>
            </a:pPr>
            <a:r>
              <a:rPr lang="en-GB"/>
              <a:t>}</a:t>
            </a:r>
            <a:endParaRPr lang="en-GB">
              <a:cs typeface="Calibri" panose="020F0502020204030204"/>
            </a:endParaRPr>
          </a:p>
          <a:p>
            <a:pPr marL="0" indent="0">
              <a:buNone/>
            </a:pPr>
            <a:endParaRPr lang="en-GB">
              <a:latin typeface="Source Sans Pro"/>
              <a:ea typeface="Source Sans Pro"/>
              <a:cs typeface="+mn-lt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5B108-F2BE-443B-9F10-D0E547A9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FB418-FDE5-42F8-B8D6-77A98BF9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1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403390" y="1122217"/>
            <a:ext cx="5098472" cy="4400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1407225" y="1247650"/>
            <a:ext cx="3096490" cy="27842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23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20000">
            <a:off x="7476390" y="1091222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82862" y="2257003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20000">
            <a:off x="7604911" y="3362035"/>
            <a:ext cx="1041399" cy="2034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2019496" y="3008631"/>
            <a:ext cx="313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Run in Plumber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8935963" y="1811400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83" y="586061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82" y="4097831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49" y="254587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874" y="2448585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2054925" y="1440624"/>
            <a:ext cx="1746661" cy="1440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Calibri"/>
              </a:rPr>
              <a:t>R/plumber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99B8B-8652-F88B-818E-0B0326FE722A}"/>
              </a:ext>
            </a:extLst>
          </p:cNvPr>
          <p:cNvSpPr/>
          <p:nvPr/>
        </p:nvSpPr>
        <p:spPr>
          <a:xfrm>
            <a:off x="4701267" y="2918732"/>
            <a:ext cx="2428874" cy="10613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http://127.0.0.1:1234</a:t>
            </a:r>
            <a:endParaRPr lang="en-GB" dirty="0"/>
          </a:p>
        </p:txBody>
      </p:sp>
      <p:pic>
        <p:nvPicPr>
          <p:cNvPr id="1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6DE67613-34F5-30AE-9D0B-521DBC42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60" y="4097831"/>
            <a:ext cx="2743200" cy="90873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209FEB1-059F-2E0A-8C52-3E35966353AA}"/>
              </a:ext>
            </a:extLst>
          </p:cNvPr>
          <p:cNvSpPr/>
          <p:nvPr/>
        </p:nvSpPr>
        <p:spPr>
          <a:xfrm rot="5400000">
            <a:off x="9126992" y="3418795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DE38C4-DC23-B619-E909-B267A5643439}"/>
              </a:ext>
            </a:extLst>
          </p:cNvPr>
          <p:cNvSpPr/>
          <p:nvPr/>
        </p:nvSpPr>
        <p:spPr>
          <a:xfrm rot="5400000">
            <a:off x="3017385" y="3418794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17BD-699C-A797-89F5-9039195889F3}"/>
              </a:ext>
            </a:extLst>
          </p:cNvPr>
          <p:cNvSpPr txBox="1"/>
          <p:nvPr/>
        </p:nvSpPr>
        <p:spPr>
          <a:xfrm>
            <a:off x="2762250" y="5939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Server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7000-5353-93F4-E1DA-42C273B04EAA}"/>
              </a:ext>
            </a:extLst>
          </p:cNvPr>
          <p:cNvSpPr txBox="1"/>
          <p:nvPr/>
        </p:nvSpPr>
        <p:spPr>
          <a:xfrm>
            <a:off x="8926286" y="5987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456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Exercise 3: Run some plumber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Open exercise_3_plumber_example_server.R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Click on the "Run API" button on the top right of the code.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This will open a web browser with swagger running in it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Run example plumber functions (/hello, /square, /plot)</a:t>
            </a:r>
            <a:endParaRPr lang="en-GB" dirty="0"/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request URLs directly in a web browser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Open a second RStudio instance (Session &gt; New Session), open </a:t>
            </a:r>
            <a:r>
              <a:rPr lang="en-GB">
                <a:ea typeface="Calibri"/>
                <a:cs typeface="Calibri" panose="020F0502020204030204"/>
              </a:rPr>
              <a:t>exercise_3_plumber_example_client.R,</a:t>
            </a:r>
            <a:r>
              <a:rPr lang="en-GB" dirty="0">
                <a:ea typeface="Calibri"/>
                <a:cs typeface="Calibri" panose="020F0502020204030204"/>
              </a:rPr>
              <a:t> run examples.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cs typeface="Calibri" panose="020F0502020204030204"/>
              </a:rPr>
              <a:t>More info in the README.md document</a:t>
            </a:r>
          </a:p>
          <a:p>
            <a:pPr>
              <a:buFont typeface="Arial" panose="05000000000000000000" pitchFamily="2" charset="2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68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31C1DA3-FA4F-D81F-2D21-238A871DDD43}"/>
              </a:ext>
            </a:extLst>
          </p:cNvPr>
          <p:cNvSpPr/>
          <p:nvPr/>
        </p:nvSpPr>
        <p:spPr>
          <a:xfrm>
            <a:off x="403390" y="1122217"/>
            <a:ext cx="5098472" cy="44000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75EDFC-3F38-F564-F7EC-644EBFE9DF25}"/>
              </a:ext>
            </a:extLst>
          </p:cNvPr>
          <p:cNvSpPr/>
          <p:nvPr/>
        </p:nvSpPr>
        <p:spPr>
          <a:xfrm>
            <a:off x="1407225" y="1247650"/>
            <a:ext cx="3096490" cy="278426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Plumber – access to functions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25</a:t>
            </a:fld>
            <a:endParaRPr lang="en-GB"/>
          </a:p>
        </p:txBody>
      </p:sp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220000">
            <a:off x="7476390" y="1091222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82862" y="2257003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220000">
            <a:off x="7604911" y="3362035"/>
            <a:ext cx="1041399" cy="20343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F26CDA-8C7F-4787-BD3A-02FED31B08BF}"/>
              </a:ext>
            </a:extLst>
          </p:cNvPr>
          <p:cNvSpPr txBox="1"/>
          <p:nvPr/>
        </p:nvSpPr>
        <p:spPr>
          <a:xfrm>
            <a:off x="2019496" y="3008631"/>
            <a:ext cx="313423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cs typeface="Calibri"/>
              </a:rPr>
              <a:t>Run in Plumber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E4D92-3837-460E-BEA5-68F65D577BFF}"/>
              </a:ext>
            </a:extLst>
          </p:cNvPr>
          <p:cNvSpPr txBox="1"/>
          <p:nvPr/>
        </p:nvSpPr>
        <p:spPr>
          <a:xfrm>
            <a:off x="8935963" y="1811400"/>
            <a:ext cx="13561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Swagger</a:t>
            </a:r>
            <a:endParaRPr lang="en-US"/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79B67B7F-1E03-4E14-BF0A-5B0D89A09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483" y="586061"/>
            <a:ext cx="1072901" cy="1072901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13109AB-FA1C-4980-89C1-47FCDDAF5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82" y="4097831"/>
            <a:ext cx="2743200" cy="908738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4347625D-4541-4442-B154-700F70B3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749" y="2545871"/>
            <a:ext cx="1149957" cy="1149957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F356BE0A-B4A7-4EAF-9517-27C260897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874" y="2448585"/>
            <a:ext cx="765426" cy="78725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416A94C-5455-9B9C-4ECC-8B2AE7C5DF78}"/>
              </a:ext>
            </a:extLst>
          </p:cNvPr>
          <p:cNvSpPr/>
          <p:nvPr/>
        </p:nvSpPr>
        <p:spPr>
          <a:xfrm>
            <a:off x="2054925" y="1440624"/>
            <a:ext cx="1746661" cy="14409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Calibri"/>
              </a:rPr>
              <a:t>R/plumber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99B8B-8652-F88B-818E-0B0326FE722A}"/>
              </a:ext>
            </a:extLst>
          </p:cNvPr>
          <p:cNvSpPr/>
          <p:nvPr/>
        </p:nvSpPr>
        <p:spPr>
          <a:xfrm>
            <a:off x="4701267" y="2918732"/>
            <a:ext cx="2428874" cy="10613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http://127.0.0.1:1234</a:t>
            </a:r>
            <a:endParaRPr lang="en-GB" dirty="0"/>
          </a:p>
        </p:txBody>
      </p:sp>
      <p:pic>
        <p:nvPicPr>
          <p:cNvPr id="1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6DE67613-34F5-30AE-9D0B-521DBC42D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360" y="4097831"/>
            <a:ext cx="2743200" cy="908738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209FEB1-059F-2E0A-8C52-3E35966353AA}"/>
              </a:ext>
            </a:extLst>
          </p:cNvPr>
          <p:cNvSpPr/>
          <p:nvPr/>
        </p:nvSpPr>
        <p:spPr>
          <a:xfrm rot="5400000">
            <a:off x="9126992" y="3418795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CDE38C4-DC23-B619-E909-B267A5643439}"/>
              </a:ext>
            </a:extLst>
          </p:cNvPr>
          <p:cNvSpPr/>
          <p:nvPr/>
        </p:nvSpPr>
        <p:spPr>
          <a:xfrm rot="5400000">
            <a:off x="3017385" y="3418794"/>
            <a:ext cx="258535" cy="4789713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17BD-699C-A797-89F5-9039195889F3}"/>
              </a:ext>
            </a:extLst>
          </p:cNvPr>
          <p:cNvSpPr txBox="1"/>
          <p:nvPr/>
        </p:nvSpPr>
        <p:spPr>
          <a:xfrm>
            <a:off x="2762250" y="59395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Server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F77000-5353-93F4-E1DA-42C273B04EAA}"/>
              </a:ext>
            </a:extLst>
          </p:cNvPr>
          <p:cNvSpPr txBox="1"/>
          <p:nvPr/>
        </p:nvSpPr>
        <p:spPr>
          <a:xfrm>
            <a:off x="8926286" y="59871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cs typeface="Calibri"/>
              </a:rPr>
              <a:t>Clients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054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CFF0-5EBF-42E7-9E51-6765489F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Exercises: write some plumber 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AAF0-EB7F-4B2B-B780-304ED58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4: Write a plumber function to use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to show population of the UK in 1982. (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is a dataset of populations of various countries from 1952 - 2007).</a:t>
            </a:r>
            <a:endParaRPr lang="en-US" dirty="0"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5: Write a plumber function to allow a user to find out the population of any country during any year in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Exercise 6: Write a plumber function to plot the population change of a user defined country.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7C84-2042-4221-ABFC-4CBD61C2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FF06-ED4D-4D8D-AF53-DFAABF24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12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D8E-48FD-4570-88F5-B4252D54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Additional points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664FC-4963-45AD-9A19-3C6AE123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GET/POST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en-GB" dirty="0">
                <a:ea typeface="+mn-lt"/>
                <a:cs typeface="+mn-lt"/>
              </a:rPr>
              <a:t>GET -&gt; Usually </a:t>
            </a:r>
            <a:r>
              <a:rPr lang="en-GB" dirty="0" err="1">
                <a:ea typeface="+mn-lt"/>
                <a:cs typeface="+mn-lt"/>
              </a:rPr>
              <a:t>GETting</a:t>
            </a:r>
            <a:r>
              <a:rPr lang="en-GB" dirty="0">
                <a:ea typeface="+mn-lt"/>
                <a:cs typeface="+mn-lt"/>
              </a:rPr>
              <a:t> data, POST -&gt; usually submitting data.</a:t>
            </a: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Bounds checks -&gt; What if I ask for </a:t>
            </a:r>
            <a:r>
              <a:rPr lang="en-GB" dirty="0" err="1">
                <a:ea typeface="+mn-lt"/>
                <a:cs typeface="+mn-lt"/>
              </a:rPr>
              <a:t>gapminder</a:t>
            </a:r>
            <a:r>
              <a:rPr lang="en-GB" dirty="0">
                <a:ea typeface="+mn-lt"/>
                <a:cs typeface="+mn-lt"/>
              </a:rPr>
              <a:t> data for this year?</a:t>
            </a:r>
            <a:endParaRPr lang="en-US" dirty="0">
              <a:ea typeface="+mn-lt"/>
              <a:cs typeface="+mn-lt"/>
            </a:endParaRPr>
          </a:p>
          <a:p>
            <a:pPr>
              <a:buFont typeface="Arial,Sans-Serif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Security is vital on public APIs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+mn-lt"/>
                <a:cs typeface="+mn-lt"/>
              </a:rPr>
              <a:t>Good list of public APIs - </a:t>
            </a:r>
            <a:r>
              <a:rPr lang="en-GB" dirty="0">
                <a:ea typeface="+mn-lt"/>
                <a:cs typeface="+mn-lt"/>
                <a:hlinkClick r:id="rId2"/>
              </a:rPr>
              <a:t>https://github.com/public-apis/public-apis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 dirty="0">
                <a:ea typeface="Calibri"/>
                <a:cs typeface="Calibri" panose="020F0502020204030204"/>
              </a:rPr>
              <a:t>APIs can change or be retired!</a:t>
            </a:r>
            <a:endParaRPr lang="en-GB" dirty="0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454EC-5601-4E27-817E-A70F6D8B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E4F8F-C284-4AA4-AD4E-ADD364C1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6E49-8E45-46FC-8E34-FE6D44A0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Session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707D-BE0B-405C-A943-CED8577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What is an API, where are they used? (~25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Two R examples of using existing external APIs. (~15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Introduction to plumber. (~15 mins)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Exercise - Write some plumber code.  (~30 mins)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Final comments. (~5 mins)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814D-C7AE-427C-9190-9BE7D2DE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4F2F7-BAE0-4920-9CA0-E0193FE8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What is an API?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6981-F5C4-446D-98DC-7F1A0F7C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Application Programming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B365D839-1CD6-48B7-8797-C92A045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69" y="2359234"/>
            <a:ext cx="5895109" cy="3625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5EDCE3-A0B9-46C1-9C14-37B10BC1E7A8}"/>
              </a:ext>
            </a:extLst>
          </p:cNvPr>
          <p:cNvSpPr txBox="1"/>
          <p:nvPr/>
        </p:nvSpPr>
        <p:spPr>
          <a:xfrm>
            <a:off x="6430014" y="6050571"/>
            <a:ext cx="62530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https://www.planningpme.com/planningpme-api.htm</a:t>
            </a:r>
            <a:endParaRPr lang="en-US">
              <a:solidFill>
                <a:schemeClr val="bg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AC28-B46E-C078-3C98-289A9EA4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Steps towards an API</a:t>
            </a:r>
            <a:endParaRPr lang="en-GB"/>
          </a:p>
        </p:txBody>
      </p:sp>
      <p:pic>
        <p:nvPicPr>
          <p:cNvPr id="6" name="Graphic 6" descr="Database with solid fill">
            <a:extLst>
              <a:ext uri="{FF2B5EF4-FFF2-40B4-BE49-F238E27FC236}">
                <a16:creationId xmlns:a16="http://schemas.microsoft.com/office/drawing/2014/main" id="{D0B6AAB8-C5FE-3F0D-E00C-23E5F7F9D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9773" y="2197100"/>
            <a:ext cx="1466850" cy="14795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BED59-7E7F-6170-9746-398FAE49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0438C-889F-DFDC-7D7F-D5A1979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5</a:t>
            </a:fld>
            <a:endParaRPr lang="en-GB"/>
          </a:p>
        </p:txBody>
      </p:sp>
      <p:pic>
        <p:nvPicPr>
          <p:cNvPr id="7" name="Graphic 7" descr="Programmer female with solid fill">
            <a:extLst>
              <a:ext uri="{FF2B5EF4-FFF2-40B4-BE49-F238E27FC236}">
                <a16:creationId xmlns:a16="http://schemas.microsoft.com/office/drawing/2014/main" id="{5490A15A-4169-06F1-E5B9-77FA48C8F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450" y="2197100"/>
            <a:ext cx="1377950" cy="136525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4B6E418-49AA-24B3-08F0-706F9F5EF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355001"/>
              </p:ext>
            </p:extLst>
          </p:nvPr>
        </p:nvGraphicFramePr>
        <p:xfrm>
          <a:off x="855980" y="4233926"/>
          <a:ext cx="3199404" cy="184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468">
                  <a:extLst>
                    <a:ext uri="{9D8B030D-6E8A-4147-A177-3AD203B41FA5}">
                      <a16:colId xmlns:a16="http://schemas.microsoft.com/office/drawing/2014/main" val="1309771608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2635826077"/>
                    </a:ext>
                  </a:extLst>
                </a:gridCol>
                <a:gridCol w="1066468">
                  <a:extLst>
                    <a:ext uri="{9D8B030D-6E8A-4147-A177-3AD203B41FA5}">
                      <a16:colId xmlns:a16="http://schemas.microsoft.com/office/drawing/2014/main" val="1958826060"/>
                    </a:ext>
                  </a:extLst>
                </a:gridCol>
              </a:tblGrid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364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79786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Asthma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447001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Diabetes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78150"/>
                  </a:ext>
                </a:extLst>
              </a:tr>
              <a:tr h="369578">
                <a:tc>
                  <a:txBody>
                    <a:bodyPr/>
                    <a:lstStyle/>
                    <a:p>
                      <a:r>
                        <a:rPr lang="en-GB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8867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81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3857675-3BD4-CF29-AE8B-D201E141043A}"/>
              </a:ext>
            </a:extLst>
          </p:cNvPr>
          <p:cNvSpPr txBox="1"/>
          <p:nvPr/>
        </p:nvSpPr>
        <p:spPr>
          <a:xfrm>
            <a:off x="4394200" y="2197099"/>
            <a:ext cx="382270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Calibri"/>
              </a:rPr>
              <a:t>function </a:t>
            </a:r>
            <a:r>
              <a:rPr lang="en-GB" err="1">
                <a:cs typeface="Calibri"/>
              </a:rPr>
              <a:t>get_diabetes_count</a:t>
            </a:r>
            <a:r>
              <a:rPr lang="en-GB">
                <a:cs typeface="Calibri"/>
              </a:rPr>
              <a:t>() {</a:t>
            </a:r>
          </a:p>
          <a:p>
            <a:r>
              <a:rPr lang="en-GB">
                <a:cs typeface="Calibri"/>
              </a:rPr>
              <a:t>    SELECT COUNT(*) </a:t>
            </a:r>
          </a:p>
          <a:p>
            <a:r>
              <a:rPr lang="en-GB">
                <a:cs typeface="Calibri"/>
              </a:rPr>
              <a:t>    FROM database</a:t>
            </a:r>
          </a:p>
          <a:p>
            <a:r>
              <a:rPr lang="en-GB">
                <a:cs typeface="Calibri"/>
              </a:rPr>
              <a:t>    WHERE Disease=Diabetes;</a:t>
            </a:r>
          </a:p>
          <a:p>
            <a:r>
              <a:rPr lang="en-GB">
                <a:cs typeface="Calibri"/>
              </a:rPr>
              <a:t>}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78D2C43-5AD5-1B15-A376-705B78896518}"/>
              </a:ext>
            </a:extLst>
          </p:cNvPr>
          <p:cNvSpPr/>
          <p:nvPr/>
        </p:nvSpPr>
        <p:spPr>
          <a:xfrm>
            <a:off x="8248650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82CCE14-AFCB-610A-0C48-CF0D230BA4B3}"/>
              </a:ext>
            </a:extLst>
          </p:cNvPr>
          <p:cNvSpPr/>
          <p:nvPr/>
        </p:nvSpPr>
        <p:spPr>
          <a:xfrm>
            <a:off x="3136899" y="2692400"/>
            <a:ext cx="1219200" cy="4826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09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AAE3-631D-4FD8-BBB4-BD191368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API messaging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86B61-F470-4991-895C-E91657FB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A9F6-A60A-4ECD-81AE-08C7AC28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001FEF-6AFE-45C4-AE41-CF110565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6" y="2679367"/>
            <a:ext cx="6726381" cy="2830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B4F3-2F82-4286-AF10-143E65747EA3}"/>
              </a:ext>
            </a:extLst>
          </p:cNvPr>
          <p:cNvSpPr txBox="1"/>
          <p:nvPr/>
        </p:nvSpPr>
        <p:spPr>
          <a:xfrm>
            <a:off x="6352309" y="5936672"/>
            <a:ext cx="5629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200">
                <a:solidFill>
                  <a:schemeClr val="tx2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https://bytesofgigabytes.com/networking/how-http-request-and-response-works/</a:t>
            </a:r>
            <a:endParaRPr lang="en-US" sz="1200">
              <a:solidFill>
                <a:schemeClr val="tx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49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59F0-DA70-4B42-8432-A81BDA0D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Why bother?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F994-7259-4D38-957E-625EEA1F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Easier than connecting to underlying applications.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Can make subset of data/application available. 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Common language.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/>
              </a:rPr>
              <a:t>Static interface.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38027-2AA3-444F-AD97-8E84C27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5A617-B4FE-491F-940D-6CF569AB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5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333EBC0A-72A2-47BA-A0B4-D2C460728667}"/>
              </a:ext>
            </a:extLst>
          </p:cNvPr>
          <p:cNvSpPr/>
          <p:nvPr/>
        </p:nvSpPr>
        <p:spPr>
          <a:xfrm>
            <a:off x="3772766" y="1071130"/>
            <a:ext cx="5380180" cy="5345544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D0D66-7302-485F-92D6-42139A1A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Google maps API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0FDD-EAA3-4622-B39F-84AECFB0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D9F-E716-4E68-8068-DEF0E5A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8</a:t>
            </a:fld>
            <a:endParaRPr lang="en-GB"/>
          </a:p>
        </p:txBody>
      </p:sp>
      <p:pic>
        <p:nvPicPr>
          <p:cNvPr id="8" name="Graphic 8" descr="Camera with solid fill">
            <a:extLst>
              <a:ext uri="{FF2B5EF4-FFF2-40B4-BE49-F238E27FC236}">
                <a16:creationId xmlns:a16="http://schemas.microsoft.com/office/drawing/2014/main" id="{262713FE-EA05-43D3-8DDE-640BF15B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164" y="4980709"/>
            <a:ext cx="914400" cy="914400"/>
          </a:xfrm>
          <a:prstGeom prst="rect">
            <a:avLst/>
          </a:prstGeom>
        </p:spPr>
      </p:pic>
      <p:pic>
        <p:nvPicPr>
          <p:cNvPr id="9" name="Graphic 9" descr="Check In with solid fill">
            <a:extLst>
              <a:ext uri="{FF2B5EF4-FFF2-40B4-BE49-F238E27FC236}">
                <a16:creationId xmlns:a16="http://schemas.microsoft.com/office/drawing/2014/main" id="{204D2F3E-8156-497B-850B-0ED256406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9948" y="1937038"/>
            <a:ext cx="914400" cy="914400"/>
          </a:xfrm>
          <a:prstGeom prst="rect">
            <a:avLst/>
          </a:prstGeom>
        </p:spPr>
      </p:pic>
      <p:pic>
        <p:nvPicPr>
          <p:cNvPr id="10" name="Graphic 10" descr="Computer with solid fill">
            <a:extLst>
              <a:ext uri="{FF2B5EF4-FFF2-40B4-BE49-F238E27FC236}">
                <a16:creationId xmlns:a16="http://schemas.microsoft.com/office/drawing/2014/main" id="{66AF6097-4E6C-4615-846A-37FA00D9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732" y="5116368"/>
            <a:ext cx="914400" cy="914400"/>
          </a:xfrm>
          <a:prstGeom prst="rect">
            <a:avLst/>
          </a:prstGeom>
        </p:spPr>
      </p:pic>
      <p:pic>
        <p:nvPicPr>
          <p:cNvPr id="11" name="Graphic 11" descr="Monster Truck with solid fill">
            <a:extLst>
              <a:ext uri="{FF2B5EF4-FFF2-40B4-BE49-F238E27FC236}">
                <a16:creationId xmlns:a16="http://schemas.microsoft.com/office/drawing/2014/main" id="{9C3972F0-6258-424D-B897-555C0057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9221" y="2813407"/>
            <a:ext cx="914400" cy="914400"/>
          </a:xfrm>
          <a:prstGeom prst="rect">
            <a:avLst/>
          </a:prstGeom>
        </p:spPr>
      </p:pic>
      <p:pic>
        <p:nvPicPr>
          <p:cNvPr id="7" name="Graphic 7" descr="Database outline">
            <a:extLst>
              <a:ext uri="{FF2B5EF4-FFF2-40B4-BE49-F238E27FC236}">
                <a16:creationId xmlns:a16="http://schemas.microsoft.com/office/drawing/2014/main" id="{02875E4D-9D65-48A3-9AA7-D4A454922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5582" y="3614016"/>
            <a:ext cx="914400" cy="914400"/>
          </a:xfrm>
        </p:spPr>
      </p:pic>
      <p:pic>
        <p:nvPicPr>
          <p:cNvPr id="13" name="Graphic 13" descr="Sort with solid fill">
            <a:extLst>
              <a:ext uri="{FF2B5EF4-FFF2-40B4-BE49-F238E27FC236}">
                <a16:creationId xmlns:a16="http://schemas.microsoft.com/office/drawing/2014/main" id="{22E7360A-F32F-4B64-9FA1-C831275381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3193728" y="1545949"/>
            <a:ext cx="1041399" cy="2034308"/>
          </a:xfrm>
          <a:prstGeom prst="rect">
            <a:avLst/>
          </a:prstGeom>
        </p:spPr>
      </p:pic>
      <p:pic>
        <p:nvPicPr>
          <p:cNvPr id="14" name="Graphic 13" descr="Sort with solid fill">
            <a:extLst>
              <a:ext uri="{FF2B5EF4-FFF2-40B4-BE49-F238E27FC236}">
                <a16:creationId xmlns:a16="http://schemas.microsoft.com/office/drawing/2014/main" id="{0616A2E6-B432-4342-8711-3E91D1FE7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940000">
            <a:off x="2929738" y="3763066"/>
            <a:ext cx="1041399" cy="2034308"/>
          </a:xfrm>
          <a:prstGeom prst="rect">
            <a:avLst/>
          </a:prstGeom>
        </p:spPr>
      </p:pic>
      <p:pic>
        <p:nvPicPr>
          <p:cNvPr id="15" name="Graphic 13" descr="Sort with solid fill">
            <a:extLst>
              <a:ext uri="{FF2B5EF4-FFF2-40B4-BE49-F238E27FC236}">
                <a16:creationId xmlns:a16="http://schemas.microsoft.com/office/drawing/2014/main" id="{69838A44-2535-46BC-BE70-A78052BD16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8745404" y="2355557"/>
            <a:ext cx="1041399" cy="2034308"/>
          </a:xfrm>
          <a:prstGeom prst="rect">
            <a:avLst/>
          </a:prstGeom>
        </p:spPr>
      </p:pic>
      <p:pic>
        <p:nvPicPr>
          <p:cNvPr id="16" name="Graphic 13" descr="Sort with solid fill">
            <a:extLst>
              <a:ext uri="{FF2B5EF4-FFF2-40B4-BE49-F238E27FC236}">
                <a16:creationId xmlns:a16="http://schemas.microsoft.com/office/drawing/2014/main" id="{EACBB44F-22C0-4351-8A32-24A934B934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520000">
            <a:off x="8510474" y="3961284"/>
            <a:ext cx="1041399" cy="2034308"/>
          </a:xfrm>
          <a:prstGeom prst="rect">
            <a:avLst/>
          </a:prstGeom>
        </p:spPr>
      </p:pic>
      <p:pic>
        <p:nvPicPr>
          <p:cNvPr id="17" name="Graphic 17" descr="Marker with solid fill">
            <a:extLst>
              <a:ext uri="{FF2B5EF4-FFF2-40B4-BE49-F238E27FC236}">
                <a16:creationId xmlns:a16="http://schemas.microsoft.com/office/drawing/2014/main" id="{871F9AFE-770D-48F0-8A5D-F6ED87BD80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0163" y="3329709"/>
            <a:ext cx="914400" cy="914400"/>
          </a:xfrm>
          <a:prstGeom prst="rect">
            <a:avLst/>
          </a:prstGeom>
        </p:spPr>
      </p:pic>
      <p:pic>
        <p:nvPicPr>
          <p:cNvPr id="18" name="Graphic 18" descr="Binary with solid fill">
            <a:extLst>
              <a:ext uri="{FF2B5EF4-FFF2-40B4-BE49-F238E27FC236}">
                <a16:creationId xmlns:a16="http://schemas.microsoft.com/office/drawing/2014/main" id="{BCE0F281-06DE-42B1-991F-307BC3957E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53652" y="421811"/>
            <a:ext cx="914400" cy="914400"/>
          </a:xfrm>
          <a:prstGeom prst="rect">
            <a:avLst/>
          </a:prstGeom>
        </p:spPr>
      </p:pic>
      <p:pic>
        <p:nvPicPr>
          <p:cNvPr id="19" name="Graphic 19" descr="Cmd Terminal with solid fill">
            <a:extLst>
              <a:ext uri="{FF2B5EF4-FFF2-40B4-BE49-F238E27FC236}">
                <a16:creationId xmlns:a16="http://schemas.microsoft.com/office/drawing/2014/main" id="{AAAD352D-06EB-4439-8E0F-B2DD3632D8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71835" y="405255"/>
            <a:ext cx="914400" cy="914400"/>
          </a:xfrm>
          <a:prstGeom prst="rect">
            <a:avLst/>
          </a:prstGeom>
        </p:spPr>
      </p:pic>
      <p:pic>
        <p:nvPicPr>
          <p:cNvPr id="20" name="Graphic 20" descr="Earth globe: Africa and Europe with solid fill">
            <a:extLst>
              <a:ext uri="{FF2B5EF4-FFF2-40B4-BE49-F238E27FC236}">
                <a16:creationId xmlns:a16="http://schemas.microsoft.com/office/drawing/2014/main" id="{6D076678-4CF8-4021-BE0B-1139ACCBAF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51368" y="2749549"/>
            <a:ext cx="914400" cy="914400"/>
          </a:xfrm>
          <a:prstGeom prst="rect">
            <a:avLst/>
          </a:prstGeom>
        </p:spPr>
      </p:pic>
      <p:pic>
        <p:nvPicPr>
          <p:cNvPr id="21" name="Graphic 13" descr="Sort with solid fill">
            <a:extLst>
              <a:ext uri="{FF2B5EF4-FFF2-40B4-BE49-F238E27FC236}">
                <a16:creationId xmlns:a16="http://schemas.microsoft.com/office/drawing/2014/main" id="{775C6918-0FC9-403B-B0BC-6F14BDFBBB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4760000">
            <a:off x="8051898" y="891489"/>
            <a:ext cx="1041399" cy="2034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559CB-EDA3-4091-B77D-A20473C996F6}"/>
              </a:ext>
            </a:extLst>
          </p:cNvPr>
          <p:cNvSpPr txBox="1"/>
          <p:nvPr/>
        </p:nvSpPr>
        <p:spPr>
          <a:xfrm>
            <a:off x="5486400" y="528091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/>
              <a:t>Google maps API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27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1AD-A40B-4473-B3F5-3E500081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Example APIs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0B2B-75D8-44DA-B0C1-5E90C95D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1825625"/>
            <a:ext cx="32558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u="sng">
                <a:solidFill>
                  <a:srgbClr val="000000"/>
                </a:solidFill>
                <a:cs typeface="Calibri" panose="020F0502020204030204"/>
              </a:rPr>
              <a:t>Get data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Google maps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 err="1">
                <a:cs typeface="Calibri" panose="020F0502020204030204"/>
              </a:rPr>
              <a:t>Wikidata</a:t>
            </a:r>
            <a:endParaRPr lang="en-GB">
              <a:cs typeface="Calibri" panose="020F0502020204030204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Fitbit</a:t>
            </a:r>
            <a:endParaRPr lang="en-GB"/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cs typeface="Calibri" panose="020F0502020204030204"/>
              </a:rPr>
              <a:t>British library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GB">
                <a:ea typeface="+mn-lt"/>
                <a:cs typeface="+mn-lt"/>
              </a:rPr>
              <a:t>Data.parliament.uk</a:t>
            </a:r>
          </a:p>
          <a:p>
            <a:pPr marL="0" indent="0">
              <a:buNone/>
            </a:pPr>
            <a:endParaRPr lang="en-GB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22411-755A-492B-8711-2F177B14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MSC HEALTH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AB675-1500-457D-8B35-933F3181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9658C-DD7A-4587-BD02-DE6DA26F2584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4DBDF-3637-4010-BEE3-AF61DD25BE10}"/>
              </a:ext>
            </a:extLst>
          </p:cNvPr>
          <p:cNvSpPr txBox="1"/>
          <p:nvPr/>
        </p:nvSpPr>
        <p:spPr>
          <a:xfrm>
            <a:off x="4387702" y="1791586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Add data</a:t>
            </a:r>
          </a:p>
          <a:p>
            <a:pPr marL="285750" indent="-285750" algn="l">
              <a:buFont typeface="Arial"/>
              <a:buChar char="•"/>
            </a:pPr>
            <a:r>
              <a:rPr lang="en-GB" sz="2800"/>
              <a:t>Twitter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Facebook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Instagram</a:t>
            </a:r>
          </a:p>
          <a:p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6CAFD-3D5E-4685-8E66-AFCBA7F8E342}"/>
              </a:ext>
            </a:extLst>
          </p:cNvPr>
          <p:cNvSpPr txBox="1"/>
          <p:nvPr/>
        </p:nvSpPr>
        <p:spPr>
          <a:xfrm>
            <a:off x="7411510" y="1653501"/>
            <a:ext cx="405315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 panose="020F0502020204030204"/>
              </a:rPr>
              <a:t>Manage services</a:t>
            </a:r>
          </a:p>
          <a:p>
            <a:pPr marL="285750" indent="-285750">
              <a:buFont typeface="Arial"/>
              <a:buChar char="•"/>
            </a:pPr>
            <a:r>
              <a:rPr lang="en-GB" sz="2800"/>
              <a:t>Amazon Web Services</a:t>
            </a:r>
            <a:endParaRPr lang="en-US" sz="28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Microsoft Azure</a:t>
            </a:r>
          </a:p>
          <a:p>
            <a:endParaRPr lang="en-GB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8656-3723-48A1-8352-82C8186EE529}"/>
              </a:ext>
            </a:extLst>
          </p:cNvPr>
          <p:cNvSpPr txBox="1"/>
          <p:nvPr/>
        </p:nvSpPr>
        <p:spPr>
          <a:xfrm>
            <a:off x="4310646" y="4150262"/>
            <a:ext cx="324834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Book appointments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GP systems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Restaurants</a:t>
            </a:r>
          </a:p>
          <a:p>
            <a:pPr marL="285750" indent="-285750">
              <a:buFont typeface="Arial"/>
              <a:buChar char="•"/>
            </a:pPr>
            <a:endParaRPr lang="en-GB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63F6-2538-4CCD-AB49-554B78716CDC}"/>
              </a:ext>
            </a:extLst>
          </p:cNvPr>
          <p:cNvSpPr txBox="1"/>
          <p:nvPr/>
        </p:nvSpPr>
        <p:spPr>
          <a:xfrm>
            <a:off x="7816118" y="3892724"/>
            <a:ext cx="35822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u="sng">
                <a:cs typeface="Calibri"/>
              </a:rPr>
              <a:t>Real world interaction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Google Nest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Dishwasher</a:t>
            </a:r>
          </a:p>
          <a:p>
            <a:pPr marL="285750" indent="-285750">
              <a:buFont typeface="Arial"/>
              <a:buChar char="•"/>
            </a:pPr>
            <a:r>
              <a:rPr lang="en-GB" sz="2800">
                <a:cs typeface="Calibri"/>
              </a:rPr>
              <a:t>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59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DE993500-4F5A-4F59-8D29-AC2FA3CE855E}" vid="{B7ADD650-C45A-4E3D-AD67-7651637473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MScHDStemplate2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APIs &amp; Plumber R library </vt:lpstr>
      <vt:lpstr>Learning objectives</vt:lpstr>
      <vt:lpstr>Session overview</vt:lpstr>
      <vt:lpstr>What is an API?</vt:lpstr>
      <vt:lpstr>Steps towards an API</vt:lpstr>
      <vt:lpstr>API messaging</vt:lpstr>
      <vt:lpstr>Why bother?</vt:lpstr>
      <vt:lpstr>Google maps API</vt:lpstr>
      <vt:lpstr>Example APIs</vt:lpstr>
      <vt:lpstr>Health data APIs</vt:lpstr>
      <vt:lpstr>Anatomy of an API URL (the request)</vt:lpstr>
      <vt:lpstr>Anatomy of an API URL (the request)</vt:lpstr>
      <vt:lpstr>Query vs Path based API</vt:lpstr>
      <vt:lpstr>Response</vt:lpstr>
      <vt:lpstr>Google maps elevation API call example</vt:lpstr>
      <vt:lpstr>Exercises 1: Find out a useless fact</vt:lpstr>
      <vt:lpstr>Exercise 2: Write an R script to find out what the influenza hospitalisation rate in England is and plot it</vt:lpstr>
      <vt:lpstr>Exercise 1 &amp; 2 summary</vt:lpstr>
      <vt:lpstr>Swagger</vt:lpstr>
      <vt:lpstr>Swagger</vt:lpstr>
      <vt:lpstr>Decorators</vt:lpstr>
      <vt:lpstr>Plumber function</vt:lpstr>
      <vt:lpstr>Plumber – access to functions</vt:lpstr>
      <vt:lpstr>Exercise 3: Run some plumber code</vt:lpstr>
      <vt:lpstr>Plumber – access to functions</vt:lpstr>
      <vt:lpstr>Exercises: write some plumber code</vt:lpstr>
      <vt:lpstr>Additional points</vt:lpstr>
    </vt:vector>
  </TitlesOfParts>
  <Company>The University of Liverpool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Butters, Olly</dc:creator>
  <cp:revision>288</cp:revision>
  <dcterms:created xsi:type="dcterms:W3CDTF">2021-12-08T09:25:24Z</dcterms:created>
  <dcterms:modified xsi:type="dcterms:W3CDTF">2025-02-10T14:47:29Z</dcterms:modified>
</cp:coreProperties>
</file>