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85" r:id="rId3"/>
    <p:sldId id="340" r:id="rId4"/>
    <p:sldId id="287" r:id="rId5"/>
    <p:sldId id="310" r:id="rId6"/>
    <p:sldId id="278" r:id="rId7"/>
    <p:sldId id="279" r:id="rId8"/>
    <p:sldId id="259" r:id="rId9"/>
    <p:sldId id="258" r:id="rId10"/>
    <p:sldId id="306" r:id="rId11"/>
    <p:sldId id="338" r:id="rId12"/>
    <p:sldId id="336" r:id="rId13"/>
    <p:sldId id="337" r:id="rId14"/>
    <p:sldId id="262" r:id="rId15"/>
    <p:sldId id="341" r:id="rId16"/>
    <p:sldId id="326" r:id="rId17"/>
    <p:sldId id="300" r:id="rId18"/>
    <p:sldId id="328" r:id="rId19"/>
    <p:sldId id="305" r:id="rId20"/>
    <p:sldId id="299" r:id="rId21"/>
    <p:sldId id="316" r:id="rId22"/>
    <p:sldId id="342" r:id="rId23"/>
    <p:sldId id="302" r:id="rId24"/>
    <p:sldId id="339" r:id="rId25"/>
    <p:sldId id="327" r:id="rId26"/>
    <p:sldId id="329" r:id="rId27"/>
    <p:sldId id="345" r:id="rId28"/>
    <p:sldId id="321" r:id="rId29"/>
    <p:sldId id="343" r:id="rId30"/>
    <p:sldId id="330" r:id="rId31"/>
    <p:sldId id="261" r:id="rId32"/>
    <p:sldId id="283" r:id="rId33"/>
    <p:sldId id="323" r:id="rId34"/>
    <p:sldId id="274" r:id="rId35"/>
    <p:sldId id="324" r:id="rId36"/>
    <p:sldId id="344" r:id="rId37"/>
    <p:sldId id="346" r:id="rId38"/>
    <p:sldId id="269" r:id="rId39"/>
    <p:sldId id="331" r:id="rId40"/>
    <p:sldId id="271" r:id="rId41"/>
    <p:sldId id="332" r:id="rId4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ook, Oliver" initials="CO" lastIdx="1" clrIdx="0">
    <p:extLst>
      <p:ext uri="{19B8F6BF-5375-455C-9EA6-DF929625EA0E}">
        <p15:presenceInfo xmlns:p15="http://schemas.microsoft.com/office/powerpoint/2012/main" userId="S::oliver.crook@ordina.nl::ef2570a6-9883-418b-9c5a-854c263561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6256"/>
  </p:normalViewPr>
  <p:slideViewPr>
    <p:cSldViewPr snapToGrid="0" snapToObjects="1">
      <p:cViewPr varScale="1">
        <p:scale>
          <a:sx n="154" d="100"/>
          <a:sy n="154" d="100"/>
        </p:scale>
        <p:origin x="1456" y="200"/>
      </p:cViewPr>
      <p:guideLst/>
    </p:cSldViewPr>
  </p:slideViewPr>
  <p:outlineViewPr>
    <p:cViewPr>
      <p:scale>
        <a:sx n="33" d="100"/>
        <a:sy n="33" d="100"/>
      </p:scale>
      <p:origin x="0" y="-25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17:25:35.71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97F7-B584-2444-A80B-4076733C4FE4}" type="datetimeFigureOut">
              <a:rPr lang="en-NL" smtClean="0"/>
              <a:t>12/10/2021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FC2A0-5211-A64F-A26B-32CEFD6AB5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42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72E1-1C71-594D-859E-DD424CC43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ED896-1785-3844-8AF5-476DB6DF5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45570-A432-B340-B846-ADFD1250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AEF4-060C-854E-8FDF-5C41AB4533DB}" type="datetime1">
              <a:rPr lang="en-US" smtClean="0"/>
              <a:t>10/12/21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EB994-58F9-2049-AB2A-742A4062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5351E-1781-FA43-96FE-1EC31666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09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5A60-777C-5246-8507-919338C8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A5455-7839-264D-ADB5-EDDBE0AA9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DC02-1D3F-8E42-81C3-20158D2F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E042-14E1-244D-A30D-BADB56A81442}" type="datetime1">
              <a:rPr lang="en-US" smtClean="0"/>
              <a:t>10/12/21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37889-9823-B242-9A67-84400504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84C25-BFDC-3040-BE86-17BFD1AA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811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B6F96-A48A-C045-8FA6-1722CD0B4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88B1E-6064-8949-A50A-60F47F97B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CC3A-F911-F749-8CDF-6750BFAD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3E64-6E9A-FB44-96F4-C55051F0BC4D}" type="datetime1">
              <a:rPr lang="en-US" smtClean="0"/>
              <a:t>10/12/21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C99FC-8772-DE42-9C39-6791CB61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1DF8E-2116-0744-9835-308772A5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600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9FFF-525B-C345-8B25-AF03D145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FC904-1C62-D14C-876A-81CDD6598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8E7F2-3A32-FE41-81E1-1F4654EB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8103-61BA-1240-A296-FC5C86EAAFE8}" type="datetime1">
              <a:rPr lang="en-US" smtClean="0"/>
              <a:t>10/12/21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BDBA6-F009-2742-ACD5-57AB30F6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C3B0F-149F-134B-932A-E641F1A7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126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2094-D30B-1844-8F8D-B130A978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46179-2191-6A4F-B840-85EB20FFE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F65B1-FE7C-D84D-BA31-A97F73E9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5007-2717-6544-B03C-3548708617FB}" type="datetime1">
              <a:rPr lang="en-US" smtClean="0"/>
              <a:t>10/12/21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C49DD-418D-DF48-9914-2E667AEF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7B247-0488-CB46-B155-0142E719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100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17B2-93F4-2745-BBB2-5550CBEA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7AB98-7D68-1D40-96C8-C6348A181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23BF9-7D5F-7540-BB8E-1E81B1782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F5EDB-5548-5F4A-BB2F-5D876328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A406-F410-A943-9B5D-B422183285DC}" type="datetime1">
              <a:rPr lang="en-US" smtClean="0"/>
              <a:t>10/12/21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7806D-601E-9048-8317-6FAF6FDD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6F88B-A080-A047-85BA-1C2BFB01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871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EB14-14C7-2446-B21D-23594092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8C36F-A27E-9B42-8C4E-670DA37E5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40B5D-F109-0643-8C52-EE88862C2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3FAAE-52DA-AB4F-BE30-0F933C2AC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52A78-A5D3-EA4E-9AD1-5751F960C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7BB43-D23C-7F46-8FA4-2EA4C178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F7DA-D5B0-EA4C-8C76-C1BE135C1018}" type="datetime1">
              <a:rPr lang="en-US" smtClean="0"/>
              <a:t>10/12/21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F580D-9FB3-7F48-868A-F07162A0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CF0BC-70C6-194B-8123-70212C7D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390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28AC-FB58-DF4A-81E1-5691FD03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0703B-47BE-5742-A851-A84D0481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445F-081C-534F-BFE3-77387421BF66}" type="datetime1">
              <a:rPr lang="en-US" smtClean="0"/>
              <a:t>10/12/21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0A32C-91B1-E141-B37F-D1689CEE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345DA-AE3D-2C45-8790-4DB14929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315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2415F-FF3C-8244-B054-3DDC305C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D451-3E69-D243-9CA2-1564179F5018}" type="datetime1">
              <a:rPr lang="en-US" smtClean="0"/>
              <a:t>10/12/21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9BA52-F349-8741-A2A6-263BE090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DBFC1-2FDA-674C-8C36-37147F55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835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2613-56DD-2B42-AE70-469CB6DF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2915-5AA1-C44D-9C1C-1A815762B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7FAE6-8863-DC4B-A36F-070CEF451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AA118-FA42-6B49-A54D-DFB500497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C3B1-E967-0747-9F8D-A6CDC492B6AA}" type="datetime1">
              <a:rPr lang="en-US" smtClean="0"/>
              <a:t>10/12/21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9240F-4C74-4042-9C0C-63CF0DA6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25E98-B275-B742-B727-CA8824ED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619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B18A-B226-CB4D-845F-11EBED74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B6494-E0A4-6A46-8BD9-F2AFC45DA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81C7B-267D-6648-A2F9-3FB097116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EA868-FF30-4B43-9BFE-13ACDA12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66DA-EAFF-8645-889D-77625A88D91D}" type="datetime1">
              <a:rPr lang="en-US" smtClean="0"/>
              <a:t>10/12/21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64B0C-8648-3147-8006-607228A5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1C66A-58A3-2946-8361-62737A29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551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08667-0BE1-BD46-B12C-B044F19E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123A7-105C-644A-8158-2500FBE9E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195D0-C33A-8B4E-BE0C-2BABBF535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C36B8-08FA-1C47-B260-42099A1286CB}" type="datetime1">
              <a:rPr lang="en-US" smtClean="0"/>
              <a:t>10/12/21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FC84D-649B-BD4E-AD98-E4FE4CA4E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2A5FC-FEAC-AF4A-B3B2-A3D45D9B5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597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contract-testing-strategy-producer-driven-or-cons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o.linkedin.com/in/victor-rentea-9339364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to-do/nexus/content/repositories/releas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pring.io/spring-cloud-contract/2.0.x/multi/multi__contract_dsl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spring.io/spring-cloud-contract/reference/html/index.html" TargetMode="External"/><Relationship Id="rId7" Type="http://schemas.openxmlformats.org/officeDocument/2006/relationships/hyperlink" Target="https://www.baeldung.com/spring-mock-mvc-rest-assured" TargetMode="External"/><Relationship Id="rId2" Type="http://schemas.openxmlformats.org/officeDocument/2006/relationships/hyperlink" Target="https://cloud.spring.io/spring-cloud-contract/reference/html/project-featur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foq.com/articles/contract-testing-spring-cloud-contract/" TargetMode="External"/><Relationship Id="rId5" Type="http://schemas.openxmlformats.org/officeDocument/2006/relationships/hyperlink" Target="https://cloud.spring.io/spring-cloud-static/Greenwich.RELEASE/multi/multi_contract-dsl.html" TargetMode="External"/><Relationship Id="rId4" Type="http://schemas.openxmlformats.org/officeDocument/2006/relationships/hyperlink" Target="https://dzone.com/articles/contract-testing-strategy-producer-driven-or-cons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actflow.io/" TargetMode="External"/><Relationship Id="rId2" Type="http://schemas.openxmlformats.org/officeDocument/2006/relationships/hyperlink" Target="https://docs.pact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spring.io/spring-cloud-contract/2.0.x/multi/multi_stub-runner-for-messaging.html" TargetMode="External"/><Relationship Id="rId4" Type="http://schemas.openxmlformats.org/officeDocument/2006/relationships/hyperlink" Target="https://cloud.spring.io/spring-cloud-contract/2.1.x/multi/multi__spring_cloud_contract_verifier_messaging.html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lyCrook/contract-test-dem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lyCrook/contract-test-dem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0EF0-EA04-CD4A-A03A-81ED14985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1822C0"/>
                </a:solidFill>
              </a:rPr>
              <a:t>Contract Testing: why and how? </a:t>
            </a:r>
            <a:br>
              <a:rPr lang="en-GB" b="1" dirty="0"/>
            </a:b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EE7F3-654C-B34D-AAD7-7B6F5E31F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An introduction to Spring Cloud Contract testing</a:t>
            </a:r>
          </a:p>
          <a:p>
            <a:r>
              <a:rPr lang="en-GB" sz="2800" b="1" dirty="0"/>
              <a:t>By </a:t>
            </a:r>
          </a:p>
          <a:p>
            <a:r>
              <a:rPr lang="en-GB" sz="2800" b="1" dirty="0"/>
              <a:t>Olly Crook</a:t>
            </a:r>
            <a:endParaRPr lang="en-NL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B7E7C-34A5-2E4D-A57F-DEB7EF13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762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D3D8-E638-6141-BED4-DD4DCB30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A bit of jargon - Provider-driven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08E3-5B8F-BA40-9F60-89462917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Our contracts will be </a:t>
            </a:r>
            <a:r>
              <a:rPr lang="en-GB" b="1" dirty="0"/>
              <a:t>consumer-driven</a:t>
            </a:r>
            <a:r>
              <a:rPr lang="en-GB" dirty="0"/>
              <a:t> contracts</a:t>
            </a:r>
            <a:br>
              <a:rPr lang="en-GB" dirty="0"/>
            </a:br>
            <a:endParaRPr lang="en-GB" dirty="0"/>
          </a:p>
          <a:p>
            <a:r>
              <a:rPr lang="en-GB" dirty="0"/>
              <a:t>The </a:t>
            </a:r>
            <a:r>
              <a:rPr lang="en-GB" b="1" i="1" dirty="0"/>
              <a:t>consumer</a:t>
            </a:r>
            <a:r>
              <a:rPr lang="en-GB" dirty="0"/>
              <a:t> establishes which agreements must be complied with</a:t>
            </a:r>
            <a:br>
              <a:rPr lang="en-GB" dirty="0"/>
            </a:br>
            <a:endParaRPr lang="en-GB" dirty="0"/>
          </a:p>
          <a:p>
            <a:r>
              <a:rPr lang="en-GB" dirty="0"/>
              <a:t>The </a:t>
            </a:r>
            <a:r>
              <a:rPr lang="en-GB" b="1" i="1" dirty="0"/>
              <a:t>producer</a:t>
            </a:r>
            <a:r>
              <a:rPr lang="en-GB" i="1" dirty="0"/>
              <a:t> (=</a:t>
            </a:r>
            <a:r>
              <a:rPr lang="en-GB" b="1" i="1" dirty="0"/>
              <a:t>provider</a:t>
            </a:r>
            <a:r>
              <a:rPr lang="en-GB" i="1" dirty="0"/>
              <a:t>)</a:t>
            </a:r>
            <a:r>
              <a:rPr lang="en-GB" dirty="0"/>
              <a:t> is</a:t>
            </a:r>
            <a:r>
              <a:rPr lang="en-GB" i="1" dirty="0"/>
              <a:t> </a:t>
            </a:r>
            <a:r>
              <a:rPr lang="en-GB" dirty="0"/>
              <a:t>responsible for satisfying the requirements set by the </a:t>
            </a:r>
            <a:r>
              <a:rPr lang="en-GB" i="1" dirty="0"/>
              <a:t>consumer</a:t>
            </a:r>
            <a:br>
              <a:rPr lang="en-GB" i="1" dirty="0"/>
            </a:br>
            <a:endParaRPr lang="en-GB" i="1" dirty="0"/>
          </a:p>
          <a:p>
            <a:r>
              <a:rPr lang="en-GB" dirty="0"/>
              <a:t>See: </a:t>
            </a:r>
            <a:r>
              <a:rPr lang="en-GB" dirty="0">
                <a:hlinkClick r:id="rId2"/>
              </a:rPr>
              <a:t>https://dzone.com/articles/contract-testing-strategy-producer-driven-or-consu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459E-26BA-DB40-84AC-694D0318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0934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B3EC-EC66-A742-8515-2BB61C1C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For example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3F172C-6321-364D-9488-01DFC514149C}"/>
              </a:ext>
            </a:extLst>
          </p:cNvPr>
          <p:cNvCxnSpPr>
            <a:cxnSpLocks/>
          </p:cNvCxnSpPr>
          <p:nvPr/>
        </p:nvCxnSpPr>
        <p:spPr>
          <a:xfrm>
            <a:off x="4227094" y="2667901"/>
            <a:ext cx="3278205" cy="73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4855A3-D6FA-3E46-9BB8-8F82373C2870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270408" y="3561215"/>
            <a:ext cx="3248788" cy="141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18D5E6-99EB-A243-A29E-C4F020F956C2}"/>
              </a:ext>
            </a:extLst>
          </p:cNvPr>
          <p:cNvCxnSpPr>
            <a:cxnSpLocks/>
          </p:cNvCxnSpPr>
          <p:nvPr/>
        </p:nvCxnSpPr>
        <p:spPr>
          <a:xfrm flipH="1" flipV="1">
            <a:off x="4227095" y="2539378"/>
            <a:ext cx="3271138" cy="7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0C96F4-B74C-4142-953C-2803CAEF8737}"/>
              </a:ext>
            </a:extLst>
          </p:cNvPr>
          <p:cNvCxnSpPr>
            <a:cxnSpLocks/>
          </p:cNvCxnSpPr>
          <p:nvPr/>
        </p:nvCxnSpPr>
        <p:spPr>
          <a:xfrm flipH="1">
            <a:off x="4255168" y="3647975"/>
            <a:ext cx="3230233" cy="147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87DD50-7C89-F543-B7CC-79DDC1C827CC}"/>
              </a:ext>
            </a:extLst>
          </p:cNvPr>
          <p:cNvGrpSpPr/>
          <p:nvPr/>
        </p:nvGrpSpPr>
        <p:grpSpPr>
          <a:xfrm>
            <a:off x="7485401" y="3253992"/>
            <a:ext cx="1791773" cy="835599"/>
            <a:chOff x="7485401" y="3253992"/>
            <a:chExt cx="1791773" cy="8355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6E387D-FD42-6E41-ADD8-964B2A8E58B5}"/>
                </a:ext>
              </a:extLst>
            </p:cNvPr>
            <p:cNvSpPr txBox="1"/>
            <p:nvPr/>
          </p:nvSpPr>
          <p:spPr>
            <a:xfrm>
              <a:off x="7498233" y="3253992"/>
              <a:ext cx="926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i="1" dirty="0"/>
                <a:t>getStuff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557F44-0AB2-8441-BDB8-6D8E51BB20FE}"/>
                </a:ext>
              </a:extLst>
            </p:cNvPr>
            <p:cNvSpPr/>
            <p:nvPr/>
          </p:nvSpPr>
          <p:spPr>
            <a:xfrm>
              <a:off x="7505299" y="3253992"/>
              <a:ext cx="919213" cy="393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839138-966E-9540-93D0-9A5F4FFDC0A9}"/>
                </a:ext>
              </a:extLst>
            </p:cNvPr>
            <p:cNvSpPr txBox="1"/>
            <p:nvPr/>
          </p:nvSpPr>
          <p:spPr>
            <a:xfrm>
              <a:off x="7485401" y="3627926"/>
              <a:ext cx="1791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200" dirty="0"/>
                <a:t>Returns</a:t>
              </a:r>
            </a:p>
            <a:p>
              <a:r>
                <a:rPr lang="en-NL" sz="1200" dirty="0"/>
                <a:t>(name, price, description}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1D9565D-F228-424E-9EB7-2B1EB5769AB5}"/>
              </a:ext>
            </a:extLst>
          </p:cNvPr>
          <p:cNvSpPr/>
          <p:nvPr/>
        </p:nvSpPr>
        <p:spPr>
          <a:xfrm>
            <a:off x="7519196" y="2591221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88CEF0-7608-4A4F-94D7-5580A01A0727}"/>
              </a:ext>
            </a:extLst>
          </p:cNvPr>
          <p:cNvSpPr txBox="1"/>
          <p:nvPr/>
        </p:nvSpPr>
        <p:spPr>
          <a:xfrm>
            <a:off x="7547515" y="2267274"/>
            <a:ext cx="1064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Provider 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6A3EDE-EC45-4A4D-B3CA-7C7F97F5B60A}"/>
              </a:ext>
            </a:extLst>
          </p:cNvPr>
          <p:cNvSpPr/>
          <p:nvPr/>
        </p:nvSpPr>
        <p:spPr>
          <a:xfrm>
            <a:off x="7517038" y="229672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814695-E73C-A249-BFED-4E3D081A29B9}"/>
              </a:ext>
            </a:extLst>
          </p:cNvPr>
          <p:cNvSpPr/>
          <p:nvPr/>
        </p:nvSpPr>
        <p:spPr>
          <a:xfrm>
            <a:off x="1839228" y="1830172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E67C37-58FD-7C43-BE17-5202147555B3}"/>
              </a:ext>
            </a:extLst>
          </p:cNvPr>
          <p:cNvSpPr txBox="1"/>
          <p:nvPr/>
        </p:nvSpPr>
        <p:spPr>
          <a:xfrm>
            <a:off x="1867547" y="1506225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Consumer 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23E836-3598-E445-98DA-1B1E281C1707}"/>
              </a:ext>
            </a:extLst>
          </p:cNvPr>
          <p:cNvSpPr/>
          <p:nvPr/>
        </p:nvSpPr>
        <p:spPr>
          <a:xfrm>
            <a:off x="1837070" y="1535675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99D259-1E4B-0A4A-A305-9EC866F20170}"/>
              </a:ext>
            </a:extLst>
          </p:cNvPr>
          <p:cNvSpPr/>
          <p:nvPr/>
        </p:nvSpPr>
        <p:spPr>
          <a:xfrm>
            <a:off x="1850552" y="4516601"/>
            <a:ext cx="2387868" cy="1976274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9B3021-16E6-5B4D-8FCE-D67F74227800}"/>
              </a:ext>
            </a:extLst>
          </p:cNvPr>
          <p:cNvSpPr txBox="1"/>
          <p:nvPr/>
        </p:nvSpPr>
        <p:spPr>
          <a:xfrm>
            <a:off x="1878871" y="4192654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Consumer 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45A8C3-BC32-AE48-8961-C22F5D35DF25}"/>
              </a:ext>
            </a:extLst>
          </p:cNvPr>
          <p:cNvSpPr/>
          <p:nvPr/>
        </p:nvSpPr>
        <p:spPr>
          <a:xfrm>
            <a:off x="1848394" y="422210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27557D-AAAF-894F-ADFA-CDBFCF95E2E0}"/>
              </a:ext>
            </a:extLst>
          </p:cNvPr>
          <p:cNvSpPr txBox="1"/>
          <p:nvPr/>
        </p:nvSpPr>
        <p:spPr>
          <a:xfrm>
            <a:off x="3307765" y="2382365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578D53-98F1-D248-A35E-80DD48B8EC1D}"/>
              </a:ext>
            </a:extLst>
          </p:cNvPr>
          <p:cNvSpPr/>
          <p:nvPr/>
        </p:nvSpPr>
        <p:spPr>
          <a:xfrm>
            <a:off x="3314831" y="2382365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2EF1BF-D3DF-2943-A2F2-0022446A64F0}"/>
              </a:ext>
            </a:extLst>
          </p:cNvPr>
          <p:cNvSpPr txBox="1"/>
          <p:nvPr/>
        </p:nvSpPr>
        <p:spPr>
          <a:xfrm>
            <a:off x="2420073" y="2746837"/>
            <a:ext cx="1778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r>
              <a:rPr lang="en-NL" sz="1200" dirty="0"/>
              <a:t>{name, price, description}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033335-F08B-8B41-9083-D50457332933}"/>
              </a:ext>
            </a:extLst>
          </p:cNvPr>
          <p:cNvSpPr txBox="1"/>
          <p:nvPr/>
        </p:nvSpPr>
        <p:spPr>
          <a:xfrm>
            <a:off x="3295094" y="4930549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83E380-50A3-0F4E-BCA7-75B8A4DD1F49}"/>
              </a:ext>
            </a:extLst>
          </p:cNvPr>
          <p:cNvSpPr/>
          <p:nvPr/>
        </p:nvSpPr>
        <p:spPr>
          <a:xfrm>
            <a:off x="3302160" y="4930549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B63482-F3CD-394D-AA0B-4296723A1150}"/>
              </a:ext>
            </a:extLst>
          </p:cNvPr>
          <p:cNvSpPr txBox="1"/>
          <p:nvPr/>
        </p:nvSpPr>
        <p:spPr>
          <a:xfrm>
            <a:off x="2223436" y="5295021"/>
            <a:ext cx="196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pPr algn="r"/>
            <a:r>
              <a:rPr lang="en-NL" sz="1200" dirty="0"/>
              <a:t>{name, price}</a:t>
            </a:r>
          </a:p>
          <a:p>
            <a:pPr algn="r"/>
            <a:r>
              <a:rPr lang="en-NL" sz="1200" b="1" dirty="0"/>
              <a:t>- does not use description</a:t>
            </a:r>
          </a:p>
        </p:txBody>
      </p:sp>
      <p:pic>
        <p:nvPicPr>
          <p:cNvPr id="63" name="Graphic 62" descr="Tick with solid fill">
            <a:extLst>
              <a:ext uri="{FF2B5EF4-FFF2-40B4-BE49-F238E27FC236}">
                <a16:creationId xmlns:a16="http://schemas.microsoft.com/office/drawing/2014/main" id="{D717A291-F6A5-E442-8AE1-3B2BA8E16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4400" y="3936467"/>
            <a:ext cx="512374" cy="512374"/>
          </a:xfrm>
          <a:prstGeom prst="rect">
            <a:avLst/>
          </a:prstGeom>
        </p:spPr>
      </p:pic>
      <p:pic>
        <p:nvPicPr>
          <p:cNvPr id="64" name="Graphic 63" descr="Tick with solid fill">
            <a:extLst>
              <a:ext uri="{FF2B5EF4-FFF2-40B4-BE49-F238E27FC236}">
                <a16:creationId xmlns:a16="http://schemas.microsoft.com/office/drawing/2014/main" id="{9EE1CD28-CBB3-F84D-8BCC-ACB27DF7E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2428" y="2347453"/>
            <a:ext cx="512374" cy="512374"/>
          </a:xfrm>
          <a:prstGeom prst="rect">
            <a:avLst/>
          </a:prstGeom>
        </p:spPr>
      </p:pic>
      <p:sp>
        <p:nvSpPr>
          <p:cNvPr id="65" name="Footer Placeholder 64">
            <a:extLst>
              <a:ext uri="{FF2B5EF4-FFF2-40B4-BE49-F238E27FC236}">
                <a16:creationId xmlns:a16="http://schemas.microsoft.com/office/drawing/2014/main" id="{32AA7481-72EC-0D44-A8B4-3303F9FB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833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D3D8-E638-6141-BED4-DD4DCB30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Even more jargon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08E3-5B8F-BA40-9F60-89462917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My code demo code will use:</a:t>
            </a:r>
          </a:p>
          <a:p>
            <a:r>
              <a:rPr lang="en-GB" b="1" dirty="0"/>
              <a:t>Spring Cloud Contract Verifier </a:t>
            </a:r>
            <a:br>
              <a:rPr lang="en-GB" b="1" dirty="0"/>
            </a:br>
            <a:endParaRPr lang="en-GB" b="1" dirty="0"/>
          </a:p>
          <a:p>
            <a:r>
              <a:rPr lang="en-GB" b="1" dirty="0"/>
              <a:t>Spring Cloud Contract </a:t>
            </a:r>
            <a:r>
              <a:rPr lang="en-GB" b="1" dirty="0" err="1"/>
              <a:t>Stubrunner</a:t>
            </a:r>
            <a:br>
              <a:rPr lang="en-GB" b="1" dirty="0" err="1"/>
            </a:br>
            <a:endParaRPr lang="en-GB" b="1" dirty="0"/>
          </a:p>
          <a:p>
            <a:pPr marL="0" indent="0">
              <a:buNone/>
            </a:pPr>
            <a:r>
              <a:rPr lang="en-GB" dirty="0"/>
              <a:t>I will cover these later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459E-26BA-DB40-84AC-694D0318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382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D3D8-E638-6141-BED4-DD4DCB30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And yet more jargon!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08E3-5B8F-BA40-9F60-894629176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3517" cy="4351338"/>
          </a:xfrm>
        </p:spPr>
        <p:txBody>
          <a:bodyPr>
            <a:normAutofit/>
          </a:bodyPr>
          <a:lstStyle/>
          <a:p>
            <a:r>
              <a:rPr lang="en-GB" sz="2000" b="1" dirty="0"/>
              <a:t>API (Application Programming Interface)</a:t>
            </a:r>
            <a:br>
              <a:rPr lang="en-GB" sz="2000" b="1" dirty="0"/>
            </a:br>
            <a:r>
              <a:rPr lang="en-GB" sz="2000" dirty="0"/>
              <a:t>This defines the interface for a micro-service, including the request/response layouts</a:t>
            </a:r>
            <a:br>
              <a:rPr lang="en-GB" sz="2000" dirty="0"/>
            </a:br>
            <a:endParaRPr lang="en-GB" sz="2000" dirty="0"/>
          </a:p>
          <a:p>
            <a:r>
              <a:rPr lang="en-GB" sz="2000" b="1" dirty="0"/>
              <a:t>Micro-service</a:t>
            </a:r>
            <a:br>
              <a:rPr lang="en-GB" sz="2000" dirty="0"/>
            </a:br>
            <a:r>
              <a:rPr lang="en-GB" sz="2000" dirty="0"/>
              <a:t>In my examples, this is a small Java application, built using Spring Boot</a:t>
            </a:r>
            <a:br>
              <a:rPr lang="en-GB" sz="2000" dirty="0"/>
            </a:br>
            <a:endParaRPr lang="en-GB" sz="2000" dirty="0"/>
          </a:p>
          <a:p>
            <a:r>
              <a:rPr lang="en-GB" sz="2000" b="1" dirty="0"/>
              <a:t>WireMock</a:t>
            </a:r>
            <a:br>
              <a:rPr lang="en-GB" sz="2000" dirty="0"/>
            </a:br>
            <a:r>
              <a:rPr lang="en-GB" sz="2000" dirty="0"/>
              <a:t>WireMock is a server for stubbing and mocking web services.  It runs locally when running tests</a:t>
            </a:r>
            <a:br>
              <a:rPr lang="en-GB" sz="2000" dirty="0"/>
            </a:br>
            <a:r>
              <a:rPr lang="en-GB" sz="2000" dirty="0"/>
              <a:t>A unit test sends requests to it, and the WireMock server sends replies</a:t>
            </a:r>
            <a:br>
              <a:rPr lang="en-GB" sz="2000" dirty="0"/>
            </a:br>
            <a:endParaRPr lang="en-GB" sz="2000" dirty="0"/>
          </a:p>
          <a:p>
            <a:r>
              <a:rPr lang="en-GB" sz="2000" b="1" dirty="0"/>
              <a:t>WireMock mappings file</a:t>
            </a:r>
            <a:br>
              <a:rPr lang="en-GB" sz="2000" dirty="0"/>
            </a:br>
            <a:r>
              <a:rPr lang="en-GB" sz="2000" dirty="0"/>
              <a:t>This contains a request and response file</a:t>
            </a:r>
            <a:br>
              <a:rPr lang="en-GB" sz="2000" dirty="0"/>
            </a:br>
            <a:r>
              <a:rPr lang="en-GB" sz="2000" dirty="0"/>
              <a:t>It is used by the WireMock server to find a response which matches the request message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459E-26BA-DB40-84AC-694D0318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91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FD9FCB-511C-F14D-B05F-B89859AB0F6D}"/>
              </a:ext>
            </a:extLst>
          </p:cNvPr>
          <p:cNvSpPr txBox="1"/>
          <p:nvPr/>
        </p:nvSpPr>
        <p:spPr>
          <a:xfrm>
            <a:off x="4589734" y="3395432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pic>
        <p:nvPicPr>
          <p:cNvPr id="14" name="Graphic 13" descr="Confused person with solid fill">
            <a:extLst>
              <a:ext uri="{FF2B5EF4-FFF2-40B4-BE49-F238E27FC236}">
                <a16:creationId xmlns:a16="http://schemas.microsoft.com/office/drawing/2014/main" id="{44AD44D8-72B4-7442-AA5B-AE342956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486" y="2372662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6EC19-0045-714B-9F66-4D1E98E08BE6}"/>
              </a:ext>
            </a:extLst>
          </p:cNvPr>
          <p:cNvCxnSpPr>
            <a:cxnSpLocks/>
          </p:cNvCxnSpPr>
          <p:nvPr/>
        </p:nvCxnSpPr>
        <p:spPr>
          <a:xfrm flipV="1">
            <a:off x="5809638" y="3502422"/>
            <a:ext cx="2186057" cy="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21E180-B8BF-C144-8ED1-E0DBE30E9C52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5784440" y="3628951"/>
            <a:ext cx="2206426" cy="259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5C7FE24F-5700-A146-B733-1B751B84F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7454" y="3089189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F66D67-EDFC-B743-B791-7B508A3B5A08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653320"/>
            <a:ext cx="491629" cy="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7295A8-7DAE-0047-AFF3-5639786F1646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487011"/>
            <a:ext cx="491628" cy="154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FE306C4-29EC-6146-A0F1-7F8030CCB40A}"/>
              </a:ext>
            </a:extLst>
          </p:cNvPr>
          <p:cNvSpPr txBox="1"/>
          <p:nvPr/>
        </p:nvSpPr>
        <p:spPr>
          <a:xfrm>
            <a:off x="192005" y="3351256"/>
            <a:ext cx="17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dirty="0"/>
              <a:t>I want ice-cream</a:t>
            </a:r>
          </a:p>
          <a:p>
            <a:pPr algn="ctr"/>
            <a:r>
              <a:rPr lang="en-NL" dirty="0"/>
              <a:t>NOW!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E0EAA-2F33-0648-AB27-4836237731B7}"/>
              </a:ext>
            </a:extLst>
          </p:cNvPr>
          <p:cNvSpPr txBox="1"/>
          <p:nvPr/>
        </p:nvSpPr>
        <p:spPr>
          <a:xfrm>
            <a:off x="8014093" y="3408531"/>
            <a:ext cx="172384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1CBF99-7D62-244A-B680-999F777D0448}"/>
              </a:ext>
            </a:extLst>
          </p:cNvPr>
          <p:cNvSpPr txBox="1"/>
          <p:nvPr/>
        </p:nvSpPr>
        <p:spPr>
          <a:xfrm>
            <a:off x="7973898" y="3733859"/>
            <a:ext cx="2387868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29B22-81ED-4C47-ACB9-4B11CF02B390}"/>
              </a:ext>
            </a:extLst>
          </p:cNvPr>
          <p:cNvSpPr txBox="1"/>
          <p:nvPr/>
        </p:nvSpPr>
        <p:spPr>
          <a:xfrm>
            <a:off x="7970029" y="2311872"/>
            <a:ext cx="170782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getProductDetails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5C6B68-82CE-2644-9D7D-43E5A7EC9F96}"/>
              </a:ext>
            </a:extLst>
          </p:cNvPr>
          <p:cNvSpPr txBox="1"/>
          <p:nvPr/>
        </p:nvSpPr>
        <p:spPr>
          <a:xfrm>
            <a:off x="7983161" y="2636507"/>
            <a:ext cx="238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{code, name, price, description}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23C8FD-9FC4-0C41-A597-C0B4F6F86A42}"/>
              </a:ext>
            </a:extLst>
          </p:cNvPr>
          <p:cNvSpPr txBox="1"/>
          <p:nvPr/>
        </p:nvSpPr>
        <p:spPr>
          <a:xfrm>
            <a:off x="5913703" y="3284779"/>
            <a:ext cx="1927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657335-5893-4249-9366-279AF202A7A5}"/>
              </a:ext>
            </a:extLst>
          </p:cNvPr>
          <p:cNvSpPr txBox="1"/>
          <p:nvPr/>
        </p:nvSpPr>
        <p:spPr>
          <a:xfrm>
            <a:off x="3478274" y="2452942"/>
            <a:ext cx="15609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i="1" dirty="0"/>
              <a:t>getProductList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AB5579-A9A0-3147-8D0A-35074823296A}"/>
              </a:ext>
            </a:extLst>
          </p:cNvPr>
          <p:cNvCxnSpPr>
            <a:cxnSpLocks/>
          </p:cNvCxnSpPr>
          <p:nvPr/>
        </p:nvCxnSpPr>
        <p:spPr>
          <a:xfrm>
            <a:off x="1570171" y="2611779"/>
            <a:ext cx="191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A3E5D-1BE3-C044-B781-9AAC4B7963BA}"/>
              </a:ext>
            </a:extLst>
          </p:cNvPr>
          <p:cNvCxnSpPr>
            <a:cxnSpLocks/>
          </p:cNvCxnSpPr>
          <p:nvPr/>
        </p:nvCxnSpPr>
        <p:spPr>
          <a:xfrm>
            <a:off x="1559434" y="2686882"/>
            <a:ext cx="1951573" cy="261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F9192A-51BC-6841-AC4C-C2EE256255EB}"/>
              </a:ext>
            </a:extLst>
          </p:cNvPr>
          <p:cNvSpPr txBox="1"/>
          <p:nvPr/>
        </p:nvSpPr>
        <p:spPr>
          <a:xfrm>
            <a:off x="1503726" y="2372662"/>
            <a:ext cx="2007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/consumer/products/{category}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9574C66-BE2A-3144-9C9B-368EC926F62F}"/>
              </a:ext>
            </a:extLst>
          </p:cNvPr>
          <p:cNvCxnSpPr>
            <a:cxnSpLocks/>
          </p:cNvCxnSpPr>
          <p:nvPr/>
        </p:nvCxnSpPr>
        <p:spPr>
          <a:xfrm>
            <a:off x="4839678" y="2818197"/>
            <a:ext cx="0" cy="608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8DD240-6FBF-3042-9AAD-B537604D6279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0CF9F-8B8A-0B4B-A763-1E1461B0B085}"/>
              </a:ext>
            </a:extLst>
          </p:cNvPr>
          <p:cNvSpPr txBox="1"/>
          <p:nvPr/>
        </p:nvSpPr>
        <p:spPr>
          <a:xfrm>
            <a:off x="528156" y="207701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0FDBBE-7FF5-7848-BAF2-406FE928E5EA}"/>
              </a:ext>
            </a:extLst>
          </p:cNvPr>
          <p:cNvSpPr txBox="1"/>
          <p:nvPr/>
        </p:nvSpPr>
        <p:spPr>
          <a:xfrm>
            <a:off x="10855155" y="3997587"/>
            <a:ext cx="124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MongoDB</a:t>
            </a:r>
          </a:p>
          <a:p>
            <a:r>
              <a:rPr lang="en-NL" sz="1200" dirty="0"/>
              <a:t>(NonSql database)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6581CB-5D15-104B-B801-B4E299D56C2D}"/>
              </a:ext>
            </a:extLst>
          </p:cNvPr>
          <p:cNvGrpSpPr/>
          <p:nvPr/>
        </p:nvGrpSpPr>
        <p:grpSpPr>
          <a:xfrm>
            <a:off x="3478274" y="1886632"/>
            <a:ext cx="2318353" cy="3229406"/>
            <a:chOff x="3479791" y="1408563"/>
            <a:chExt cx="2318353" cy="30847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A3DC18-0815-6E40-AA2F-9D46912B9E81}"/>
                </a:ext>
              </a:extLst>
            </p:cNvPr>
            <p:cNvSpPr/>
            <p:nvPr/>
          </p:nvSpPr>
          <p:spPr>
            <a:xfrm>
              <a:off x="3479791" y="1723568"/>
              <a:ext cx="2310062" cy="2769731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E4E03E-4318-9748-B27F-57978329C433}"/>
                </a:ext>
              </a:extLst>
            </p:cNvPr>
            <p:cNvSpPr txBox="1"/>
            <p:nvPr/>
          </p:nvSpPr>
          <p:spPr>
            <a:xfrm>
              <a:off x="3500869" y="1408563"/>
              <a:ext cx="2240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Consumer micro-service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E71322-4297-584D-9577-9389BA34731E}"/>
                </a:ext>
              </a:extLst>
            </p:cNvPr>
            <p:cNvSpPr/>
            <p:nvPr/>
          </p:nvSpPr>
          <p:spPr>
            <a:xfrm>
              <a:off x="3488082" y="1423542"/>
              <a:ext cx="2310062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0A28815-6AE8-FA4E-859D-1EE09EAF70C7}"/>
              </a:ext>
            </a:extLst>
          </p:cNvPr>
          <p:cNvGrpSpPr/>
          <p:nvPr/>
        </p:nvGrpSpPr>
        <p:grpSpPr>
          <a:xfrm>
            <a:off x="7988708" y="1901611"/>
            <a:ext cx="2390026" cy="3130733"/>
            <a:chOff x="8142680" y="1413338"/>
            <a:chExt cx="2390026" cy="313073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6808CD-0479-6A4E-973C-F06CB1891308}"/>
                </a:ext>
              </a:extLst>
            </p:cNvPr>
            <p:cNvSpPr/>
            <p:nvPr/>
          </p:nvSpPr>
          <p:spPr>
            <a:xfrm>
              <a:off x="8144838" y="1737284"/>
              <a:ext cx="2387868" cy="2806787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9B8A3CE-46F6-8A4F-BF9A-2221AD240B44}"/>
                </a:ext>
              </a:extLst>
            </p:cNvPr>
            <p:cNvSpPr txBox="1"/>
            <p:nvPr/>
          </p:nvSpPr>
          <p:spPr>
            <a:xfrm>
              <a:off x="8173157" y="1413338"/>
              <a:ext cx="2099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Provider micro-service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ADD5F0D-AB88-2044-BC82-8ADD9846B713}"/>
                </a:ext>
              </a:extLst>
            </p:cNvPr>
            <p:cNvSpPr/>
            <p:nvPr/>
          </p:nvSpPr>
          <p:spPr>
            <a:xfrm>
              <a:off x="8142680" y="1442788"/>
              <a:ext cx="2390025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1A269B1-5B4F-4849-9412-5681E63C3E82}"/>
              </a:ext>
            </a:extLst>
          </p:cNvPr>
          <p:cNvSpPr/>
          <p:nvPr/>
        </p:nvSpPr>
        <p:spPr>
          <a:xfrm>
            <a:off x="3774771" y="3706706"/>
            <a:ext cx="1965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NL" sz="1200" dirty="0"/>
              <a:t>Uses: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59692DDA-5801-9A49-9F1D-66531A45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37C24D3-7532-474B-8085-BA2AC9EA4496}"/>
              </a:ext>
            </a:extLst>
          </p:cNvPr>
          <p:cNvGrpSpPr/>
          <p:nvPr/>
        </p:nvGrpSpPr>
        <p:grpSpPr>
          <a:xfrm>
            <a:off x="6339748" y="1888910"/>
            <a:ext cx="1655947" cy="972544"/>
            <a:chOff x="6648064" y="1773250"/>
            <a:chExt cx="1655947" cy="972544"/>
          </a:xfrm>
        </p:grpSpPr>
        <p:pic>
          <p:nvPicPr>
            <p:cNvPr id="118" name="Graphic 117" descr="Cloud outline">
              <a:extLst>
                <a:ext uri="{FF2B5EF4-FFF2-40B4-BE49-F238E27FC236}">
                  <a16:creationId xmlns:a16="http://schemas.microsoft.com/office/drawing/2014/main" id="{2DD52F2F-3377-344C-B3E2-564CC94D8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8064" y="1831394"/>
              <a:ext cx="914400" cy="914400"/>
            </a:xfrm>
            <a:prstGeom prst="rect">
              <a:avLst/>
            </a:prstGeom>
          </p:spPr>
        </p:pic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891013E-ACD6-EF48-96F0-70BDD9E5C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292" y="2411661"/>
              <a:ext cx="808014" cy="7118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898975A-DD8A-5345-8709-3AD216105D3A}"/>
                </a:ext>
              </a:extLst>
            </p:cNvPr>
            <p:cNvCxnSpPr>
              <a:cxnSpLocks/>
            </p:cNvCxnSpPr>
            <p:nvPr/>
          </p:nvCxnSpPr>
          <p:spPr>
            <a:xfrm>
              <a:off x="7443976" y="2356573"/>
              <a:ext cx="860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91C65C-26D2-7A41-A3F4-5352D16F5FF9}"/>
                </a:ext>
              </a:extLst>
            </p:cNvPr>
            <p:cNvSpPr txBox="1"/>
            <p:nvPr/>
          </p:nvSpPr>
          <p:spPr>
            <a:xfrm>
              <a:off x="6787023" y="1773250"/>
              <a:ext cx="1156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dirty="0"/>
                <a:t>Other apps </a:t>
              </a:r>
            </a:p>
          </p:txBody>
        </p:sp>
      </p:grpSp>
      <p:sp>
        <p:nvSpPr>
          <p:cNvPr id="122" name="Title 1">
            <a:extLst>
              <a:ext uri="{FF2B5EF4-FFF2-40B4-BE49-F238E27FC236}">
                <a16:creationId xmlns:a16="http://schemas.microsoft.com/office/drawing/2014/main" id="{5CC88845-4365-6145-8CA0-CFA94C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Overview of our 2 micro-services in GitHub</a:t>
            </a:r>
            <a:endParaRPr lang="en-NL" dirty="0">
              <a:solidFill>
                <a:srgbClr val="1822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14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A0298D-F6EA-4745-9E7A-169EC4CA6328}"/>
              </a:ext>
            </a:extLst>
          </p:cNvPr>
          <p:cNvSpPr/>
          <p:nvPr/>
        </p:nvSpPr>
        <p:spPr>
          <a:xfrm>
            <a:off x="3955551" y="3284779"/>
            <a:ext cx="6072027" cy="999545"/>
          </a:xfrm>
          <a:prstGeom prst="rect">
            <a:avLst/>
          </a:prstGeom>
          <a:solidFill>
            <a:schemeClr val="accent1">
              <a:alpha val="2978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D9FCB-511C-F14D-B05F-B89859AB0F6D}"/>
              </a:ext>
            </a:extLst>
          </p:cNvPr>
          <p:cNvSpPr txBox="1"/>
          <p:nvPr/>
        </p:nvSpPr>
        <p:spPr>
          <a:xfrm>
            <a:off x="4589734" y="3395432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pic>
        <p:nvPicPr>
          <p:cNvPr id="14" name="Graphic 13" descr="Confused person with solid fill">
            <a:extLst>
              <a:ext uri="{FF2B5EF4-FFF2-40B4-BE49-F238E27FC236}">
                <a16:creationId xmlns:a16="http://schemas.microsoft.com/office/drawing/2014/main" id="{44AD44D8-72B4-7442-AA5B-AE342956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486" y="2372662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6EC19-0045-714B-9F66-4D1E98E08BE6}"/>
              </a:ext>
            </a:extLst>
          </p:cNvPr>
          <p:cNvCxnSpPr>
            <a:cxnSpLocks/>
          </p:cNvCxnSpPr>
          <p:nvPr/>
        </p:nvCxnSpPr>
        <p:spPr>
          <a:xfrm flipV="1">
            <a:off x="5809638" y="3502422"/>
            <a:ext cx="2186057" cy="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21E180-B8BF-C144-8ED1-E0DBE30E9C52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5784440" y="3628951"/>
            <a:ext cx="2206426" cy="259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5C7FE24F-5700-A146-B733-1B751B84F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7454" y="3089189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F66D67-EDFC-B743-B791-7B508A3B5A08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653320"/>
            <a:ext cx="491629" cy="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7295A8-7DAE-0047-AFF3-5639786F1646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487011"/>
            <a:ext cx="491628" cy="154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FE306C4-29EC-6146-A0F1-7F8030CCB40A}"/>
              </a:ext>
            </a:extLst>
          </p:cNvPr>
          <p:cNvSpPr txBox="1"/>
          <p:nvPr/>
        </p:nvSpPr>
        <p:spPr>
          <a:xfrm>
            <a:off x="192005" y="3351256"/>
            <a:ext cx="17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dirty="0"/>
              <a:t>I want ice-cream</a:t>
            </a:r>
          </a:p>
          <a:p>
            <a:pPr algn="ctr"/>
            <a:r>
              <a:rPr lang="en-NL" dirty="0"/>
              <a:t>NOW!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E0EAA-2F33-0648-AB27-4836237731B7}"/>
              </a:ext>
            </a:extLst>
          </p:cNvPr>
          <p:cNvSpPr txBox="1"/>
          <p:nvPr/>
        </p:nvSpPr>
        <p:spPr>
          <a:xfrm>
            <a:off x="8014093" y="3408531"/>
            <a:ext cx="172384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1CBF99-7D62-244A-B680-999F777D0448}"/>
              </a:ext>
            </a:extLst>
          </p:cNvPr>
          <p:cNvSpPr txBox="1"/>
          <p:nvPr/>
        </p:nvSpPr>
        <p:spPr>
          <a:xfrm>
            <a:off x="7973898" y="3733859"/>
            <a:ext cx="2387868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29B22-81ED-4C47-ACB9-4B11CF02B390}"/>
              </a:ext>
            </a:extLst>
          </p:cNvPr>
          <p:cNvSpPr txBox="1"/>
          <p:nvPr/>
        </p:nvSpPr>
        <p:spPr>
          <a:xfrm>
            <a:off x="7970029" y="2311872"/>
            <a:ext cx="170782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getProductDetails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5C6B68-82CE-2644-9D7D-43E5A7EC9F96}"/>
              </a:ext>
            </a:extLst>
          </p:cNvPr>
          <p:cNvSpPr txBox="1"/>
          <p:nvPr/>
        </p:nvSpPr>
        <p:spPr>
          <a:xfrm>
            <a:off x="7983161" y="2636507"/>
            <a:ext cx="238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{code, name, price, description}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23C8FD-9FC4-0C41-A597-C0B4F6F86A42}"/>
              </a:ext>
            </a:extLst>
          </p:cNvPr>
          <p:cNvSpPr txBox="1"/>
          <p:nvPr/>
        </p:nvSpPr>
        <p:spPr>
          <a:xfrm>
            <a:off x="5913703" y="3284779"/>
            <a:ext cx="1927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657335-5893-4249-9366-279AF202A7A5}"/>
              </a:ext>
            </a:extLst>
          </p:cNvPr>
          <p:cNvSpPr txBox="1"/>
          <p:nvPr/>
        </p:nvSpPr>
        <p:spPr>
          <a:xfrm>
            <a:off x="3478274" y="2452942"/>
            <a:ext cx="15609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i="1" dirty="0"/>
              <a:t>getProductList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AB5579-A9A0-3147-8D0A-35074823296A}"/>
              </a:ext>
            </a:extLst>
          </p:cNvPr>
          <p:cNvCxnSpPr>
            <a:cxnSpLocks/>
          </p:cNvCxnSpPr>
          <p:nvPr/>
        </p:nvCxnSpPr>
        <p:spPr>
          <a:xfrm>
            <a:off x="1570171" y="2611779"/>
            <a:ext cx="191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A3E5D-1BE3-C044-B781-9AAC4B7963BA}"/>
              </a:ext>
            </a:extLst>
          </p:cNvPr>
          <p:cNvCxnSpPr>
            <a:cxnSpLocks/>
          </p:cNvCxnSpPr>
          <p:nvPr/>
        </p:nvCxnSpPr>
        <p:spPr>
          <a:xfrm>
            <a:off x="1559434" y="2686882"/>
            <a:ext cx="1951573" cy="261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F9192A-51BC-6841-AC4C-C2EE256255EB}"/>
              </a:ext>
            </a:extLst>
          </p:cNvPr>
          <p:cNvSpPr txBox="1"/>
          <p:nvPr/>
        </p:nvSpPr>
        <p:spPr>
          <a:xfrm>
            <a:off x="1503726" y="2372662"/>
            <a:ext cx="2007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/consumer/products/{category}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9574C66-BE2A-3144-9C9B-368EC926F62F}"/>
              </a:ext>
            </a:extLst>
          </p:cNvPr>
          <p:cNvCxnSpPr>
            <a:cxnSpLocks/>
          </p:cNvCxnSpPr>
          <p:nvPr/>
        </p:nvCxnSpPr>
        <p:spPr>
          <a:xfrm>
            <a:off x="4839678" y="2818197"/>
            <a:ext cx="0" cy="608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8DD240-6FBF-3042-9AAD-B537604D6279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0CF9F-8B8A-0B4B-A763-1E1461B0B085}"/>
              </a:ext>
            </a:extLst>
          </p:cNvPr>
          <p:cNvSpPr txBox="1"/>
          <p:nvPr/>
        </p:nvSpPr>
        <p:spPr>
          <a:xfrm>
            <a:off x="528156" y="207701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0FDBBE-7FF5-7848-BAF2-406FE928E5EA}"/>
              </a:ext>
            </a:extLst>
          </p:cNvPr>
          <p:cNvSpPr txBox="1"/>
          <p:nvPr/>
        </p:nvSpPr>
        <p:spPr>
          <a:xfrm>
            <a:off x="10855155" y="3997587"/>
            <a:ext cx="124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MongoDB</a:t>
            </a:r>
          </a:p>
          <a:p>
            <a:r>
              <a:rPr lang="en-NL" sz="1200" dirty="0"/>
              <a:t>(NonSql database)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6581CB-5D15-104B-B801-B4E299D56C2D}"/>
              </a:ext>
            </a:extLst>
          </p:cNvPr>
          <p:cNvGrpSpPr/>
          <p:nvPr/>
        </p:nvGrpSpPr>
        <p:grpSpPr>
          <a:xfrm>
            <a:off x="3478274" y="1886632"/>
            <a:ext cx="2318353" cy="3229406"/>
            <a:chOff x="3479791" y="1408563"/>
            <a:chExt cx="2318353" cy="30847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A3DC18-0815-6E40-AA2F-9D46912B9E81}"/>
                </a:ext>
              </a:extLst>
            </p:cNvPr>
            <p:cNvSpPr/>
            <p:nvPr/>
          </p:nvSpPr>
          <p:spPr>
            <a:xfrm>
              <a:off x="3479791" y="1723568"/>
              <a:ext cx="2310062" cy="2769731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E4E03E-4318-9748-B27F-57978329C433}"/>
                </a:ext>
              </a:extLst>
            </p:cNvPr>
            <p:cNvSpPr txBox="1"/>
            <p:nvPr/>
          </p:nvSpPr>
          <p:spPr>
            <a:xfrm>
              <a:off x="3500869" y="1408563"/>
              <a:ext cx="2240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Consumer micro-service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E71322-4297-584D-9577-9389BA34731E}"/>
                </a:ext>
              </a:extLst>
            </p:cNvPr>
            <p:cNvSpPr/>
            <p:nvPr/>
          </p:nvSpPr>
          <p:spPr>
            <a:xfrm>
              <a:off x="3488082" y="1423542"/>
              <a:ext cx="2310062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0A28815-6AE8-FA4E-859D-1EE09EAF70C7}"/>
              </a:ext>
            </a:extLst>
          </p:cNvPr>
          <p:cNvGrpSpPr/>
          <p:nvPr/>
        </p:nvGrpSpPr>
        <p:grpSpPr>
          <a:xfrm>
            <a:off x="7988708" y="1901611"/>
            <a:ext cx="2390026" cy="3130733"/>
            <a:chOff x="8142680" y="1413338"/>
            <a:chExt cx="2390026" cy="313073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6808CD-0479-6A4E-973C-F06CB1891308}"/>
                </a:ext>
              </a:extLst>
            </p:cNvPr>
            <p:cNvSpPr/>
            <p:nvPr/>
          </p:nvSpPr>
          <p:spPr>
            <a:xfrm>
              <a:off x="8144838" y="1737284"/>
              <a:ext cx="2387868" cy="2806787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9B8A3CE-46F6-8A4F-BF9A-2221AD240B44}"/>
                </a:ext>
              </a:extLst>
            </p:cNvPr>
            <p:cNvSpPr txBox="1"/>
            <p:nvPr/>
          </p:nvSpPr>
          <p:spPr>
            <a:xfrm>
              <a:off x="8173157" y="1413338"/>
              <a:ext cx="2099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Provider micro-service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ADD5F0D-AB88-2044-BC82-8ADD9846B713}"/>
                </a:ext>
              </a:extLst>
            </p:cNvPr>
            <p:cNvSpPr/>
            <p:nvPr/>
          </p:nvSpPr>
          <p:spPr>
            <a:xfrm>
              <a:off x="8142680" y="1442788"/>
              <a:ext cx="2390025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1A269B1-5B4F-4849-9412-5681E63C3E82}"/>
              </a:ext>
            </a:extLst>
          </p:cNvPr>
          <p:cNvSpPr/>
          <p:nvPr/>
        </p:nvSpPr>
        <p:spPr>
          <a:xfrm>
            <a:off x="3774771" y="3706706"/>
            <a:ext cx="1965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NL" sz="1200" dirty="0"/>
              <a:t>Uses: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59692DDA-5801-9A49-9F1D-66531A45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37C24D3-7532-474B-8085-BA2AC9EA4496}"/>
              </a:ext>
            </a:extLst>
          </p:cNvPr>
          <p:cNvGrpSpPr/>
          <p:nvPr/>
        </p:nvGrpSpPr>
        <p:grpSpPr>
          <a:xfrm>
            <a:off x="6339748" y="1888910"/>
            <a:ext cx="1655947" cy="972544"/>
            <a:chOff x="6648064" y="1773250"/>
            <a:chExt cx="1655947" cy="972544"/>
          </a:xfrm>
        </p:grpSpPr>
        <p:pic>
          <p:nvPicPr>
            <p:cNvPr id="118" name="Graphic 117" descr="Cloud outline">
              <a:extLst>
                <a:ext uri="{FF2B5EF4-FFF2-40B4-BE49-F238E27FC236}">
                  <a16:creationId xmlns:a16="http://schemas.microsoft.com/office/drawing/2014/main" id="{2DD52F2F-3377-344C-B3E2-564CC94D8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8064" y="1831394"/>
              <a:ext cx="914400" cy="914400"/>
            </a:xfrm>
            <a:prstGeom prst="rect">
              <a:avLst/>
            </a:prstGeom>
          </p:spPr>
        </p:pic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891013E-ACD6-EF48-96F0-70BDD9E5C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292" y="2411661"/>
              <a:ext cx="808014" cy="7118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898975A-DD8A-5345-8709-3AD216105D3A}"/>
                </a:ext>
              </a:extLst>
            </p:cNvPr>
            <p:cNvCxnSpPr>
              <a:cxnSpLocks/>
            </p:cNvCxnSpPr>
            <p:nvPr/>
          </p:nvCxnSpPr>
          <p:spPr>
            <a:xfrm>
              <a:off x="7443976" y="2356573"/>
              <a:ext cx="860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91C65C-26D2-7A41-A3F4-5352D16F5FF9}"/>
                </a:ext>
              </a:extLst>
            </p:cNvPr>
            <p:cNvSpPr txBox="1"/>
            <p:nvPr/>
          </p:nvSpPr>
          <p:spPr>
            <a:xfrm>
              <a:off x="6787023" y="1773250"/>
              <a:ext cx="1156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dirty="0"/>
                <a:t>Other apps </a:t>
              </a:r>
            </a:p>
          </p:txBody>
        </p:sp>
      </p:grpSp>
      <p:sp>
        <p:nvSpPr>
          <p:cNvPr id="122" name="Title 1">
            <a:extLst>
              <a:ext uri="{FF2B5EF4-FFF2-40B4-BE49-F238E27FC236}">
                <a16:creationId xmlns:a16="http://schemas.microsoft.com/office/drawing/2014/main" id="{5CC88845-4365-6145-8CA0-CFA94C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We want to test the </a:t>
            </a:r>
            <a:r>
              <a:rPr lang="nl-NL" i="1" dirty="0">
                <a:solidFill>
                  <a:srgbClr val="1822C0"/>
                </a:solidFill>
              </a:rPr>
              <a:t>getProducts API</a:t>
            </a:r>
            <a:endParaRPr lang="en-NL" i="1" dirty="0">
              <a:solidFill>
                <a:srgbClr val="1822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370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FD9FCB-511C-F14D-B05F-B89859AB0F6D}"/>
              </a:ext>
            </a:extLst>
          </p:cNvPr>
          <p:cNvSpPr txBox="1"/>
          <p:nvPr/>
        </p:nvSpPr>
        <p:spPr>
          <a:xfrm>
            <a:off x="4589734" y="3395432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pic>
        <p:nvPicPr>
          <p:cNvPr id="14" name="Graphic 13" descr="Confused person with solid fill">
            <a:extLst>
              <a:ext uri="{FF2B5EF4-FFF2-40B4-BE49-F238E27FC236}">
                <a16:creationId xmlns:a16="http://schemas.microsoft.com/office/drawing/2014/main" id="{44AD44D8-72B4-7442-AA5B-AE342956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486" y="2372662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6EC19-0045-714B-9F66-4D1E98E08BE6}"/>
              </a:ext>
            </a:extLst>
          </p:cNvPr>
          <p:cNvCxnSpPr>
            <a:cxnSpLocks/>
          </p:cNvCxnSpPr>
          <p:nvPr/>
        </p:nvCxnSpPr>
        <p:spPr>
          <a:xfrm flipV="1">
            <a:off x="5809638" y="3502422"/>
            <a:ext cx="2186057" cy="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21E180-B8BF-C144-8ED1-E0DBE30E9C52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5784440" y="3628951"/>
            <a:ext cx="2206426" cy="259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5C7FE24F-5700-A146-B733-1B751B84F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7454" y="3089189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F66D67-EDFC-B743-B791-7B508A3B5A08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653320"/>
            <a:ext cx="491629" cy="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7295A8-7DAE-0047-AFF3-5639786F1646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487011"/>
            <a:ext cx="491628" cy="154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FE306C4-29EC-6146-A0F1-7F8030CCB40A}"/>
              </a:ext>
            </a:extLst>
          </p:cNvPr>
          <p:cNvSpPr txBox="1"/>
          <p:nvPr/>
        </p:nvSpPr>
        <p:spPr>
          <a:xfrm>
            <a:off x="192005" y="3351256"/>
            <a:ext cx="17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dirty="0"/>
              <a:t>I want ice-cream</a:t>
            </a:r>
          </a:p>
          <a:p>
            <a:pPr algn="ctr"/>
            <a:r>
              <a:rPr lang="en-NL" dirty="0"/>
              <a:t>NOW!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E0EAA-2F33-0648-AB27-4836237731B7}"/>
              </a:ext>
            </a:extLst>
          </p:cNvPr>
          <p:cNvSpPr txBox="1"/>
          <p:nvPr/>
        </p:nvSpPr>
        <p:spPr>
          <a:xfrm>
            <a:off x="8014093" y="3408531"/>
            <a:ext cx="172384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1CBF99-7D62-244A-B680-999F777D0448}"/>
              </a:ext>
            </a:extLst>
          </p:cNvPr>
          <p:cNvSpPr txBox="1"/>
          <p:nvPr/>
        </p:nvSpPr>
        <p:spPr>
          <a:xfrm>
            <a:off x="7973898" y="3733859"/>
            <a:ext cx="2387868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29B22-81ED-4C47-ACB9-4B11CF02B390}"/>
              </a:ext>
            </a:extLst>
          </p:cNvPr>
          <p:cNvSpPr txBox="1"/>
          <p:nvPr/>
        </p:nvSpPr>
        <p:spPr>
          <a:xfrm>
            <a:off x="7970029" y="2311872"/>
            <a:ext cx="170782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getProductDetails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5C6B68-82CE-2644-9D7D-43E5A7EC9F96}"/>
              </a:ext>
            </a:extLst>
          </p:cNvPr>
          <p:cNvSpPr txBox="1"/>
          <p:nvPr/>
        </p:nvSpPr>
        <p:spPr>
          <a:xfrm>
            <a:off x="7983161" y="2636507"/>
            <a:ext cx="238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{code, name, price, description}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23C8FD-9FC4-0C41-A597-C0B4F6F86A42}"/>
              </a:ext>
            </a:extLst>
          </p:cNvPr>
          <p:cNvSpPr txBox="1"/>
          <p:nvPr/>
        </p:nvSpPr>
        <p:spPr>
          <a:xfrm>
            <a:off x="5913703" y="3284779"/>
            <a:ext cx="1927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657335-5893-4249-9366-279AF202A7A5}"/>
              </a:ext>
            </a:extLst>
          </p:cNvPr>
          <p:cNvSpPr txBox="1"/>
          <p:nvPr/>
        </p:nvSpPr>
        <p:spPr>
          <a:xfrm>
            <a:off x="3478274" y="2452942"/>
            <a:ext cx="15609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i="1" dirty="0"/>
              <a:t>getProductList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AB5579-A9A0-3147-8D0A-35074823296A}"/>
              </a:ext>
            </a:extLst>
          </p:cNvPr>
          <p:cNvCxnSpPr>
            <a:cxnSpLocks/>
          </p:cNvCxnSpPr>
          <p:nvPr/>
        </p:nvCxnSpPr>
        <p:spPr>
          <a:xfrm>
            <a:off x="1570171" y="2611779"/>
            <a:ext cx="191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A3E5D-1BE3-C044-B781-9AAC4B7963BA}"/>
              </a:ext>
            </a:extLst>
          </p:cNvPr>
          <p:cNvCxnSpPr>
            <a:cxnSpLocks/>
          </p:cNvCxnSpPr>
          <p:nvPr/>
        </p:nvCxnSpPr>
        <p:spPr>
          <a:xfrm>
            <a:off x="1559434" y="2686882"/>
            <a:ext cx="1951573" cy="261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F9192A-51BC-6841-AC4C-C2EE256255EB}"/>
              </a:ext>
            </a:extLst>
          </p:cNvPr>
          <p:cNvSpPr txBox="1"/>
          <p:nvPr/>
        </p:nvSpPr>
        <p:spPr>
          <a:xfrm>
            <a:off x="1503726" y="2372662"/>
            <a:ext cx="2007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/consumer/products/{category}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9574C66-BE2A-3144-9C9B-368EC926F62F}"/>
              </a:ext>
            </a:extLst>
          </p:cNvPr>
          <p:cNvCxnSpPr>
            <a:cxnSpLocks/>
          </p:cNvCxnSpPr>
          <p:nvPr/>
        </p:nvCxnSpPr>
        <p:spPr>
          <a:xfrm>
            <a:off x="4839678" y="2818197"/>
            <a:ext cx="0" cy="608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8DD240-6FBF-3042-9AAD-B537604D6279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0CF9F-8B8A-0B4B-A763-1E1461B0B085}"/>
              </a:ext>
            </a:extLst>
          </p:cNvPr>
          <p:cNvSpPr txBox="1"/>
          <p:nvPr/>
        </p:nvSpPr>
        <p:spPr>
          <a:xfrm>
            <a:off x="528156" y="207701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0FDBBE-7FF5-7848-BAF2-406FE928E5EA}"/>
              </a:ext>
            </a:extLst>
          </p:cNvPr>
          <p:cNvSpPr txBox="1"/>
          <p:nvPr/>
        </p:nvSpPr>
        <p:spPr>
          <a:xfrm>
            <a:off x="10855155" y="3997587"/>
            <a:ext cx="124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MongoDB</a:t>
            </a:r>
          </a:p>
          <a:p>
            <a:r>
              <a:rPr lang="en-NL" sz="1200" dirty="0"/>
              <a:t>(NonSql database)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6581CB-5D15-104B-B801-B4E299D56C2D}"/>
              </a:ext>
            </a:extLst>
          </p:cNvPr>
          <p:cNvGrpSpPr/>
          <p:nvPr/>
        </p:nvGrpSpPr>
        <p:grpSpPr>
          <a:xfrm>
            <a:off x="3478274" y="1886632"/>
            <a:ext cx="2318353" cy="3229406"/>
            <a:chOff x="3479791" y="1408563"/>
            <a:chExt cx="2318353" cy="30847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A3DC18-0815-6E40-AA2F-9D46912B9E81}"/>
                </a:ext>
              </a:extLst>
            </p:cNvPr>
            <p:cNvSpPr/>
            <p:nvPr/>
          </p:nvSpPr>
          <p:spPr>
            <a:xfrm>
              <a:off x="3479791" y="1723568"/>
              <a:ext cx="2310062" cy="2769731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E4E03E-4318-9748-B27F-57978329C433}"/>
                </a:ext>
              </a:extLst>
            </p:cNvPr>
            <p:cNvSpPr txBox="1"/>
            <p:nvPr/>
          </p:nvSpPr>
          <p:spPr>
            <a:xfrm>
              <a:off x="3500869" y="1408563"/>
              <a:ext cx="2240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Consumer micro-service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E71322-4297-584D-9577-9389BA34731E}"/>
                </a:ext>
              </a:extLst>
            </p:cNvPr>
            <p:cNvSpPr/>
            <p:nvPr/>
          </p:nvSpPr>
          <p:spPr>
            <a:xfrm>
              <a:off x="3488082" y="1423542"/>
              <a:ext cx="2310062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0A28815-6AE8-FA4E-859D-1EE09EAF70C7}"/>
              </a:ext>
            </a:extLst>
          </p:cNvPr>
          <p:cNvGrpSpPr/>
          <p:nvPr/>
        </p:nvGrpSpPr>
        <p:grpSpPr>
          <a:xfrm>
            <a:off x="7988708" y="1901611"/>
            <a:ext cx="2390026" cy="3130733"/>
            <a:chOff x="8142680" y="1413338"/>
            <a:chExt cx="2390026" cy="313073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6808CD-0479-6A4E-973C-F06CB1891308}"/>
                </a:ext>
              </a:extLst>
            </p:cNvPr>
            <p:cNvSpPr/>
            <p:nvPr/>
          </p:nvSpPr>
          <p:spPr>
            <a:xfrm>
              <a:off x="8144838" y="1737284"/>
              <a:ext cx="2387868" cy="2806787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9B8A3CE-46F6-8A4F-BF9A-2221AD240B44}"/>
                </a:ext>
              </a:extLst>
            </p:cNvPr>
            <p:cNvSpPr txBox="1"/>
            <p:nvPr/>
          </p:nvSpPr>
          <p:spPr>
            <a:xfrm>
              <a:off x="8173157" y="1413338"/>
              <a:ext cx="2099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Provider micro-service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ADD5F0D-AB88-2044-BC82-8ADD9846B713}"/>
                </a:ext>
              </a:extLst>
            </p:cNvPr>
            <p:cNvSpPr/>
            <p:nvPr/>
          </p:nvSpPr>
          <p:spPr>
            <a:xfrm>
              <a:off x="8142680" y="1442788"/>
              <a:ext cx="2390025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1A269B1-5B4F-4849-9412-5681E63C3E82}"/>
              </a:ext>
            </a:extLst>
          </p:cNvPr>
          <p:cNvSpPr/>
          <p:nvPr/>
        </p:nvSpPr>
        <p:spPr>
          <a:xfrm>
            <a:off x="3774771" y="3706706"/>
            <a:ext cx="1965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NL" sz="1200" dirty="0"/>
              <a:t>Uses: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59692DDA-5801-9A49-9F1D-66531A45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37C24D3-7532-474B-8085-BA2AC9EA4496}"/>
              </a:ext>
            </a:extLst>
          </p:cNvPr>
          <p:cNvGrpSpPr/>
          <p:nvPr/>
        </p:nvGrpSpPr>
        <p:grpSpPr>
          <a:xfrm>
            <a:off x="6339748" y="1888910"/>
            <a:ext cx="1655947" cy="972544"/>
            <a:chOff x="6648064" y="1773250"/>
            <a:chExt cx="1655947" cy="972544"/>
          </a:xfrm>
        </p:grpSpPr>
        <p:pic>
          <p:nvPicPr>
            <p:cNvPr id="118" name="Graphic 117" descr="Cloud outline">
              <a:extLst>
                <a:ext uri="{FF2B5EF4-FFF2-40B4-BE49-F238E27FC236}">
                  <a16:creationId xmlns:a16="http://schemas.microsoft.com/office/drawing/2014/main" id="{2DD52F2F-3377-344C-B3E2-564CC94D8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8064" y="1831394"/>
              <a:ext cx="914400" cy="914400"/>
            </a:xfrm>
            <a:prstGeom prst="rect">
              <a:avLst/>
            </a:prstGeom>
          </p:spPr>
        </p:pic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891013E-ACD6-EF48-96F0-70BDD9E5C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292" y="2411661"/>
              <a:ext cx="808014" cy="7118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898975A-DD8A-5345-8709-3AD216105D3A}"/>
                </a:ext>
              </a:extLst>
            </p:cNvPr>
            <p:cNvCxnSpPr>
              <a:cxnSpLocks/>
            </p:cNvCxnSpPr>
            <p:nvPr/>
          </p:nvCxnSpPr>
          <p:spPr>
            <a:xfrm>
              <a:off x="7443976" y="2356573"/>
              <a:ext cx="860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91C65C-26D2-7A41-A3F4-5352D16F5FF9}"/>
                </a:ext>
              </a:extLst>
            </p:cNvPr>
            <p:cNvSpPr txBox="1"/>
            <p:nvPr/>
          </p:nvSpPr>
          <p:spPr>
            <a:xfrm>
              <a:off x="6787023" y="1773250"/>
              <a:ext cx="1156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dirty="0"/>
                <a:t>Other apps </a:t>
              </a:r>
            </a:p>
          </p:txBody>
        </p:sp>
      </p:grpSp>
      <p:sp>
        <p:nvSpPr>
          <p:cNvPr id="122" name="Title 1">
            <a:extLst>
              <a:ext uri="{FF2B5EF4-FFF2-40B4-BE49-F238E27FC236}">
                <a16:creationId xmlns:a16="http://schemas.microsoft.com/office/drawing/2014/main" id="{5CC88845-4365-6145-8CA0-CFA94C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Firstly, setup the contracts for the provider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5BB566F-0370-4548-AF91-145749F9DCD0}"/>
              </a:ext>
            </a:extLst>
          </p:cNvPr>
          <p:cNvSpPr/>
          <p:nvPr/>
        </p:nvSpPr>
        <p:spPr>
          <a:xfrm>
            <a:off x="7669184" y="3122124"/>
            <a:ext cx="4114800" cy="152179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28F0AD-F432-004D-8094-A9BEBDF1BF0E}"/>
              </a:ext>
            </a:extLst>
          </p:cNvPr>
          <p:cNvSpPr/>
          <p:nvPr/>
        </p:nvSpPr>
        <p:spPr>
          <a:xfrm>
            <a:off x="7894762" y="5109136"/>
            <a:ext cx="36863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NL" sz="1400" dirty="0"/>
          </a:p>
          <a:p>
            <a:endParaRPr lang="en-NL" sz="1400" dirty="0"/>
          </a:p>
          <a:p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401638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6FE-C82B-334B-BF93-D4BC425F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To the code!</a:t>
            </a:r>
            <a:endParaRPr lang="en-NL" dirty="0">
              <a:solidFill>
                <a:srgbClr val="1822C0"/>
              </a:solidFill>
            </a:endParaRP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65D5A40-C2EB-6845-85F7-32EE0E9D2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635" y="1609868"/>
            <a:ext cx="7750474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0CB8-89B8-9648-AC84-39A749FC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4811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Summary of the producer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0128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I showed these contract definitions (amongst others)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 provider/src/test/resources/contracts/</a:t>
            </a: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p</a:t>
            </a:r>
            <a:r>
              <a:rPr lang="en-GB" sz="1600" b="1">
                <a:solidFill>
                  <a:srgbClr val="1822C0"/>
                </a:solidFill>
              </a:rPr>
              <a:t>roviderContract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getProducts_ICEMONGO.groovy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  (plus several other groovy contract files)</a:t>
            </a:r>
            <a:endParaRPr lang="en-GB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GB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And this base class </a:t>
            </a:r>
          </a:p>
          <a:p>
            <a:pPr>
              <a:buFontTx/>
              <a:buChar char="-"/>
            </a:pPr>
            <a:r>
              <a:rPr lang="en-GB" sz="1600" dirty="0">
                <a:latin typeface="Courier" pitchFamily="2" charset="0"/>
              </a:rPr>
              <a:t>provider/src/test/java/nl/crook/olly/contract/demo/provider/contract/base/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b="1">
                <a:solidFill>
                  <a:srgbClr val="1822C0"/>
                </a:solidFill>
              </a:rPr>
              <a:t>ProviderContractBase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.java</a:t>
            </a:r>
          </a:p>
          <a:p>
            <a:pPr marL="0" indent="0">
              <a:buNone/>
            </a:pPr>
            <a:b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endParaRPr lang="en-GB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2567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1B7A-16DB-1B40-BDD0-D8343151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Remember the stubs.jar file in the Provider?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06F55-4EBE-7240-9511-F93315C3A5C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NL" sz="3700" dirty="0"/>
              <a:t>stubs.jar is generated every time we do a build.  It is key to everything</a:t>
            </a:r>
          </a:p>
          <a:p>
            <a:r>
              <a:rPr lang="en-NL" sz="3700" dirty="0"/>
              <a:t>It can be stored in Nexus, local Maven repo, Azure, Git, etc</a:t>
            </a:r>
          </a:p>
          <a:p>
            <a:r>
              <a:rPr lang="en-NL" sz="3700" dirty="0"/>
              <a:t>We will use it later in the Consumer tests</a:t>
            </a:r>
          </a:p>
          <a:p>
            <a:r>
              <a:rPr lang="en-NL" sz="3700" dirty="0"/>
              <a:t>A typical stubs.jar structure is something like this</a:t>
            </a:r>
            <a:endParaRPr lang="en-NL" sz="3700" u="sng" dirty="0"/>
          </a:p>
          <a:p>
            <a:pPr marL="457200" lvl="1" indent="0">
              <a:buNone/>
            </a:pPr>
            <a:endParaRPr lang="en-NL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457200" lvl="1" indent="0">
              <a:buNone/>
            </a:pPr>
            <a:r>
              <a:rPr lang="en-GB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S</a:t>
            </a:r>
            <a:r>
              <a:rPr lang="en-NL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tubs.jar</a:t>
            </a:r>
          </a:p>
          <a:p>
            <a:pPr marL="457200" lvl="1" indent="0">
              <a:buNone/>
            </a:pP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provider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contracts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test1.groovy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test2.java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test3.kt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mappings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test1.json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test2.json                                   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test3.json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endParaRPr lang="en-NL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5F0AB-EC05-F947-89AE-3FAD1491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3E3590-D0C4-804F-BAA8-A03B4562A5D1}"/>
              </a:ext>
            </a:extLst>
          </p:cNvPr>
          <p:cNvGrpSpPr/>
          <p:nvPr/>
        </p:nvGrpSpPr>
        <p:grpSpPr>
          <a:xfrm>
            <a:off x="1267596" y="4639580"/>
            <a:ext cx="8171277" cy="1303694"/>
            <a:chOff x="1380227" y="4001294"/>
            <a:chExt cx="8171277" cy="130369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A444A71-03E8-EE42-96D3-056D1E33B8A6}"/>
                </a:ext>
              </a:extLst>
            </p:cNvPr>
            <p:cNvSpPr/>
            <p:nvPr/>
          </p:nvSpPr>
          <p:spPr>
            <a:xfrm>
              <a:off x="1380227" y="4001294"/>
              <a:ext cx="2130724" cy="1130060"/>
            </a:xfrm>
            <a:prstGeom prst="ellipse">
              <a:avLst/>
            </a:prstGeom>
            <a:noFill/>
            <a:ln w="666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BCDA8E-CDBF-5C46-A13A-B378C8ABB986}"/>
                </a:ext>
              </a:extLst>
            </p:cNvPr>
            <p:cNvSpPr txBox="1"/>
            <p:nvPr/>
          </p:nvSpPr>
          <p:spPr>
            <a:xfrm>
              <a:off x="5049078" y="4104659"/>
              <a:ext cx="45024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dirty="0"/>
                <a:t>These WireMock mappings files contain the contracts for the provider service. Other services (the consumers) can use these to test their interfaces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1B7F42A-358D-9D41-8106-4305A4517028}"/>
                </a:ext>
              </a:extLst>
            </p:cNvPr>
            <p:cNvCxnSpPr/>
            <p:nvPr/>
          </p:nvCxnSpPr>
          <p:spPr>
            <a:xfrm flipH="1">
              <a:off x="3510951" y="4566324"/>
              <a:ext cx="1528188" cy="0"/>
            </a:xfrm>
            <a:prstGeom prst="straightConnector1">
              <a:avLst/>
            </a:prstGeom>
            <a:ln w="34925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707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0A38-80E4-AE47-A65D-0C56BB75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dirty="0">
                <a:solidFill>
                  <a:srgbClr val="1822C0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6FB8-41D5-E24F-AFE7-D3882B26C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NL" dirty="0"/>
          </a:p>
          <a:p>
            <a:pPr marL="0" indent="0" algn="ctr">
              <a:buNone/>
            </a:pPr>
            <a:r>
              <a:rPr lang="en-GB"/>
              <a:t>I am</a:t>
            </a:r>
            <a:r>
              <a:rPr lang="en-GB">
                <a:effectLst/>
              </a:rPr>
              <a:t> a software developer from the UK, who has been working in the Netherlands for over 25 years on numerous projects, and within Rabobank, focusing on Java for more than 15 years</a:t>
            </a:r>
          </a:p>
          <a:p>
            <a:pPr marL="0" indent="0" algn="ctr">
              <a:buNone/>
            </a:pPr>
            <a:endParaRPr lang="en-GB">
              <a:effectLst/>
            </a:endParaRPr>
          </a:p>
          <a:p>
            <a:pPr marL="0" indent="0" algn="ctr">
              <a:buNone/>
            </a:pPr>
            <a:r>
              <a:rPr lang="en-GB"/>
              <a:t>I can be contacted at: Oliver.Crook@rabobank.nl</a:t>
            </a:r>
            <a:br>
              <a:rPr lang="en-GB"/>
            </a:b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7EE8B-C5F7-C54B-9D42-9BF38663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5" name="AutoShape 2">
            <a:hlinkClick r:id="rId2"/>
            <a:extLst>
              <a:ext uri="{FF2B5EF4-FFF2-40B4-BE49-F238E27FC236}">
                <a16:creationId xmlns:a16="http://schemas.microsoft.com/office/drawing/2014/main" id="{E90BB164-0374-1C4D-AA15-D0BE0ADC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7C8272A-FF12-E640-B968-4E6F0DD3D6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8" name="Picture 7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A8FA9E7-54E6-5A45-83E5-B45D67B53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4564063"/>
            <a:ext cx="12192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04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Reminder: How did I build the stubs jar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9549" cy="4351338"/>
          </a:xfrm>
        </p:spPr>
        <p:txBody>
          <a:bodyPr/>
          <a:lstStyle/>
          <a:p>
            <a:r>
              <a:rPr lang="en-NL" b="1" dirty="0"/>
              <a:t>mvn clean install</a:t>
            </a:r>
            <a:br>
              <a:rPr lang="en-NL" dirty="0"/>
            </a:br>
            <a:r>
              <a:rPr lang="en-NL" dirty="0"/>
              <a:t> - generates and runs Junit tests to </a:t>
            </a:r>
            <a:r>
              <a:rPr lang="en-NL" b="1" dirty="0"/>
              <a:t>verify</a:t>
            </a:r>
            <a:r>
              <a:rPr lang="en-NL" dirty="0"/>
              <a:t> the consistency of the tests</a:t>
            </a:r>
            <a:br>
              <a:rPr lang="en-NL" dirty="0"/>
            </a:br>
            <a:r>
              <a:rPr lang="en-NL" dirty="0"/>
              <a:t> - if the Junit tests are successful, then it builds the stubs jar file</a:t>
            </a:r>
            <a:br>
              <a:rPr lang="en-NL" dirty="0"/>
            </a:br>
            <a:r>
              <a:rPr lang="en-NL" dirty="0"/>
              <a:t> - the generated Junit tests can also be run manually to investigate issues</a:t>
            </a:r>
          </a:p>
          <a:p>
            <a:endParaRPr lang="en-NL" dirty="0"/>
          </a:p>
          <a:p>
            <a:r>
              <a:rPr lang="en-NL" b="1" dirty="0"/>
              <a:t>mvn clean install –DskipTests</a:t>
            </a:r>
            <a:br>
              <a:rPr lang="en-NL" dirty="0"/>
            </a:br>
            <a:r>
              <a:rPr lang="en-NL" dirty="0"/>
              <a:t> - builds the stubs jar file directly</a:t>
            </a:r>
            <a:br>
              <a:rPr lang="en-NL" dirty="0"/>
            </a:br>
            <a:r>
              <a:rPr lang="en-NL" dirty="0"/>
              <a:t> - does not generate the contract Junit tests</a:t>
            </a:r>
            <a:br>
              <a:rPr lang="en-NL" dirty="0"/>
            </a:br>
            <a:r>
              <a:rPr lang="en-NL" dirty="0"/>
              <a:t> - skips the verifications</a:t>
            </a:r>
            <a:br>
              <a:rPr lang="en-NL" dirty="0"/>
            </a:br>
            <a:r>
              <a:rPr lang="en-NL" dirty="0"/>
              <a:t> - you could end up with a stubs.jar that contains invalid info</a:t>
            </a:r>
            <a:br>
              <a:rPr lang="en-NL" dirty="0"/>
            </a:br>
            <a:r>
              <a:rPr lang="en-NL" dirty="0"/>
              <a:t> </a:t>
            </a:r>
            <a:br>
              <a:rPr lang="en-NL" dirty="0"/>
            </a:br>
            <a:r>
              <a:rPr lang="en-NL" dirty="0"/>
              <a:t> </a:t>
            </a:r>
            <a:br>
              <a:rPr lang="en-NL" dirty="0"/>
            </a:br>
            <a:endParaRPr lang="en-NL" dirty="0"/>
          </a:p>
          <a:p>
            <a:pPr marL="0" indent="0">
              <a:buNone/>
            </a:pPr>
            <a:endParaRPr lang="en-NL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6697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Base class.  What was that again?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sz="2400" b="1" dirty="0"/>
              <a:t>Contract verifier </a:t>
            </a:r>
            <a:r>
              <a:rPr lang="en-NL" sz="2400" b="1" u="sng" dirty="0"/>
              <a:t>base classes </a:t>
            </a:r>
            <a:r>
              <a:rPr lang="en-NL" sz="2400" b="1" dirty="0"/>
              <a:t>are key to </a:t>
            </a:r>
            <a:r>
              <a:rPr lang="en-NL" sz="2400" b="1" u="sng" dirty="0"/>
              <a:t>running the verification</a:t>
            </a:r>
          </a:p>
          <a:p>
            <a:r>
              <a:rPr lang="en-NL" sz="2400" dirty="0"/>
              <a:t>Base classes are NOT used to generate the stubs jar file</a:t>
            </a:r>
          </a:p>
          <a:p>
            <a:r>
              <a:rPr lang="en-NL" sz="2400" dirty="0"/>
              <a:t>Base classes are used to build and run Junit verification tests for the contracts</a:t>
            </a:r>
          </a:p>
          <a:p>
            <a:r>
              <a:rPr lang="en-NL" sz="2400" dirty="0"/>
              <a:t>The base classes in our examples use RestAssuredMockMvc to run the application (see links at end of presentation for more details)</a:t>
            </a:r>
          </a:p>
          <a:p>
            <a:r>
              <a:rPr lang="en-NL" sz="2400" dirty="0"/>
              <a:t>You can use the base classes to setup in-memory databases, mock beans, utility methods (for use by Groovy etc) and much much more</a:t>
            </a:r>
          </a:p>
          <a:p>
            <a:r>
              <a:rPr lang="en-NL" sz="2400" dirty="0"/>
              <a:t>If the generated Junit tests fail, the stubs.jar will not be built</a:t>
            </a:r>
          </a:p>
          <a:p>
            <a:r>
              <a:rPr lang="en-NL" sz="2400" b="1" dirty="0"/>
              <a:t>The key to all this voodoo magic is Spring Cloud C</a:t>
            </a:r>
            <a:r>
              <a:rPr lang="en-GB" sz="2400" b="1" dirty="0"/>
              <a:t>o</a:t>
            </a:r>
            <a:r>
              <a:rPr lang="en-NL" sz="2400" b="1" dirty="0"/>
              <a:t>ntract Verifier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3320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Spring Cloud Contract Verifier?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sz="2400" b="1" dirty="0"/>
              <a:t>"</a:t>
            </a:r>
            <a:r>
              <a:rPr lang="en-GB" sz="2400"/>
              <a:t> Spring Cloud Contract Verifier enables Consumer Driven Contract (CDC) development of JVM-based applications. It moves </a:t>
            </a:r>
            <a:r>
              <a:rPr lang="en-GB" sz="2400" b="1"/>
              <a:t>TDD</a:t>
            </a:r>
            <a:r>
              <a:rPr lang="en-GB" sz="2400"/>
              <a:t> to the level of software architecture."</a:t>
            </a:r>
            <a:br>
              <a:rPr lang="en-GB" sz="2400"/>
            </a:br>
            <a:endParaRPr lang="en-GB" sz="2400"/>
          </a:p>
          <a:p>
            <a:r>
              <a:rPr lang="en-GB" sz="2400" dirty="0"/>
              <a:t>This description has a nice buzzword in it</a:t>
            </a:r>
            <a:br>
              <a:rPr lang="en-GB" sz="2400" dirty="0"/>
            </a:br>
            <a:r>
              <a:rPr lang="en-GB" sz="2400" dirty="0"/>
              <a:t> - TDD: Test Driven Development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I think of it as a way of verifying that your generated stubs.jar contains valid WireMock mappings files</a:t>
            </a:r>
          </a:p>
          <a:p>
            <a:endParaRPr lang="en-GB" sz="2400" dirty="0"/>
          </a:p>
          <a:p>
            <a:endParaRPr lang="en-NL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5054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78DD240-6FBF-3042-9AAD-B537604D6279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59692DDA-5801-9A49-9F1D-66531A45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D9FCB-511C-F14D-B05F-B89859AB0F6D}"/>
              </a:ext>
            </a:extLst>
          </p:cNvPr>
          <p:cNvSpPr txBox="1"/>
          <p:nvPr/>
        </p:nvSpPr>
        <p:spPr>
          <a:xfrm>
            <a:off x="4806839" y="3300850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6EC19-0045-714B-9F66-4D1E98E08BE6}"/>
              </a:ext>
            </a:extLst>
          </p:cNvPr>
          <p:cNvCxnSpPr>
            <a:cxnSpLocks/>
          </p:cNvCxnSpPr>
          <p:nvPr/>
        </p:nvCxnSpPr>
        <p:spPr>
          <a:xfrm flipV="1">
            <a:off x="6026743" y="3397636"/>
            <a:ext cx="2330141" cy="2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21E180-B8BF-C144-8ED1-E0DBE30E9C52}"/>
              </a:ext>
            </a:extLst>
          </p:cNvPr>
          <p:cNvCxnSpPr>
            <a:cxnSpLocks/>
          </p:cNvCxnSpPr>
          <p:nvPr/>
        </p:nvCxnSpPr>
        <p:spPr>
          <a:xfrm flipV="1">
            <a:off x="6001545" y="3524165"/>
            <a:ext cx="2358881" cy="1280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C23C8FD-9FC4-0C41-A597-C0B4F6F86A42}"/>
              </a:ext>
            </a:extLst>
          </p:cNvPr>
          <p:cNvSpPr txBox="1"/>
          <p:nvPr/>
        </p:nvSpPr>
        <p:spPr>
          <a:xfrm>
            <a:off x="6283263" y="3179993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20DC5ECC-906E-1041-A845-C06285325AF5}"/>
              </a:ext>
            </a:extLst>
          </p:cNvPr>
          <p:cNvSpPr/>
          <p:nvPr/>
        </p:nvSpPr>
        <p:spPr>
          <a:xfrm>
            <a:off x="4153298" y="3017338"/>
            <a:ext cx="2108664" cy="137866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6581CB-5D15-104B-B801-B4E299D56C2D}"/>
              </a:ext>
            </a:extLst>
          </p:cNvPr>
          <p:cNvGrpSpPr/>
          <p:nvPr/>
        </p:nvGrpSpPr>
        <p:grpSpPr>
          <a:xfrm>
            <a:off x="3695379" y="1792050"/>
            <a:ext cx="2318353" cy="3084736"/>
            <a:chOff x="3479791" y="1408563"/>
            <a:chExt cx="2318353" cy="30847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A3DC18-0815-6E40-AA2F-9D46912B9E81}"/>
                </a:ext>
              </a:extLst>
            </p:cNvPr>
            <p:cNvSpPr/>
            <p:nvPr/>
          </p:nvSpPr>
          <p:spPr>
            <a:xfrm>
              <a:off x="3479791" y="1723568"/>
              <a:ext cx="2310062" cy="2769731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E4E03E-4318-9748-B27F-57978329C433}"/>
                </a:ext>
              </a:extLst>
            </p:cNvPr>
            <p:cNvSpPr txBox="1"/>
            <p:nvPr/>
          </p:nvSpPr>
          <p:spPr>
            <a:xfrm>
              <a:off x="3500869" y="1408563"/>
              <a:ext cx="2240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Consumer micro-service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E71322-4297-584D-9577-9389BA34731E}"/>
                </a:ext>
              </a:extLst>
            </p:cNvPr>
            <p:cNvSpPr/>
            <p:nvPr/>
          </p:nvSpPr>
          <p:spPr>
            <a:xfrm>
              <a:off x="3488082" y="1423542"/>
              <a:ext cx="2310062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1A269B1-5B4F-4849-9412-5681E63C3E82}"/>
              </a:ext>
            </a:extLst>
          </p:cNvPr>
          <p:cNvSpPr/>
          <p:nvPr/>
        </p:nvSpPr>
        <p:spPr>
          <a:xfrm>
            <a:off x="3991876" y="3612124"/>
            <a:ext cx="1965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NL" sz="1200" dirty="0"/>
              <a:t>Uses: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E6690417-2718-3B41-95F5-BB632F7B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Now test the Consumer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82C34-6BDF-B841-A529-8BAB5F48707F}"/>
              </a:ext>
            </a:extLst>
          </p:cNvPr>
          <p:cNvSpPr txBox="1"/>
          <p:nvPr/>
        </p:nvSpPr>
        <p:spPr>
          <a:xfrm>
            <a:off x="8356884" y="2731463"/>
            <a:ext cx="3302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u="sng"/>
              <a:t>stubs.jar</a:t>
            </a:r>
            <a:r>
              <a:rPr lang="en-NL"/>
              <a:t>  </a:t>
            </a:r>
            <a:br>
              <a:rPr lang="en-NL"/>
            </a:br>
            <a:r>
              <a:rPr lang="en-NL" b="1"/>
              <a:t>Generated when building the provider</a:t>
            </a:r>
          </a:p>
          <a:p>
            <a:endParaRPr lang="en-NL"/>
          </a:p>
          <a:p>
            <a:r>
              <a:rPr lang="en-NL"/>
              <a:t>The consumer will download this jar from the local repo, Nexus, Azure, Git, etc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0DA700-64EB-394E-8230-1828365EEC87}"/>
              </a:ext>
            </a:extLst>
          </p:cNvPr>
          <p:cNvSpPr txBox="1"/>
          <p:nvPr/>
        </p:nvSpPr>
        <p:spPr>
          <a:xfrm>
            <a:off x="4153298" y="2700400"/>
            <a:ext cx="148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/>
              <a:t>Api Junit test</a:t>
            </a:r>
            <a:r>
              <a:rPr lang="en-NL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B460F1-9AA1-9247-A048-1D783E2BB148}"/>
              </a:ext>
            </a:extLst>
          </p:cNvPr>
          <p:cNvSpPr/>
          <p:nvPr/>
        </p:nvSpPr>
        <p:spPr>
          <a:xfrm>
            <a:off x="8356884" y="2731463"/>
            <a:ext cx="3193886" cy="2031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3907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6FE-C82B-334B-BF93-D4BC425F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To the consumer code!</a:t>
            </a:r>
            <a:endParaRPr lang="en-NL" dirty="0">
              <a:solidFill>
                <a:srgbClr val="1822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0CB8-89B8-9648-AC84-39A749FC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A2AE14E5-0A8F-9F4C-AE43-06E40ED7A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189" y="1396181"/>
            <a:ext cx="4991881" cy="5015568"/>
          </a:xfrm>
        </p:spPr>
      </p:pic>
    </p:spTree>
    <p:extLst>
      <p:ext uri="{BB962C8B-B14F-4D97-AF65-F5344CB8AC3E}">
        <p14:creationId xmlns:p14="http://schemas.microsoft.com/office/powerpoint/2010/main" val="2863524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Summary of the Consumer API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We used the following Junit test in the </a:t>
            </a:r>
            <a:r>
              <a:rPr lang="en-GB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Consumer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-consumer/src/test/java/nl/crook/olly/contract/demo/consumer/contract/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apitest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ProviderApiContractTest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.java</a:t>
            </a:r>
          </a:p>
          <a:p>
            <a:pPr marL="0" indent="0">
              <a:buNone/>
            </a:pPr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This uses the following </a:t>
            </a:r>
            <a:r>
              <a:rPr lang="en-NL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StubRunner</a:t>
            </a:r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annotation to download and run the stubs jar file from the specified repository</a:t>
            </a:r>
          </a:p>
          <a:p>
            <a:pPr marL="457200" lvl="1" indent="0">
              <a:buNone/>
            </a:pPr>
            <a:r>
              <a:rPr lang="en-GB" sz="1600">
                <a:latin typeface="Courier" pitchFamily="2" charset="0"/>
              </a:rPr>
              <a:t>@</a:t>
            </a:r>
            <a:r>
              <a:rPr lang="en-GB" sz="1600" b="1">
                <a:latin typeface="Courier" pitchFamily="2" charset="0"/>
              </a:rPr>
              <a:t>AutoConfigureStubRunner</a:t>
            </a:r>
            <a:r>
              <a:rPr lang="en-GB" sz="1600">
                <a:latin typeface="Courier" pitchFamily="2" charset="0"/>
              </a:rPr>
              <a:t>(ids = </a:t>
            </a:r>
            <a:br>
              <a:rPr lang="en-GB" sz="1600">
                <a:latin typeface="Courier" pitchFamily="2" charset="0"/>
              </a:rPr>
            </a:br>
            <a:r>
              <a:rPr lang="en-GB" sz="1600">
                <a:latin typeface="Courier" pitchFamily="2" charset="0"/>
              </a:rPr>
              <a:t>{"</a:t>
            </a:r>
            <a:r>
              <a:rPr lang="en-GB" sz="1600" b="1">
                <a:latin typeface="Courier" pitchFamily="2" charset="0"/>
              </a:rPr>
              <a:t>nl.crook.olly.contract.demo.provider</a:t>
            </a:r>
            <a:r>
              <a:rPr lang="en-GB" sz="1600">
                <a:latin typeface="Courier" pitchFamily="2" charset="0"/>
              </a:rPr>
              <a:t>:</a:t>
            </a:r>
            <a:r>
              <a:rPr lang="en-GB" sz="1600" b="1">
                <a:latin typeface="Courier" pitchFamily="2" charset="0"/>
              </a:rPr>
              <a:t>provider</a:t>
            </a:r>
            <a:r>
              <a:rPr lang="en-GB" sz="1600">
                <a:latin typeface="Courier" pitchFamily="2" charset="0"/>
              </a:rPr>
              <a:t>:+:</a:t>
            </a:r>
            <a:r>
              <a:rPr lang="en-GB" sz="1600" b="1">
                <a:latin typeface="Courier" pitchFamily="2" charset="0"/>
              </a:rPr>
              <a:t>stubs</a:t>
            </a:r>
            <a:r>
              <a:rPr lang="en-GB" sz="1600">
                <a:latin typeface="Courier" pitchFamily="2" charset="0"/>
              </a:rPr>
              <a:t>:8091"},</a:t>
            </a:r>
            <a:br>
              <a:rPr lang="en-GB" sz="1600">
                <a:latin typeface="Courier" pitchFamily="2" charset="0"/>
              </a:rPr>
            </a:br>
            <a:r>
              <a:rPr lang="en-GB" sz="1600">
                <a:latin typeface="Courier" pitchFamily="2" charset="0"/>
              </a:rPr>
              <a:t>  stubsMode = StubRunnerProperties.StubsMode.</a:t>
            </a:r>
            <a:r>
              <a:rPr lang="en-GB" sz="1600" b="1">
                <a:latin typeface="Courier" pitchFamily="2" charset="0"/>
              </a:rPr>
              <a:t>LOCAL</a:t>
            </a:r>
            <a:r>
              <a:rPr lang="en-GB" sz="1600">
                <a:latin typeface="Courier" pitchFamily="2" charset="0"/>
              </a:rPr>
              <a:t>,</a:t>
            </a:r>
            <a:br>
              <a:rPr lang="en-GB" sz="1600">
                <a:latin typeface="Courier" pitchFamily="2" charset="0"/>
              </a:rPr>
            </a:br>
            <a:r>
              <a:rPr lang="en-GB" sz="1600">
                <a:latin typeface="Courier" pitchFamily="2" charset="0"/>
              </a:rPr>
              <a:t>  repositoryRoot = </a:t>
            </a:r>
            <a:r>
              <a:rPr lang="en-GB" sz="1600">
                <a:latin typeface="Courier" pitchFamily="2" charset="0"/>
                <a:hlinkClick r:id="rId2"/>
              </a:rPr>
              <a:t>https://maven.to-do/nexus/content/repositories/release</a:t>
            </a:r>
            <a:r>
              <a:rPr lang="en-GB" sz="1600">
                <a:latin typeface="Courier" pitchFamily="2" charset="0"/>
              </a:rPr>
              <a:t> )</a:t>
            </a:r>
            <a:br>
              <a:rPr lang="en-GB" sz="1600">
                <a:latin typeface="Courier" pitchFamily="2" charset="0"/>
              </a:rPr>
            </a:br>
            <a:endParaRPr lang="en-NL" sz="1600" dirty="0"/>
          </a:p>
          <a:p>
            <a:pPr marL="0" indent="0">
              <a:buNone/>
            </a:pPr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Where </a:t>
            </a:r>
          </a:p>
          <a:p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StubsMode.LOCAL specifies that we will retrieve the stubs.jar file from the local Maven repo.  </a:t>
            </a:r>
            <a:b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We could also change it to REMOTE, to download from Nexus, etc</a:t>
            </a:r>
          </a:p>
          <a:p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 URLs for the endpoints are configured in application-contract-tests.yml</a:t>
            </a:r>
          </a:p>
          <a:p>
            <a:pPr marL="0" indent="0">
              <a:buNone/>
            </a:pPr>
            <a:endParaRPr lang="en-GB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1334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C</a:t>
            </a:r>
            <a:r>
              <a:rPr lang="en-GB" dirty="0">
                <a:solidFill>
                  <a:srgbClr val="1822C0"/>
                </a:solidFill>
              </a:rPr>
              <a:t>an we define dynamic responses?</a:t>
            </a:r>
            <a:endParaRPr lang="en-NL" dirty="0">
              <a:solidFill>
                <a:srgbClr val="1822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Can we build it? Yes we can!</a:t>
            </a:r>
          </a:p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See the following which I set up in the provider, where we can see some of the stuff we can do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 provider/src/test/resources/contracts/</a:t>
            </a:r>
            <a:r>
              <a:rPr lang="en-GB" sz="1600" b="1" dirty="0">
                <a:latin typeface="Courier" pitchFamily="2" charset="0"/>
              </a:rPr>
              <a:t>p</a:t>
            </a:r>
            <a:r>
              <a:rPr lang="en-GB" sz="1600" b="1"/>
              <a:t>roviderContract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getProducts_ICEMONGO2_body_in_script_example.groovy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getProducts_ICEMONGO3_bodymatchers_custom_command_example.groovy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getProducts_ICEMONGO4_copy_from_request_to_response_example.groovy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getProducts_ICEMONGO5_dynamic response_example.groovy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getProducts_ICEMONGO6_consumer_producer_example.groovy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getProducts_ICEMONGOXXX_random_request_url.groovy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For more examples of what can be done, see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</a:t>
            </a:r>
            <a:r>
              <a:rPr lang="en-GB" sz="1600" i="1">
                <a:hlinkClick r:id="rId2"/>
              </a:rPr>
              <a:t>https://cloud.spring.io/spring-cloud-contract/2.0.x/multi/multi__contract_dsl.html</a:t>
            </a:r>
            <a:r>
              <a:rPr lang="en-GB" sz="1600" i="1"/>
              <a:t> </a:t>
            </a:r>
            <a:endParaRPr lang="en-GB" sz="1600" dirty="0"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3410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6FE-C82B-334B-BF93-D4BC425F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Once more unto the code!</a:t>
            </a:r>
            <a:endParaRPr lang="en-NL" dirty="0">
              <a:solidFill>
                <a:srgbClr val="1822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0CB8-89B8-9648-AC84-39A749FC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F176B1-9D2A-D048-A37A-AEF1A6D26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050661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D784E-1586-A942-A0B7-42853B39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478" y="6023676"/>
            <a:ext cx="4114800" cy="365125"/>
          </a:xfrm>
        </p:spPr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E381AA-3461-BD44-95A0-F868BD8CF72B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901072-5274-8F45-9B1C-8F456B8AE0DF}"/>
              </a:ext>
            </a:extLst>
          </p:cNvPr>
          <p:cNvSpPr txBox="1"/>
          <p:nvPr/>
        </p:nvSpPr>
        <p:spPr>
          <a:xfrm>
            <a:off x="5085474" y="2325096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6575A7-5203-DB4E-9AB5-85CB0C5E3EA9}"/>
              </a:ext>
            </a:extLst>
          </p:cNvPr>
          <p:cNvSpPr txBox="1"/>
          <p:nvPr/>
        </p:nvSpPr>
        <p:spPr>
          <a:xfrm>
            <a:off x="3392076" y="3010978"/>
            <a:ext cx="15609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i="1" dirty="0"/>
              <a:t>getProductList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71C9B7-1746-4C4B-9D3B-F84309B4ADB9}"/>
              </a:ext>
            </a:extLst>
          </p:cNvPr>
          <p:cNvCxnSpPr>
            <a:cxnSpLocks/>
          </p:cNvCxnSpPr>
          <p:nvPr/>
        </p:nvCxnSpPr>
        <p:spPr>
          <a:xfrm>
            <a:off x="2901995" y="3190096"/>
            <a:ext cx="440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136A524-692B-1043-A34B-9BA3461FCC9C}"/>
              </a:ext>
            </a:extLst>
          </p:cNvPr>
          <p:cNvSpPr txBox="1"/>
          <p:nvPr/>
        </p:nvSpPr>
        <p:spPr>
          <a:xfrm>
            <a:off x="4387839" y="4113785"/>
            <a:ext cx="191585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getPromotionDetails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12C1B8-03D2-3F43-A321-B62BA44199A0}"/>
              </a:ext>
            </a:extLst>
          </p:cNvPr>
          <p:cNvCxnSpPr>
            <a:cxnSpLocks/>
          </p:cNvCxnSpPr>
          <p:nvPr/>
        </p:nvCxnSpPr>
        <p:spPr>
          <a:xfrm flipH="1">
            <a:off x="6296120" y="4374821"/>
            <a:ext cx="2108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91561CE-7A1C-A84D-94B0-194C1175BF3D}"/>
              </a:ext>
            </a:extLst>
          </p:cNvPr>
          <p:cNvCxnSpPr>
            <a:cxnSpLocks/>
          </p:cNvCxnSpPr>
          <p:nvPr/>
        </p:nvCxnSpPr>
        <p:spPr>
          <a:xfrm flipH="1">
            <a:off x="6339583" y="4283061"/>
            <a:ext cx="2082440" cy="561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BB852D9-C3A0-5D4C-BD1F-059DB129FD01}"/>
              </a:ext>
            </a:extLst>
          </p:cNvPr>
          <p:cNvSpPr txBox="1"/>
          <p:nvPr/>
        </p:nvSpPr>
        <p:spPr>
          <a:xfrm>
            <a:off x="6296120" y="4034678"/>
            <a:ext cx="21259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/marketing/promotion/{category}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49E400-BC3E-BF4E-A349-0AC81F12721E}"/>
              </a:ext>
            </a:extLst>
          </p:cNvPr>
          <p:cNvSpPr txBox="1"/>
          <p:nvPr/>
        </p:nvSpPr>
        <p:spPr>
          <a:xfrm>
            <a:off x="197548" y="26553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AC671B9-F7F3-8142-A6BA-3B2B7EB21364}"/>
              </a:ext>
            </a:extLst>
          </p:cNvPr>
          <p:cNvSpPr/>
          <p:nvPr/>
        </p:nvSpPr>
        <p:spPr>
          <a:xfrm>
            <a:off x="926548" y="2004253"/>
            <a:ext cx="10209919" cy="2901808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F56A24-27C2-8C4C-8FF9-8260D34F1C22}"/>
              </a:ext>
            </a:extLst>
          </p:cNvPr>
          <p:cNvSpPr txBox="1"/>
          <p:nvPr/>
        </p:nvSpPr>
        <p:spPr>
          <a:xfrm>
            <a:off x="1022188" y="1690688"/>
            <a:ext cx="10209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b="1" dirty="0"/>
              <a:t>Consumer micro-service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47352B-1C8F-AA46-ADCF-4F40C43A0A17}"/>
              </a:ext>
            </a:extLst>
          </p:cNvPr>
          <p:cNvSpPr/>
          <p:nvPr/>
        </p:nvSpPr>
        <p:spPr>
          <a:xfrm>
            <a:off x="926548" y="1705667"/>
            <a:ext cx="10209919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F2D95C8F-5D91-6B49-9B01-7730FBF4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431556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Consumer example: Integration tests (and TDD)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87D9780-A4E2-614D-A0DB-E979F2EDA86F}"/>
              </a:ext>
            </a:extLst>
          </p:cNvPr>
          <p:cNvCxnSpPr>
            <a:cxnSpLocks/>
          </p:cNvCxnSpPr>
          <p:nvPr/>
        </p:nvCxnSpPr>
        <p:spPr>
          <a:xfrm flipH="1">
            <a:off x="6319350" y="2570747"/>
            <a:ext cx="2108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35EA0C1-A863-2F4D-A484-5B1821CF057E}"/>
              </a:ext>
            </a:extLst>
          </p:cNvPr>
          <p:cNvCxnSpPr>
            <a:cxnSpLocks/>
          </p:cNvCxnSpPr>
          <p:nvPr/>
        </p:nvCxnSpPr>
        <p:spPr>
          <a:xfrm flipH="1">
            <a:off x="6362813" y="2478987"/>
            <a:ext cx="2082440" cy="561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02520FC-D61A-AD43-9FCC-FF4C4278034E}"/>
              </a:ext>
            </a:extLst>
          </p:cNvPr>
          <p:cNvSpPr txBox="1"/>
          <p:nvPr/>
        </p:nvSpPr>
        <p:spPr>
          <a:xfrm>
            <a:off x="6319350" y="2230604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B21941B7-3555-7643-A512-1308675F3563}"/>
              </a:ext>
            </a:extLst>
          </p:cNvPr>
          <p:cNvSpPr/>
          <p:nvPr/>
        </p:nvSpPr>
        <p:spPr>
          <a:xfrm>
            <a:off x="4316566" y="2193271"/>
            <a:ext cx="6320513" cy="75168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3C51917-1777-CF45-B014-86CF591ECCE1}"/>
              </a:ext>
            </a:extLst>
          </p:cNvPr>
          <p:cNvSpPr/>
          <p:nvPr/>
        </p:nvSpPr>
        <p:spPr>
          <a:xfrm>
            <a:off x="926548" y="5179267"/>
            <a:ext cx="110491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/>
              <a:t>The WireMock mappings are set up manually (or by a test generator) to simulate the endpoints that Consumer service talks to</a:t>
            </a:r>
            <a:endParaRPr lang="en-NL" sz="1400" dirty="0"/>
          </a:p>
          <a:p>
            <a:endParaRPr lang="en-NL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1552ED-B93A-1747-909C-FB1144F31880}"/>
              </a:ext>
            </a:extLst>
          </p:cNvPr>
          <p:cNvSpPr txBox="1"/>
          <p:nvPr/>
        </p:nvSpPr>
        <p:spPr>
          <a:xfrm>
            <a:off x="8445253" y="2316808"/>
            <a:ext cx="194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/>
              <a:t>Provider mappings</a:t>
            </a:r>
          </a:p>
          <a:p>
            <a:r>
              <a:rPr lang="en-NL"/>
              <a:t>files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3E882849-B57D-8D48-8871-C68BBEAE8936}"/>
              </a:ext>
            </a:extLst>
          </p:cNvPr>
          <p:cNvSpPr/>
          <p:nvPr/>
        </p:nvSpPr>
        <p:spPr>
          <a:xfrm>
            <a:off x="4299258" y="3926693"/>
            <a:ext cx="6337821" cy="78771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CAD056-AB22-9341-ADB3-0EE9A4B98853}"/>
              </a:ext>
            </a:extLst>
          </p:cNvPr>
          <p:cNvSpPr txBox="1"/>
          <p:nvPr/>
        </p:nvSpPr>
        <p:spPr>
          <a:xfrm>
            <a:off x="8405058" y="4068072"/>
            <a:ext cx="2109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/>
              <a:t>Marketing mappings</a:t>
            </a:r>
          </a:p>
          <a:p>
            <a:r>
              <a:rPr lang="en-NL"/>
              <a:t>files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7E668F53-27F6-894C-894C-BB200A81702F}"/>
              </a:ext>
            </a:extLst>
          </p:cNvPr>
          <p:cNvCxnSpPr>
            <a:cxnSpLocks/>
            <a:stCxn id="43" idx="0"/>
          </p:cNvCxnSpPr>
          <p:nvPr/>
        </p:nvCxnSpPr>
        <p:spPr>
          <a:xfrm rot="5400000" flipH="1" flipV="1">
            <a:off x="4371370" y="2311311"/>
            <a:ext cx="500836" cy="89849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EB076F57-6290-D54C-BD8B-59BFB97A3687}"/>
              </a:ext>
            </a:extLst>
          </p:cNvPr>
          <p:cNvCxnSpPr>
            <a:cxnSpLocks/>
            <a:stCxn id="43" idx="2"/>
            <a:endCxn id="78" idx="1"/>
          </p:cNvCxnSpPr>
          <p:nvPr/>
        </p:nvCxnSpPr>
        <p:spPr>
          <a:xfrm rot="16200000" flipH="1">
            <a:off x="3765779" y="3787069"/>
            <a:ext cx="940238" cy="12671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D9CDF95-FB59-BC46-A08C-4B626CF4B041}"/>
              </a:ext>
            </a:extLst>
          </p:cNvPr>
          <p:cNvSpPr/>
          <p:nvPr/>
        </p:nvSpPr>
        <p:spPr>
          <a:xfrm>
            <a:off x="1125331" y="2655326"/>
            <a:ext cx="1749287" cy="1011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09541CC-651B-6B40-9CB2-7BC9EB33F5ED}"/>
              </a:ext>
            </a:extLst>
          </p:cNvPr>
          <p:cNvSpPr txBox="1"/>
          <p:nvPr/>
        </p:nvSpPr>
        <p:spPr>
          <a:xfrm>
            <a:off x="1130228" y="2822509"/>
            <a:ext cx="1771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/>
              <a:t>Consumer contract</a:t>
            </a:r>
          </a:p>
          <a:p>
            <a:r>
              <a:rPr lang="en-NL" sz="1600"/>
              <a:t>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699853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6FE-C82B-334B-BF93-D4BC425F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Hi Yo Silver! To the integration tests we go!</a:t>
            </a:r>
            <a:endParaRPr lang="en-NL" dirty="0">
              <a:solidFill>
                <a:srgbClr val="1822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0CB8-89B8-9648-AC84-39A749FC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pic>
        <p:nvPicPr>
          <p:cNvPr id="7" name="Content Placeholder 6" descr="A person riding a horse&#10;&#10;Description automatically generated with medium confidence">
            <a:extLst>
              <a:ext uri="{FF2B5EF4-FFF2-40B4-BE49-F238E27FC236}">
                <a16:creationId xmlns:a16="http://schemas.microsoft.com/office/drawing/2014/main" id="{E099C19D-AC75-754E-B892-9FF0DDBF5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083" y="1591865"/>
            <a:ext cx="3478287" cy="4192486"/>
          </a:xfrm>
        </p:spPr>
      </p:pic>
    </p:spTree>
    <p:extLst>
      <p:ext uri="{BB962C8B-B14F-4D97-AF65-F5344CB8AC3E}">
        <p14:creationId xmlns:p14="http://schemas.microsoft.com/office/powerpoint/2010/main" val="210038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6671-C5BB-E74B-8895-6CE4EAF4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Paperwork!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59BB-07DA-544A-8156-3EE632B9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dirty="0"/>
              <a:t>Questions – add them to the chat and I will try to answer</a:t>
            </a:r>
            <a:br>
              <a:rPr lang="en-NL" dirty="0"/>
            </a:br>
            <a:endParaRPr lang="en-NL" dirty="0"/>
          </a:p>
          <a:p>
            <a:r>
              <a:rPr lang="en-NL" dirty="0"/>
              <a:t>The session is being recorded</a:t>
            </a:r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80429-AA3A-724B-9E75-CD5B254D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7032B3C-040F-884B-9BA3-6575285AB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205" b="205"/>
          <a:stretch/>
        </p:blipFill>
        <p:spPr>
          <a:xfrm>
            <a:off x="1141550" y="3162441"/>
            <a:ext cx="2122760" cy="318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23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9404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Summary: Consumer code for 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 contract definitions are in an </a:t>
            </a:r>
            <a:r>
              <a:rPr lang="en-GB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consumerIntegration</a:t>
            </a: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directory, to help separate them from the contract tests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 consumer/src/test/resources/contracts/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consumerIntegration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getProduct_tc_happy_flow.groovy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getProduct_tc_error_with_marketing_service.groovy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getProduct_tc_error_with_provider_service.groovy</a:t>
            </a:r>
            <a:endParaRPr lang="en-GB" sz="2400" dirty="0">
              <a:solidFill>
                <a:srgbClr val="1822C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 contract verifier base class for this example is hardcoded in the pom as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 consumer/src/test/java/nl/crook/olly/contract/demo/consumer/contract/base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ContractBase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.java</a:t>
            </a:r>
          </a:p>
          <a:p>
            <a:pPr marL="0" indent="0">
              <a:buNone/>
            </a:pPr>
            <a:r>
              <a:rPr lang="en-GB" sz="2400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Note</a:t>
            </a:r>
          </a:p>
          <a:p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Each groovy test contains a "test-case".  This makes it easier to determine which WireMock mappings and response files are used for the tests</a:t>
            </a:r>
          </a:p>
          <a:p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We use utility classes in this package to support the use of test-cases</a:t>
            </a:r>
            <a:b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GB" sz="1600" dirty="0">
                <a:latin typeface="Courier" pitchFamily="2" charset="0"/>
              </a:rPr>
              <a:t>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consumer/src/test/java/nl/crook/olly/contract/demo/consumer/contract/base/utils</a:t>
            </a:r>
            <a:endParaRPr lang="en-GB" sz="1600" dirty="0">
              <a:solidFill>
                <a:srgbClr val="1822C0"/>
              </a:solidFill>
              <a:latin typeface="Courier" pitchFamily="2" charset="0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N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038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3B9A-561F-3E49-BECD-3A20A403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8728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Integration tests can reduce manual testing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472DC51-26E2-C549-AF94-4BF2CF637552}"/>
              </a:ext>
            </a:extLst>
          </p:cNvPr>
          <p:cNvSpPr/>
          <p:nvPr/>
        </p:nvSpPr>
        <p:spPr>
          <a:xfrm>
            <a:off x="838200" y="2223827"/>
            <a:ext cx="3157087" cy="3262964"/>
          </a:xfrm>
          <a:prstGeom prst="triangle">
            <a:avLst/>
          </a:prstGeom>
          <a:gradFill>
            <a:gsLst>
              <a:gs pos="58000">
                <a:schemeClr val="accent1">
                  <a:lumMod val="5000"/>
                  <a:lumOff val="9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AA1B0052-F595-1E4D-9EC8-14EFBE915FB3}"/>
              </a:ext>
            </a:extLst>
          </p:cNvPr>
          <p:cNvSpPr/>
          <p:nvPr/>
        </p:nvSpPr>
        <p:spPr>
          <a:xfrm>
            <a:off x="8196713" y="2207603"/>
            <a:ext cx="3157087" cy="3262963"/>
          </a:xfrm>
          <a:prstGeom prst="triangle">
            <a:avLst>
              <a:gd name="adj" fmla="val 48476"/>
            </a:avLst>
          </a:prstGeom>
          <a:gradFill>
            <a:gsLst>
              <a:gs pos="32000">
                <a:schemeClr val="accent1">
                  <a:lumMod val="5000"/>
                  <a:lumOff val="95000"/>
                </a:schemeClr>
              </a:gs>
              <a:gs pos="51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7DFD2-059A-8E4B-B911-D4AF82C05C97}"/>
              </a:ext>
            </a:extLst>
          </p:cNvPr>
          <p:cNvSpPr txBox="1"/>
          <p:nvPr/>
        </p:nvSpPr>
        <p:spPr>
          <a:xfrm>
            <a:off x="1776663" y="481840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DD87F-AEE2-0842-90E8-0F8C9F033D93}"/>
              </a:ext>
            </a:extLst>
          </p:cNvPr>
          <p:cNvSpPr txBox="1"/>
          <p:nvPr/>
        </p:nvSpPr>
        <p:spPr>
          <a:xfrm>
            <a:off x="8991600" y="4313411"/>
            <a:ext cx="156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Contract tests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A741D-91A1-C344-B674-917962BD455B}"/>
              </a:ext>
            </a:extLst>
          </p:cNvPr>
          <p:cNvSpPr txBox="1"/>
          <p:nvPr/>
        </p:nvSpPr>
        <p:spPr>
          <a:xfrm>
            <a:off x="9135176" y="481840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C67E2-7347-AF40-BB05-C307E31CF4D6}"/>
              </a:ext>
            </a:extLst>
          </p:cNvPr>
          <p:cNvSpPr txBox="1"/>
          <p:nvPr/>
        </p:nvSpPr>
        <p:spPr>
          <a:xfrm>
            <a:off x="1776663" y="3618052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D2A76-E13A-F14D-828C-AD8EE564D3D2}"/>
              </a:ext>
            </a:extLst>
          </p:cNvPr>
          <p:cNvSpPr txBox="1"/>
          <p:nvPr/>
        </p:nvSpPr>
        <p:spPr>
          <a:xfrm>
            <a:off x="9251886" y="2635306"/>
            <a:ext cx="99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A5F800-AD1A-4741-8438-93150C1F93BD}"/>
              </a:ext>
            </a:extLst>
          </p:cNvPr>
          <p:cNvSpPr txBox="1"/>
          <p:nvPr/>
        </p:nvSpPr>
        <p:spPr>
          <a:xfrm>
            <a:off x="8776484" y="3333390"/>
            <a:ext cx="201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Integration</a:t>
            </a:r>
          </a:p>
          <a:p>
            <a:pPr algn="ctr"/>
            <a:r>
              <a:rPr lang="en-NL" dirty="0"/>
              <a:t>tests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E4E24B8E-91ED-E944-878F-CF6BD2895663}"/>
              </a:ext>
            </a:extLst>
          </p:cNvPr>
          <p:cNvSpPr/>
          <p:nvPr/>
        </p:nvSpPr>
        <p:spPr>
          <a:xfrm>
            <a:off x="4066372" y="3268521"/>
            <a:ext cx="1042736" cy="142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14B4ECF4-1CD3-A844-B34C-ABB122CD3BDE}"/>
              </a:ext>
            </a:extLst>
          </p:cNvPr>
          <p:cNvSpPr/>
          <p:nvPr/>
        </p:nvSpPr>
        <p:spPr>
          <a:xfrm>
            <a:off x="4752873" y="2217229"/>
            <a:ext cx="3157087" cy="3262963"/>
          </a:xfrm>
          <a:prstGeom prst="triangle">
            <a:avLst>
              <a:gd name="adj" fmla="val 48476"/>
            </a:avLst>
          </a:prstGeom>
          <a:gradFill>
            <a:gsLst>
              <a:gs pos="38000">
                <a:schemeClr val="accent1">
                  <a:lumMod val="5000"/>
                  <a:lumOff val="95000"/>
                </a:schemeClr>
              </a:gs>
              <a:gs pos="57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86E90D-74CF-244C-B010-8140EAC5EFF4}"/>
              </a:ext>
            </a:extLst>
          </p:cNvPr>
          <p:cNvSpPr txBox="1"/>
          <p:nvPr/>
        </p:nvSpPr>
        <p:spPr>
          <a:xfrm>
            <a:off x="5547760" y="4313411"/>
            <a:ext cx="156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Contract tests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C42584-59F0-2E40-94AC-5A6818853B48}"/>
              </a:ext>
            </a:extLst>
          </p:cNvPr>
          <p:cNvSpPr txBox="1"/>
          <p:nvPr/>
        </p:nvSpPr>
        <p:spPr>
          <a:xfrm>
            <a:off x="5691336" y="482803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CC4DB0-5900-BA48-A599-0D3A79130F35}"/>
              </a:ext>
            </a:extLst>
          </p:cNvPr>
          <p:cNvSpPr txBox="1"/>
          <p:nvPr/>
        </p:nvSpPr>
        <p:spPr>
          <a:xfrm>
            <a:off x="5792909" y="3158672"/>
            <a:ext cx="99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F8CC3A2-1091-744C-AA1A-291F6D4A2D00}"/>
              </a:ext>
            </a:extLst>
          </p:cNvPr>
          <p:cNvSpPr/>
          <p:nvPr/>
        </p:nvSpPr>
        <p:spPr>
          <a:xfrm>
            <a:off x="7662111" y="3127884"/>
            <a:ext cx="1042736" cy="142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6BCEFB-CB05-F04D-B6DD-A99B5F7AF0AA}"/>
              </a:ext>
            </a:extLst>
          </p:cNvPr>
          <p:cNvCxnSpPr>
            <a:cxnSpLocks/>
          </p:cNvCxnSpPr>
          <p:nvPr/>
        </p:nvCxnSpPr>
        <p:spPr>
          <a:xfrm>
            <a:off x="1232034" y="4679408"/>
            <a:ext cx="236781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34708E-8B7C-AA4C-BADF-79F3E30E9B70}"/>
              </a:ext>
            </a:extLst>
          </p:cNvPr>
          <p:cNvCxnSpPr>
            <a:cxnSpLocks/>
          </p:cNvCxnSpPr>
          <p:nvPr/>
        </p:nvCxnSpPr>
        <p:spPr>
          <a:xfrm>
            <a:off x="5109108" y="4690921"/>
            <a:ext cx="236781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42916B-C9E7-3A41-A6EF-EB475CE60F37}"/>
              </a:ext>
            </a:extLst>
          </p:cNvPr>
          <p:cNvCxnSpPr>
            <a:cxnSpLocks/>
          </p:cNvCxnSpPr>
          <p:nvPr/>
        </p:nvCxnSpPr>
        <p:spPr>
          <a:xfrm>
            <a:off x="5438274" y="4089342"/>
            <a:ext cx="1761423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524585-34C4-8847-9E9B-ACEC75253514}"/>
              </a:ext>
            </a:extLst>
          </p:cNvPr>
          <p:cNvCxnSpPr>
            <a:cxnSpLocks/>
          </p:cNvCxnSpPr>
          <p:nvPr/>
        </p:nvCxnSpPr>
        <p:spPr>
          <a:xfrm>
            <a:off x="8563775" y="4677805"/>
            <a:ext cx="236781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6F97C8-1715-6945-A221-91C7C14EA3C5}"/>
              </a:ext>
            </a:extLst>
          </p:cNvPr>
          <p:cNvCxnSpPr>
            <a:cxnSpLocks/>
          </p:cNvCxnSpPr>
          <p:nvPr/>
        </p:nvCxnSpPr>
        <p:spPr>
          <a:xfrm>
            <a:off x="9203354" y="3268521"/>
            <a:ext cx="1042138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2C69D4C-0708-4844-8AC5-4C9058700D67}"/>
              </a:ext>
            </a:extLst>
          </p:cNvPr>
          <p:cNvCxnSpPr>
            <a:cxnSpLocks/>
          </p:cNvCxnSpPr>
          <p:nvPr/>
        </p:nvCxnSpPr>
        <p:spPr>
          <a:xfrm>
            <a:off x="8893743" y="3948145"/>
            <a:ext cx="166516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DD77B-D5C7-DD4D-A91C-0ABF569C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1278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1300-5FDA-774A-BFB0-54FE978C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What will the contract tests not detect?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69C03-576C-444F-A9D2-48DA569FD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NL" sz="2000" dirty="0"/>
              <a:t>If the provider changes the functionality, by adding extra fields to the response, the tests will probably pass, but the interface will no longer work as expected</a:t>
            </a:r>
          </a:p>
          <a:p>
            <a:r>
              <a:rPr lang="en-NL" sz="2000" dirty="0"/>
              <a:t>For example, if </a:t>
            </a:r>
            <a:r>
              <a:rPr lang="en-NL" sz="2000" b="1" dirty="0"/>
              <a:t>CurrencyCode</a:t>
            </a:r>
            <a:r>
              <a:rPr lang="en-NL" sz="2000" dirty="0"/>
              <a:t> is added to the response for </a:t>
            </a:r>
            <a:r>
              <a:rPr lang="en-NL" sz="2000" i="1" dirty="0"/>
              <a:t>getProducts</a:t>
            </a:r>
            <a:r>
              <a:rPr lang="en-NL" sz="2000" dirty="0"/>
              <a:t>, then the tests may still pass.  But now we do not know if the price is in Euros, US dollars, Leu, etc</a:t>
            </a:r>
          </a:p>
          <a:p>
            <a:r>
              <a:rPr lang="en-NL" sz="2000" dirty="0"/>
              <a:t>This could have a BIG impact, especially when we go live!</a:t>
            </a:r>
          </a:p>
          <a:p>
            <a:r>
              <a:rPr lang="en-NL" sz="2000" dirty="0"/>
              <a:t>There are many more examples that you can probably think of</a:t>
            </a:r>
          </a:p>
          <a:p>
            <a:pPr marL="0" indent="0">
              <a:buNone/>
            </a:pPr>
            <a:r>
              <a:rPr lang="en-NL" sz="2000" u="sng" dirty="0"/>
              <a:t>Some solutions</a:t>
            </a:r>
          </a:p>
          <a:p>
            <a:r>
              <a:rPr lang="en-NL" sz="2000" b="1" dirty="0"/>
              <a:t>We need to make sure that functional changes to interfaces are clearly communicated</a:t>
            </a:r>
          </a:p>
          <a:p>
            <a:r>
              <a:rPr lang="en-NL" sz="2000" b="1" dirty="0"/>
              <a:t>Or make a new contract test and disable/remove the obsolete one.  </a:t>
            </a:r>
            <a:br>
              <a:rPr lang="en-NL" sz="2000" b="1" dirty="0"/>
            </a:br>
            <a:r>
              <a:rPr lang="en-NL" sz="2000" b="1" dirty="0"/>
              <a:t>This will cause consumer contract tests to fail, which can be detected and fixed before we go live</a:t>
            </a:r>
          </a:p>
          <a:p>
            <a:r>
              <a:rPr lang="en-NL" sz="2000" b="1" dirty="0"/>
              <a:t>Or…?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9F9AD-A78D-4B42-A0C7-1EFE4320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6755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F54D-9118-7D40-AD12-573616B6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New subject: Re-use the contract test data to build stubs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2509-31D6-1E43-B866-29F50F35F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L" sz="2000" dirty="0"/>
              <a:t>We can re-use all the WireMock mappings files (in the stubs.jar files) to build stub applications</a:t>
            </a:r>
          </a:p>
          <a:p>
            <a:pPr marL="0" indent="0">
              <a:buNone/>
            </a:pPr>
            <a:endParaRPr lang="en-NL" sz="2000" dirty="0"/>
          </a:p>
          <a:p>
            <a:pPr marL="0" indent="0">
              <a:buNone/>
            </a:pPr>
            <a:r>
              <a:rPr lang="en-NL" sz="2000" dirty="0"/>
              <a:t>I will show how to create the following two stubs</a:t>
            </a:r>
          </a:p>
          <a:p>
            <a:r>
              <a:rPr lang="en-NL" sz="2000" b="1" dirty="0"/>
              <a:t>contract-stub</a:t>
            </a:r>
            <a:br>
              <a:rPr lang="en-NL" sz="2000" b="1" dirty="0"/>
            </a:br>
            <a:r>
              <a:rPr lang="en-NL" sz="2000" dirty="0"/>
              <a:t>C</a:t>
            </a:r>
            <a:r>
              <a:rPr lang="en-GB" sz="2000" dirty="0"/>
              <a:t>o</a:t>
            </a:r>
            <a:r>
              <a:rPr lang="en-NL" sz="2000" dirty="0"/>
              <a:t>ntains only the test data (WireMock mappings files) that are used for </a:t>
            </a:r>
            <a:r>
              <a:rPr lang="en-NL" sz="2000" b="1" dirty="0"/>
              <a:t>API tests</a:t>
            </a:r>
            <a:br>
              <a:rPr lang="en-NL" sz="2000" b="1" dirty="0"/>
            </a:br>
            <a:endParaRPr lang="en-NL" sz="2000" b="1" dirty="0"/>
          </a:p>
          <a:p>
            <a:r>
              <a:rPr lang="en-NL" sz="2000" b="1" dirty="0"/>
              <a:t>endpoint-stub</a:t>
            </a:r>
            <a:br>
              <a:rPr lang="en-NL" sz="2000" b="1" dirty="0"/>
            </a:br>
            <a:r>
              <a:rPr lang="en-NL" sz="2000" dirty="0"/>
              <a:t>Contains ALL the test data (WireMock mappings files) from </a:t>
            </a:r>
            <a:r>
              <a:rPr lang="en-NL" sz="2000" b="1" dirty="0"/>
              <a:t>ALL</a:t>
            </a:r>
            <a:r>
              <a:rPr lang="en-NL" sz="2000" dirty="0"/>
              <a:t> of the generated jars</a:t>
            </a:r>
          </a:p>
          <a:p>
            <a:pPr marL="0" indent="0">
              <a:buNone/>
            </a:pPr>
            <a:endParaRPr lang="en-NL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75EB4-DF91-A046-902F-3D0076A4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0240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F54D-9118-7D40-AD12-573616B6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5984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contract-stub – for API testing by non-Java apps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75EB4-DF91-A046-902F-3D0076A4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AE31A-5E13-C54A-A1EA-DB2B0EDD7B5F}"/>
              </a:ext>
            </a:extLst>
          </p:cNvPr>
          <p:cNvSpPr/>
          <p:nvPr/>
        </p:nvSpPr>
        <p:spPr>
          <a:xfrm>
            <a:off x="7194482" y="2748946"/>
            <a:ext cx="2007705" cy="11095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contract-stub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DCD2E3-1856-164C-A245-18BF6775D858}"/>
              </a:ext>
            </a:extLst>
          </p:cNvPr>
          <p:cNvSpPr/>
          <p:nvPr/>
        </p:nvSpPr>
        <p:spPr>
          <a:xfrm>
            <a:off x="1600201" y="1825625"/>
            <a:ext cx="1391478" cy="10269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App 1</a:t>
            </a:r>
            <a:br>
              <a:rPr lang="en-NL">
                <a:solidFill>
                  <a:schemeClr val="tx1"/>
                </a:solidFill>
              </a:rPr>
            </a:br>
            <a:r>
              <a:rPr lang="en-NL">
                <a:solidFill>
                  <a:schemeClr val="tx1"/>
                </a:solidFill>
              </a:rPr>
              <a:t>(COBOL)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3F2B0FC4-716A-1D46-B7EC-D7FB7956DFC7}"/>
              </a:ext>
            </a:extLst>
          </p:cNvPr>
          <p:cNvSpPr/>
          <p:nvPr/>
        </p:nvSpPr>
        <p:spPr>
          <a:xfrm>
            <a:off x="1348409" y="2987467"/>
            <a:ext cx="2042063" cy="1325563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App 2</a:t>
            </a:r>
            <a:br>
              <a:rPr lang="en-NL"/>
            </a:br>
            <a:r>
              <a:rPr lang="en-NL"/>
              <a:t>(Fortran)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73ED704-482B-C141-9708-DBB0A9C395FE}"/>
              </a:ext>
            </a:extLst>
          </p:cNvPr>
          <p:cNvSpPr/>
          <p:nvPr/>
        </p:nvSpPr>
        <p:spPr>
          <a:xfrm>
            <a:off x="1789042" y="4542183"/>
            <a:ext cx="1090913" cy="11702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App 3</a:t>
            </a:r>
            <a:br>
              <a:rPr lang="en-NL"/>
            </a:br>
            <a:r>
              <a:rPr lang="en-NL"/>
              <a:t>(.Net)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DA6B8-0CC9-0B4A-9F32-853C65C9C68D}"/>
              </a:ext>
            </a:extLst>
          </p:cNvPr>
          <p:cNvSpPr txBox="1"/>
          <p:nvPr/>
        </p:nvSpPr>
        <p:spPr>
          <a:xfrm>
            <a:off x="5093080" y="5123173"/>
            <a:ext cx="6758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The contract-stub contains all the mappings from the stubs.jar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Useful if an external app is unable to use the stubs.jar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External apps can then test their interfaces against this stub</a:t>
            </a:r>
            <a:endParaRPr lang="en-NL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E2917E-D7C3-C648-8230-EE6DA2EF21D0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991679" y="2339078"/>
            <a:ext cx="4202803" cy="862629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FEA23F-E680-E446-B8F0-991A82E58BD5}"/>
              </a:ext>
            </a:extLst>
          </p:cNvPr>
          <p:cNvCxnSpPr>
            <a:cxnSpLocks/>
            <a:stCxn id="8" idx="5"/>
            <a:endCxn id="6" idx="1"/>
          </p:cNvCxnSpPr>
          <p:nvPr/>
        </p:nvCxnSpPr>
        <p:spPr>
          <a:xfrm flipV="1">
            <a:off x="2879956" y="3303708"/>
            <a:ext cx="4314526" cy="346541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31A163-2E79-2749-9307-D51E71C5251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879955" y="3427499"/>
            <a:ext cx="4314527" cy="1699808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5EEF913-4EB0-D340-8D62-551A91192078}"/>
              </a:ext>
            </a:extLst>
          </p:cNvPr>
          <p:cNvSpPr/>
          <p:nvPr/>
        </p:nvSpPr>
        <p:spPr>
          <a:xfrm>
            <a:off x="5257800" y="1690688"/>
            <a:ext cx="5585791" cy="3209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E169C-640C-CF48-85FE-F9C8689AF710}"/>
              </a:ext>
            </a:extLst>
          </p:cNvPr>
          <p:cNvSpPr txBox="1"/>
          <p:nvPr/>
        </p:nvSpPr>
        <p:spPr>
          <a:xfrm>
            <a:off x="5257800" y="1341511"/>
            <a:ext cx="198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/>
              <a:t>Cloud environment</a:t>
            </a:r>
          </a:p>
        </p:txBody>
      </p:sp>
    </p:spTree>
    <p:extLst>
      <p:ext uri="{BB962C8B-B14F-4D97-AF65-F5344CB8AC3E}">
        <p14:creationId xmlns:p14="http://schemas.microsoft.com/office/powerpoint/2010/main" val="1518451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F54D-9118-7D40-AD12-573616B6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endpoint-stub – for use in the cloud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75EB4-DF91-A046-902F-3D0076A4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DA6B8-0CC9-0B4A-9F32-853C65C9C68D}"/>
              </a:ext>
            </a:extLst>
          </p:cNvPr>
          <p:cNvSpPr txBox="1"/>
          <p:nvPr/>
        </p:nvSpPr>
        <p:spPr>
          <a:xfrm>
            <a:off x="7776640" y="1911009"/>
            <a:ext cx="3835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endpoint-stub: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Contains all the WireMock mappings files and response files for the endpoints </a:t>
            </a:r>
            <a:br>
              <a:rPr lang="en-NL" dirty="0"/>
            </a:br>
            <a:r>
              <a:rPr lang="en-NL" dirty="0"/>
              <a:t>In other words, it contains the integration test mappings from consumer-service</a:t>
            </a:r>
            <a:br>
              <a:rPr lang="en-NL" dirty="0"/>
            </a:b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Does NOT contain any of the mappings from the provider-stubs.jar files</a:t>
            </a:r>
            <a:br>
              <a:rPr lang="en-NL" dirty="0"/>
            </a:b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Useful for performance test, security tests, stress tests etc</a:t>
            </a:r>
            <a:br>
              <a:rPr lang="en-NL" dirty="0"/>
            </a:b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EEF913-4EB0-D340-8D62-551A91192078}"/>
              </a:ext>
            </a:extLst>
          </p:cNvPr>
          <p:cNvSpPr/>
          <p:nvPr/>
        </p:nvSpPr>
        <p:spPr>
          <a:xfrm>
            <a:off x="3588026" y="1824347"/>
            <a:ext cx="3835329" cy="3575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E169C-640C-CF48-85FE-F9C8689AF710}"/>
              </a:ext>
            </a:extLst>
          </p:cNvPr>
          <p:cNvSpPr txBox="1"/>
          <p:nvPr/>
        </p:nvSpPr>
        <p:spPr>
          <a:xfrm>
            <a:off x="3588026" y="1454210"/>
            <a:ext cx="198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/>
              <a:t>Cloud environment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AE31A-5E13-C54A-A1EA-DB2B0EDD7B5F}"/>
              </a:ext>
            </a:extLst>
          </p:cNvPr>
          <p:cNvSpPr/>
          <p:nvPr/>
        </p:nvSpPr>
        <p:spPr>
          <a:xfrm>
            <a:off x="4184373" y="3828557"/>
            <a:ext cx="2623931" cy="12534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b="1">
                <a:solidFill>
                  <a:schemeClr val="tx1"/>
                </a:solidFill>
              </a:rPr>
              <a:t>endpoint-stub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45CF8-493F-304F-AD56-0F4A91ACBC16}"/>
              </a:ext>
            </a:extLst>
          </p:cNvPr>
          <p:cNvSpPr/>
          <p:nvPr/>
        </p:nvSpPr>
        <p:spPr>
          <a:xfrm>
            <a:off x="4171122" y="2149764"/>
            <a:ext cx="2623931" cy="12600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b="1">
                <a:solidFill>
                  <a:schemeClr val="tx1"/>
                </a:solidFill>
              </a:rPr>
              <a:t>Consumer service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189748-536C-844C-ACBC-0C98CC2C0DBE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5483088" y="3409781"/>
            <a:ext cx="13251" cy="418776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2737133-8E6F-E54F-A0A2-C2C28CE107A4}"/>
              </a:ext>
            </a:extLst>
          </p:cNvPr>
          <p:cNvSpPr txBox="1"/>
          <p:nvPr/>
        </p:nvSpPr>
        <p:spPr>
          <a:xfrm>
            <a:off x="4171122" y="4604747"/>
            <a:ext cx="2712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/>
              <a:t>S</a:t>
            </a:r>
            <a:r>
              <a:rPr lang="en-GB" sz="1400"/>
              <a:t>i</a:t>
            </a:r>
            <a:r>
              <a:rPr lang="en-NL" sz="1400"/>
              <a:t>mulates </a:t>
            </a:r>
            <a:r>
              <a:rPr lang="en-NL" sz="1400" b="1"/>
              <a:t>Provider</a:t>
            </a:r>
            <a:r>
              <a:rPr lang="en-NL" sz="1400"/>
              <a:t> and </a:t>
            </a:r>
            <a:r>
              <a:rPr lang="en-NL" sz="1400" b="1"/>
              <a:t>Marketing</a:t>
            </a:r>
            <a:r>
              <a:rPr lang="en-NL" sz="1400"/>
              <a:t> </a:t>
            </a:r>
          </a:p>
          <a:p>
            <a:r>
              <a:rPr lang="en-NL" sz="1400"/>
              <a:t>services</a:t>
            </a:r>
          </a:p>
        </p:txBody>
      </p:sp>
      <p:pic>
        <p:nvPicPr>
          <p:cNvPr id="37" name="Graphic 36" descr="Confused person with solid fill">
            <a:extLst>
              <a:ext uri="{FF2B5EF4-FFF2-40B4-BE49-F238E27FC236}">
                <a16:creationId xmlns:a16="http://schemas.microsoft.com/office/drawing/2014/main" id="{36BE0388-D40D-1A48-8022-D28326324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5334" y="2397907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F0A7046-C0F0-8C4B-9565-EF43542F8DDC}"/>
              </a:ext>
            </a:extLst>
          </p:cNvPr>
          <p:cNvSpPr txBox="1"/>
          <p:nvPr/>
        </p:nvSpPr>
        <p:spPr>
          <a:xfrm>
            <a:off x="443946" y="3446739"/>
            <a:ext cx="2434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/>
              <a:t>Testers</a:t>
            </a:r>
          </a:p>
          <a:p>
            <a:pPr algn="ctr"/>
            <a:r>
              <a:rPr lang="en-NL"/>
              <a:t>(performance tests, etc)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76055D-04DD-2D4A-B729-CB8B3C3F3C1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006082" y="2779773"/>
            <a:ext cx="2165040" cy="0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543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6FE-C82B-334B-BF93-D4BC425F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Let's generate some stubs!</a:t>
            </a:r>
            <a:endParaRPr lang="en-NL" dirty="0">
              <a:solidFill>
                <a:srgbClr val="1822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0CB8-89B8-9648-AC84-39A749FC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5C4D3987-023B-1B40-B8DD-F77387089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0068" y="1825625"/>
            <a:ext cx="5231864" cy="4351338"/>
          </a:xfrm>
        </p:spPr>
      </p:pic>
    </p:spTree>
    <p:extLst>
      <p:ext uri="{BB962C8B-B14F-4D97-AF65-F5344CB8AC3E}">
        <p14:creationId xmlns:p14="http://schemas.microsoft.com/office/powerpoint/2010/main" val="2311551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9404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Summary: stubs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 stubs are in the following directories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stubs/contract-stub</a:t>
            </a:r>
          </a:p>
          <a:p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pom.xml</a:t>
            </a:r>
            <a:r>
              <a:rPr lang="en-GB" sz="1600" dirty="0">
                <a:latin typeface="Courier" pitchFamily="2" charset="0"/>
              </a:rPr>
              <a:t> 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Downloads the contract mappings from provider-stubs.jar and consumer-stubs.jar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stubs/endpoint-stub</a:t>
            </a:r>
          </a:p>
          <a:p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pom.xml</a:t>
            </a:r>
            <a:r>
              <a:rPr lang="en-GB" sz="1600" dirty="0">
                <a:latin typeface="Courier" pitchFamily="2" charset="0"/>
              </a:rPr>
              <a:t> 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Downloads the mappings files from provider-endpoint-mappings.jar and consumer-endpoint-mappings.jar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Note: consumer and provider are responsible for generating the above jar files</a:t>
            </a:r>
          </a:p>
          <a:p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pom.xml</a:t>
            </a:r>
            <a:r>
              <a:rPr lang="en-GB" sz="1600" dirty="0">
                <a:latin typeface="Courier" pitchFamily="2" charset="0"/>
              </a:rPr>
              <a:t> 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Contain plugins to generate consumer-endpoint-mappings.jar and provider-endpoint-mappings.jar (needed for the endpoint-stub)</a:t>
            </a:r>
          </a:p>
          <a:p>
            <a:pPr marL="0" indent="0">
              <a:buNone/>
            </a:pPr>
            <a:endParaRPr lang="en-GB" sz="1600" dirty="0">
              <a:solidFill>
                <a:srgbClr val="1822C0"/>
              </a:solidFill>
              <a:latin typeface="Courier" pitchFamily="2" charset="0"/>
              <a:cs typeface="Cordia New" panose="020B0304020202020204" pitchFamily="34" charset="-34"/>
            </a:endParaRPr>
          </a:p>
          <a:p>
            <a:endParaRPr lang="en-GB" sz="1600" dirty="0">
              <a:solidFill>
                <a:srgbClr val="1822C0"/>
              </a:solidFill>
              <a:latin typeface="Courier" pitchFamily="2" charset="0"/>
              <a:cs typeface="Cordia New" panose="020B0304020202020204" pitchFamily="34" charset="-34"/>
            </a:endParaRPr>
          </a:p>
          <a:p>
            <a:endParaRPr lang="en-GB" sz="1600" dirty="0">
              <a:solidFill>
                <a:srgbClr val="1822C0"/>
              </a:solidFill>
              <a:latin typeface="Courier" pitchFamily="2" charset="0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N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65743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24C2-8FFE-A24C-BB4D-31F3A17C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Tips and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C6C3-AD75-9645-BE21-2164D35DE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0643" cy="4351338"/>
          </a:xfrm>
        </p:spPr>
        <p:txBody>
          <a:bodyPr>
            <a:normAutofit fontScale="92500" lnSpcReduction="10000"/>
          </a:bodyPr>
          <a:lstStyle/>
          <a:p>
            <a:r>
              <a:rPr lang="en-NL" sz="2400" dirty="0"/>
              <a:t>Keep it simple!</a:t>
            </a:r>
          </a:p>
          <a:p>
            <a:r>
              <a:rPr lang="en-NL" sz="2400" dirty="0"/>
              <a:t>Use good naming conventions!!</a:t>
            </a:r>
          </a:p>
          <a:p>
            <a:r>
              <a:rPr lang="en-NL" sz="2400" dirty="0"/>
              <a:t>The stubs.jar is the key to everything</a:t>
            </a:r>
          </a:p>
          <a:p>
            <a:r>
              <a:rPr lang="en-NL" sz="2400" dirty="0"/>
              <a:t>Verification!!</a:t>
            </a:r>
          </a:p>
          <a:p>
            <a:r>
              <a:rPr lang="en-NL" sz="2400" dirty="0"/>
              <a:t>Clearly define what you want to test</a:t>
            </a:r>
          </a:p>
          <a:p>
            <a:r>
              <a:rPr lang="en-NL" sz="2400" dirty="0"/>
              <a:t>Keep a good balance between existing Junit tests and the contract-generated J</a:t>
            </a:r>
            <a:r>
              <a:rPr lang="en-GB" sz="2400" dirty="0"/>
              <a:t>u</a:t>
            </a:r>
            <a:r>
              <a:rPr lang="en-NL" sz="2400" dirty="0"/>
              <a:t>nit tests. </a:t>
            </a:r>
          </a:p>
          <a:p>
            <a:r>
              <a:rPr lang="en-NL" sz="2400" dirty="0"/>
              <a:t>Run </a:t>
            </a:r>
            <a:r>
              <a:rPr lang="en-NL" sz="2400" b="1" dirty="0"/>
              <a:t>Consumer</a:t>
            </a:r>
            <a:r>
              <a:rPr lang="en-NL" sz="2400" dirty="0"/>
              <a:t> and </a:t>
            </a:r>
            <a:r>
              <a:rPr lang="en-NL" sz="2400" b="1" dirty="0"/>
              <a:t>Provider</a:t>
            </a:r>
            <a:r>
              <a:rPr lang="en-NL" sz="2400" dirty="0"/>
              <a:t> pipelines regularly in Jenkins, Azure, etc to regularly to detect issues. </a:t>
            </a:r>
          </a:p>
          <a:p>
            <a:r>
              <a:rPr lang="en-NL" sz="2400" dirty="0"/>
              <a:t>Make the tests traceable.  Especially useful when if you ever need to analyse the log from a pipeline</a:t>
            </a:r>
          </a:p>
          <a:p>
            <a:r>
              <a:rPr lang="en-NL" sz="2400" dirty="0"/>
              <a:t>Don’t trust the OpenApi definitions 100%.  They may not tell the complete story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67099-0A29-CD41-92D7-B3EE0DA3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5822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9130-3AC5-2549-967B-15625D01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4C0D-FB0A-854B-B952-9BD20FEB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sz="4000" dirty="0">
                <a:latin typeface="+mj-lt"/>
              </a:rPr>
              <a:t>GitHub location containing the code for this demo (including the README file)</a:t>
            </a:r>
            <a:br>
              <a:rPr lang="en-GB" sz="4000" dirty="0">
                <a:latin typeface="+mj-lt"/>
                <a:hlinkClick r:id="rId2"/>
              </a:rPr>
            </a:br>
            <a:r>
              <a:rPr lang="en-GB" sz="4000" dirty="0">
                <a:latin typeface="+mj-lt"/>
                <a:hlinkClick r:id="rId2"/>
              </a:rPr>
              <a:t>https://github.com/OllyCrook/contract-test-demo </a:t>
            </a:r>
            <a:br>
              <a:rPr lang="en-GB" sz="4000" dirty="0">
                <a:latin typeface="+mj-lt"/>
                <a:hlinkClick r:id="rId2"/>
              </a:rPr>
            </a:br>
            <a:endParaRPr lang="en-GB" sz="4000" dirty="0">
              <a:latin typeface="+mj-lt"/>
              <a:hlinkClick r:id="rId2"/>
            </a:endParaRPr>
          </a:p>
          <a:p>
            <a:r>
              <a:rPr lang="en-GB" sz="4000" dirty="0">
                <a:latin typeface="+mj-lt"/>
              </a:rPr>
              <a:t>Spring Cloud Contract documentation</a:t>
            </a:r>
            <a:br>
              <a:rPr lang="en-GB" sz="4000" b="1" dirty="0">
                <a:latin typeface="+mj-lt"/>
              </a:rPr>
            </a:br>
            <a:r>
              <a:rPr lang="en-GB" sz="4000" dirty="0">
                <a:latin typeface="+mj-lt"/>
                <a:hlinkClick r:id="rId3"/>
              </a:rPr>
              <a:t>https://cloud.spring.io/spring-cloud-contract/reference/html/index.html</a:t>
            </a:r>
            <a:r>
              <a:rPr lang="en-GB" sz="4000" dirty="0">
                <a:latin typeface="+mj-lt"/>
              </a:rPr>
              <a:t> 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  <a:hlinkClick r:id="rId2"/>
            </a:endParaRPr>
          </a:p>
          <a:p>
            <a:r>
              <a:rPr lang="en-GB" sz="4000" dirty="0">
                <a:latin typeface="+mj-lt"/>
              </a:rPr>
              <a:t>Difference between consumer and producer driven tests</a:t>
            </a:r>
            <a:br>
              <a:rPr lang="en-GB" sz="4000" dirty="0">
                <a:latin typeface="+mj-lt"/>
              </a:rPr>
            </a:br>
            <a:r>
              <a:rPr lang="en-GB" sz="4000" dirty="0">
                <a:latin typeface="+mj-lt"/>
                <a:hlinkClick r:id="rId4"/>
              </a:rPr>
              <a:t>https://dzone.com/articles/contract-testing-strategy-producer-driven-or-consu</a:t>
            </a:r>
            <a:r>
              <a:rPr lang="en-GB" sz="4000" dirty="0">
                <a:latin typeface="+mj-lt"/>
              </a:rPr>
              <a:t> 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GB" sz="4000" dirty="0">
                <a:latin typeface="+mj-lt"/>
              </a:rPr>
              <a:t>Some examples using with Java, YAML, Groovy, Kotlin</a:t>
            </a:r>
            <a:br>
              <a:rPr lang="en-GB" sz="4000" dirty="0">
                <a:latin typeface="+mj-lt"/>
              </a:rPr>
            </a:br>
            <a:r>
              <a:rPr lang="en-GB" sz="4000" dirty="0">
                <a:latin typeface="+mj-lt"/>
                <a:hlinkClick r:id="rId2"/>
              </a:rPr>
              <a:t>https://cloud.spring.io/spring-cloud-contract/reference/html/project-features.html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NL" sz="4000" dirty="0">
                <a:latin typeface="+mj-lt"/>
              </a:rPr>
              <a:t>Dynamic fields in the reponse body.  See section 93.5 and 93.11.3 in </a:t>
            </a:r>
            <a:br>
              <a:rPr lang="en-NL" sz="4000" dirty="0">
                <a:latin typeface="+mj-lt"/>
              </a:rPr>
            </a:br>
            <a:r>
              <a:rPr lang="en-GB" sz="4000" dirty="0">
                <a:latin typeface="+mj-lt"/>
                <a:hlinkClick r:id="rId5"/>
              </a:rPr>
              <a:t>https://cloud.spring.io/spring-cloud-static/Greenwich.RELEASE/multi/multi_contract-dsl.html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GB" sz="4000" dirty="0">
                <a:latin typeface="+mj-lt"/>
              </a:rPr>
              <a:t>How Contract Tests Improve the Quality of Your Distributed Systems</a:t>
            </a:r>
            <a:br>
              <a:rPr lang="en-GB" sz="4000" u="sng" dirty="0">
                <a:latin typeface="+mj-lt"/>
                <a:hlinkClick r:id="rId6"/>
              </a:rPr>
            </a:br>
            <a:r>
              <a:rPr lang="en-GB" sz="4000" u="sng" dirty="0">
                <a:latin typeface="+mj-lt"/>
                <a:hlinkClick r:id="rId6"/>
              </a:rPr>
              <a:t>https://www.infoq.com/articles/contract-testing-spring-cloud-contract/</a:t>
            </a:r>
            <a:r>
              <a:rPr lang="en-GB" sz="4000" u="sng" dirty="0">
                <a:latin typeface="+mj-lt"/>
              </a:rPr>
              <a:t> </a:t>
            </a:r>
            <a:br>
              <a:rPr lang="en-GB" sz="4000" u="sng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NL" sz="4000" dirty="0">
                <a:latin typeface="+mj-lt"/>
              </a:rPr>
              <a:t>RestAssuredMockMvc</a:t>
            </a:r>
            <a:br>
              <a:rPr lang="en-NL" sz="4000" dirty="0">
                <a:latin typeface="+mj-lt"/>
              </a:rPr>
            </a:br>
            <a:r>
              <a:rPr lang="en-GB" sz="4000" dirty="0">
                <a:latin typeface="+mj-lt"/>
                <a:hlinkClick r:id="rId7"/>
              </a:rPr>
              <a:t>https://www.baeldung.com/spring-mock-mvc-rest-assured</a:t>
            </a:r>
            <a:r>
              <a:rPr lang="en-GB" sz="4000" dirty="0">
                <a:latin typeface="+mj-lt"/>
              </a:rPr>
              <a:t> </a:t>
            </a:r>
            <a:endParaRPr lang="en-NL" sz="4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6978A-AFE7-094A-9594-1C57A8A5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591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6671-C5BB-E74B-8895-6CE4EAF4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What will I talk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59BB-07DA-544A-8156-3EE632B9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dirty="0"/>
              <a:t>I will describe what I mean by contract testing</a:t>
            </a:r>
            <a:br>
              <a:rPr lang="en-NL" dirty="0"/>
            </a:br>
            <a:endParaRPr lang="en-NL" dirty="0"/>
          </a:p>
          <a:p>
            <a:r>
              <a:rPr lang="en-NL" dirty="0"/>
              <a:t>I will not dive deeply into concepts – I prefer to show by example</a:t>
            </a:r>
            <a:br>
              <a:rPr lang="en-NL" dirty="0"/>
            </a:br>
            <a:endParaRPr lang="en-NL" dirty="0"/>
          </a:p>
          <a:p>
            <a:r>
              <a:rPr lang="en-NL" dirty="0"/>
              <a:t>I will demonstrate the concepts with real code that you can download</a:t>
            </a:r>
            <a:br>
              <a:rPr lang="en-NL" dirty="0"/>
            </a:br>
            <a:endParaRPr lang="en-NL" dirty="0"/>
          </a:p>
          <a:p>
            <a:r>
              <a:rPr lang="en-NL" dirty="0"/>
              <a:t>I will not be talking about Pact or Pactflow</a:t>
            </a:r>
          </a:p>
          <a:p>
            <a:endParaRPr lang="en-NL" dirty="0"/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80429-AA3A-724B-9E75-CD5B254D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2545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9130-3AC5-2549-967B-15625D01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More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4C0D-FB0A-854B-B952-9BD20FEB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sz="4000" b="1" dirty="0">
                <a:latin typeface="+mj-lt"/>
              </a:rPr>
              <a:t>Pact and Pactflow</a:t>
            </a:r>
          </a:p>
          <a:p>
            <a:r>
              <a:rPr lang="en-GB" sz="4000" dirty="0">
                <a:latin typeface="+mj-lt"/>
              </a:rPr>
              <a:t>Pact – an open-source alternative to Spring Boot Contract.  This can be used with a variety of technologies (Java, Angular, </a:t>
            </a:r>
            <a:r>
              <a:rPr lang="en-GB" sz="4000" dirty="0" err="1">
                <a:latin typeface="+mj-lt"/>
              </a:rPr>
              <a:t>.Net</a:t>
            </a:r>
            <a:r>
              <a:rPr lang="en-GB" sz="4000" dirty="0">
                <a:latin typeface="+mj-lt"/>
              </a:rPr>
              <a:t>, etc)</a:t>
            </a:r>
            <a:br>
              <a:rPr lang="en-GB" sz="4000" dirty="0">
                <a:latin typeface="+mj-lt"/>
              </a:rPr>
            </a:br>
            <a:r>
              <a:rPr lang="en-GB" sz="4000" dirty="0">
                <a:latin typeface="+mj-lt"/>
                <a:hlinkClick r:id="rId2"/>
              </a:rPr>
              <a:t>https://docs.pact.io/</a:t>
            </a:r>
            <a:r>
              <a:rPr lang="en-GB" sz="4000" dirty="0">
                <a:latin typeface="+mj-lt"/>
              </a:rPr>
              <a:t> 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GB" sz="4000" dirty="0" err="1">
                <a:latin typeface="+mj-lt"/>
              </a:rPr>
              <a:t>Pactflow</a:t>
            </a:r>
            <a:r>
              <a:rPr lang="en-GB" sz="4000" dirty="0">
                <a:latin typeface="+mj-lt"/>
              </a:rPr>
              <a:t> – a commercial alternative to Spring Boot Contract.  This can be used with a variety of technologies (Java, Angular, </a:t>
            </a:r>
            <a:r>
              <a:rPr lang="en-GB" sz="4000" dirty="0" err="1">
                <a:latin typeface="+mj-lt"/>
              </a:rPr>
              <a:t>.Net</a:t>
            </a:r>
            <a:r>
              <a:rPr lang="en-GB" sz="4000" dirty="0">
                <a:latin typeface="+mj-lt"/>
              </a:rPr>
              <a:t>, etc)</a:t>
            </a:r>
            <a:br>
              <a:rPr lang="en-GB" sz="4000" dirty="0">
                <a:latin typeface="+mj-lt"/>
              </a:rPr>
            </a:br>
            <a:r>
              <a:rPr lang="en-GB" sz="4000" dirty="0">
                <a:latin typeface="+mj-lt"/>
                <a:hlinkClick r:id="rId3"/>
              </a:rPr>
              <a:t>https://pactflow.io/</a:t>
            </a:r>
            <a:r>
              <a:rPr lang="en-GB" sz="4000" dirty="0">
                <a:latin typeface="+mj-lt"/>
              </a:rPr>
              <a:t> 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pPr marL="0" indent="0">
              <a:buNone/>
            </a:pPr>
            <a:r>
              <a:rPr lang="en-NL" sz="4000" b="1" dirty="0">
                <a:latin typeface="+mj-lt"/>
              </a:rPr>
              <a:t>Spring cloud messaging</a:t>
            </a:r>
          </a:p>
          <a:p>
            <a:r>
              <a:rPr lang="en-NL" sz="4000" dirty="0">
                <a:latin typeface="+mj-lt"/>
              </a:rPr>
              <a:t>Spring Cloud Stream messaging examples, but that is possible.  See, for example</a:t>
            </a:r>
            <a:br>
              <a:rPr lang="en-NL" sz="4000" dirty="0">
                <a:latin typeface="+mj-lt"/>
              </a:rPr>
            </a:br>
            <a:r>
              <a:rPr lang="en-GB" sz="4000" dirty="0">
                <a:latin typeface="+mj-lt"/>
                <a:hlinkClick r:id="rId4"/>
              </a:rPr>
              <a:t>https://cloud.spring.io/spring-cloud-contract/2.1.x/multi/multi__spring_cloud_contract_verifier_messaging.html</a:t>
            </a:r>
            <a:endParaRPr lang="en-GB" sz="4000" dirty="0">
              <a:latin typeface="+mj-lt"/>
            </a:endParaRPr>
          </a:p>
          <a:p>
            <a:endParaRPr lang="en-NL" dirty="0"/>
          </a:p>
          <a:p>
            <a:r>
              <a:rPr lang="en-NL" sz="4000" dirty="0">
                <a:latin typeface="+mj-lt"/>
              </a:rPr>
              <a:t>Stub runner for messaging</a:t>
            </a:r>
            <a:br>
              <a:rPr lang="en-NL" sz="4000" dirty="0">
                <a:latin typeface="+mj-lt"/>
              </a:rPr>
            </a:br>
            <a:r>
              <a:rPr lang="en-GB" sz="4000">
                <a:latin typeface="+mj-lt"/>
                <a:hlinkClick r:id="rId5"/>
              </a:rPr>
              <a:t>https://cloud.spring.io/spring-cloud-contract/2.0.x/multi/multi_stub-runner-for-messaging.html</a:t>
            </a:r>
            <a:r>
              <a:rPr lang="en-GB" sz="4000">
                <a:latin typeface="+mj-lt"/>
              </a:rPr>
              <a:t> </a:t>
            </a:r>
            <a:endParaRPr lang="en-NL" sz="4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6978A-AFE7-094A-9594-1C57A8A5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7609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6671-C5BB-E74B-8895-6CE4EAF4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dirty="0">
                <a:solidFill>
                  <a:srgbClr val="1822C0"/>
                </a:solidFill>
              </a:rPr>
              <a:t>This is 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59BB-07DA-544A-8156-3EE632B9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NL" dirty="0"/>
          </a:p>
          <a:p>
            <a:pPr marL="0" indent="0" algn="ctr">
              <a:buNone/>
            </a:pPr>
            <a:r>
              <a:rPr lang="en-NL" dirty="0"/>
              <a:t>Reminder, this presentation and the code can be found here:</a:t>
            </a:r>
            <a:br>
              <a:rPr lang="en-NL" dirty="0"/>
            </a:br>
            <a:endParaRPr lang="en-NL" dirty="0"/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https://github.com/OllyCrook/contract-test-demo</a:t>
            </a:r>
            <a:r>
              <a:rPr lang="en-GB" dirty="0"/>
              <a:t> 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Please play around with it.  Feedback welcome!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Any questions?</a:t>
            </a:r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80429-AA3A-724B-9E75-CD5B254D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/>
              <a:t>https://github.com/OllyCrook/contract-test-demo </a:t>
            </a:r>
            <a:endParaRPr lang="en-NL" b="1"/>
          </a:p>
        </p:txBody>
      </p:sp>
    </p:spTree>
    <p:extLst>
      <p:ext uri="{BB962C8B-B14F-4D97-AF65-F5344CB8AC3E}">
        <p14:creationId xmlns:p14="http://schemas.microsoft.com/office/powerpoint/2010/main" val="151437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6671-C5BB-E74B-8895-6CE4EAF4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The code for this demo is in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59BB-07DA-544A-8156-3EE632B9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dirty="0"/>
              <a:t>The micro-services (and this presentation) can be downloaded from GitHub</a:t>
            </a:r>
            <a:br>
              <a:rPr lang="en-NL" dirty="0"/>
            </a:br>
            <a:r>
              <a:rPr lang="en-GB" dirty="0">
                <a:hlinkClick r:id="rId2"/>
              </a:rPr>
              <a:t>https://github.com/OllyCrook/contract-test-demo</a:t>
            </a:r>
            <a:r>
              <a:rPr lang="en-GB" dirty="0"/>
              <a:t> </a:t>
            </a:r>
          </a:p>
          <a:p>
            <a:endParaRPr lang="en-NL" dirty="0"/>
          </a:p>
          <a:p>
            <a:r>
              <a:rPr lang="en-NL" dirty="0"/>
              <a:t>This repo also contains README files, and this presentation</a:t>
            </a:r>
            <a:br>
              <a:rPr lang="en-NL" dirty="0"/>
            </a:br>
            <a:endParaRPr lang="en-NL" dirty="0"/>
          </a:p>
          <a:p>
            <a:r>
              <a:rPr lang="en-NL" b="1" dirty="0"/>
              <a:t>The idea is that you can download this code and play with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80429-AA3A-724B-9E75-CD5B254D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165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B3EC-EC66-A742-8515-2BB61C1C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What is the problem?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3F172C-6321-364D-9488-01DFC514149C}"/>
              </a:ext>
            </a:extLst>
          </p:cNvPr>
          <p:cNvCxnSpPr>
            <a:cxnSpLocks/>
          </p:cNvCxnSpPr>
          <p:nvPr/>
        </p:nvCxnSpPr>
        <p:spPr>
          <a:xfrm>
            <a:off x="4227094" y="2667901"/>
            <a:ext cx="3278205" cy="73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4855A3-D6FA-3E46-9BB8-8F82373C2870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270408" y="3561215"/>
            <a:ext cx="3248788" cy="141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18D5E6-99EB-A243-A29E-C4F020F956C2}"/>
              </a:ext>
            </a:extLst>
          </p:cNvPr>
          <p:cNvCxnSpPr>
            <a:cxnSpLocks/>
          </p:cNvCxnSpPr>
          <p:nvPr/>
        </p:nvCxnSpPr>
        <p:spPr>
          <a:xfrm flipH="1" flipV="1">
            <a:off x="4227095" y="2539378"/>
            <a:ext cx="3271138" cy="7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0C96F4-B74C-4142-953C-2803CAEF8737}"/>
              </a:ext>
            </a:extLst>
          </p:cNvPr>
          <p:cNvCxnSpPr>
            <a:cxnSpLocks/>
          </p:cNvCxnSpPr>
          <p:nvPr/>
        </p:nvCxnSpPr>
        <p:spPr>
          <a:xfrm flipH="1">
            <a:off x="4255168" y="3647975"/>
            <a:ext cx="3230233" cy="147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87DD50-7C89-F543-B7CC-79DDC1C827CC}"/>
              </a:ext>
            </a:extLst>
          </p:cNvPr>
          <p:cNvGrpSpPr/>
          <p:nvPr/>
        </p:nvGrpSpPr>
        <p:grpSpPr>
          <a:xfrm>
            <a:off x="7485401" y="3253992"/>
            <a:ext cx="1791773" cy="835599"/>
            <a:chOff x="7485401" y="3253992"/>
            <a:chExt cx="1791773" cy="8355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6E387D-FD42-6E41-ADD8-964B2A8E58B5}"/>
                </a:ext>
              </a:extLst>
            </p:cNvPr>
            <p:cNvSpPr txBox="1"/>
            <p:nvPr/>
          </p:nvSpPr>
          <p:spPr>
            <a:xfrm>
              <a:off x="7498233" y="3253992"/>
              <a:ext cx="926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i="1" dirty="0"/>
                <a:t>getStuff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557F44-0AB2-8441-BDB8-6D8E51BB20FE}"/>
                </a:ext>
              </a:extLst>
            </p:cNvPr>
            <p:cNvSpPr/>
            <p:nvPr/>
          </p:nvSpPr>
          <p:spPr>
            <a:xfrm>
              <a:off x="7505299" y="3253992"/>
              <a:ext cx="919213" cy="393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839138-966E-9540-93D0-9A5F4FFDC0A9}"/>
                </a:ext>
              </a:extLst>
            </p:cNvPr>
            <p:cNvSpPr txBox="1"/>
            <p:nvPr/>
          </p:nvSpPr>
          <p:spPr>
            <a:xfrm>
              <a:off x="7485401" y="3627926"/>
              <a:ext cx="1791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200" dirty="0"/>
                <a:t>Returns</a:t>
              </a:r>
            </a:p>
            <a:p>
              <a:r>
                <a:rPr lang="en-NL" sz="1200" dirty="0"/>
                <a:t>(name, price, description}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1D9565D-F228-424E-9EB7-2B1EB5769AB5}"/>
              </a:ext>
            </a:extLst>
          </p:cNvPr>
          <p:cNvSpPr/>
          <p:nvPr/>
        </p:nvSpPr>
        <p:spPr>
          <a:xfrm>
            <a:off x="7519196" y="2591221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88CEF0-7608-4A4F-94D7-5580A01A0727}"/>
              </a:ext>
            </a:extLst>
          </p:cNvPr>
          <p:cNvSpPr txBox="1"/>
          <p:nvPr/>
        </p:nvSpPr>
        <p:spPr>
          <a:xfrm>
            <a:off x="7547515" y="2267274"/>
            <a:ext cx="1496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6A3EDE-EC45-4A4D-B3CA-7C7F97F5B60A}"/>
              </a:ext>
            </a:extLst>
          </p:cNvPr>
          <p:cNvSpPr/>
          <p:nvPr/>
        </p:nvSpPr>
        <p:spPr>
          <a:xfrm>
            <a:off x="7517038" y="229672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814695-E73C-A249-BFED-4E3D081A29B9}"/>
              </a:ext>
            </a:extLst>
          </p:cNvPr>
          <p:cNvSpPr/>
          <p:nvPr/>
        </p:nvSpPr>
        <p:spPr>
          <a:xfrm>
            <a:off x="1839228" y="1830172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E67C37-58FD-7C43-BE17-5202147555B3}"/>
              </a:ext>
            </a:extLst>
          </p:cNvPr>
          <p:cNvSpPr txBox="1"/>
          <p:nvPr/>
        </p:nvSpPr>
        <p:spPr>
          <a:xfrm>
            <a:off x="1867547" y="1506225"/>
            <a:ext cx="1512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23E836-3598-E445-98DA-1B1E281C1707}"/>
              </a:ext>
            </a:extLst>
          </p:cNvPr>
          <p:cNvSpPr/>
          <p:nvPr/>
        </p:nvSpPr>
        <p:spPr>
          <a:xfrm>
            <a:off x="1837070" y="1535675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99D259-1E4B-0A4A-A305-9EC866F20170}"/>
              </a:ext>
            </a:extLst>
          </p:cNvPr>
          <p:cNvSpPr/>
          <p:nvPr/>
        </p:nvSpPr>
        <p:spPr>
          <a:xfrm>
            <a:off x="1850552" y="4516601"/>
            <a:ext cx="2387868" cy="1976274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9B3021-16E6-5B4D-8FCE-D67F74227800}"/>
              </a:ext>
            </a:extLst>
          </p:cNvPr>
          <p:cNvSpPr txBox="1"/>
          <p:nvPr/>
        </p:nvSpPr>
        <p:spPr>
          <a:xfrm>
            <a:off x="1878871" y="4192654"/>
            <a:ext cx="1503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45A8C3-BC32-AE48-8961-C22F5D35DF25}"/>
              </a:ext>
            </a:extLst>
          </p:cNvPr>
          <p:cNvSpPr/>
          <p:nvPr/>
        </p:nvSpPr>
        <p:spPr>
          <a:xfrm>
            <a:off x="1848394" y="422210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27557D-AAAF-894F-ADFA-CDBFCF95E2E0}"/>
              </a:ext>
            </a:extLst>
          </p:cNvPr>
          <p:cNvSpPr txBox="1"/>
          <p:nvPr/>
        </p:nvSpPr>
        <p:spPr>
          <a:xfrm>
            <a:off x="3307765" y="2382365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578D53-98F1-D248-A35E-80DD48B8EC1D}"/>
              </a:ext>
            </a:extLst>
          </p:cNvPr>
          <p:cNvSpPr/>
          <p:nvPr/>
        </p:nvSpPr>
        <p:spPr>
          <a:xfrm>
            <a:off x="3314831" y="2382365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2EF1BF-D3DF-2943-A2F2-0022446A64F0}"/>
              </a:ext>
            </a:extLst>
          </p:cNvPr>
          <p:cNvSpPr txBox="1"/>
          <p:nvPr/>
        </p:nvSpPr>
        <p:spPr>
          <a:xfrm>
            <a:off x="2420073" y="2746837"/>
            <a:ext cx="1778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r>
              <a:rPr lang="en-NL" sz="1200" dirty="0"/>
              <a:t>{name, price, description}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033335-F08B-8B41-9083-D50457332933}"/>
              </a:ext>
            </a:extLst>
          </p:cNvPr>
          <p:cNvSpPr txBox="1"/>
          <p:nvPr/>
        </p:nvSpPr>
        <p:spPr>
          <a:xfrm>
            <a:off x="3295094" y="4930549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83E380-50A3-0F4E-BCA7-75B8A4DD1F49}"/>
              </a:ext>
            </a:extLst>
          </p:cNvPr>
          <p:cNvSpPr/>
          <p:nvPr/>
        </p:nvSpPr>
        <p:spPr>
          <a:xfrm>
            <a:off x="3302160" y="4930549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B63482-F3CD-394D-AA0B-4296723A1150}"/>
              </a:ext>
            </a:extLst>
          </p:cNvPr>
          <p:cNvSpPr txBox="1"/>
          <p:nvPr/>
        </p:nvSpPr>
        <p:spPr>
          <a:xfrm>
            <a:off x="2223436" y="5295021"/>
            <a:ext cx="196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pPr algn="r"/>
            <a:r>
              <a:rPr lang="en-NL" sz="1200" dirty="0"/>
              <a:t>{name, price}</a:t>
            </a:r>
          </a:p>
          <a:p>
            <a:pPr algn="r"/>
            <a:r>
              <a:rPr lang="en-NL" sz="1200" b="1" dirty="0"/>
              <a:t>- does not use description</a:t>
            </a:r>
          </a:p>
        </p:txBody>
      </p:sp>
      <p:pic>
        <p:nvPicPr>
          <p:cNvPr id="63" name="Graphic 62" descr="Tick with solid fill">
            <a:extLst>
              <a:ext uri="{FF2B5EF4-FFF2-40B4-BE49-F238E27FC236}">
                <a16:creationId xmlns:a16="http://schemas.microsoft.com/office/drawing/2014/main" id="{D717A291-F6A5-E442-8AE1-3B2BA8E16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4400" y="3936467"/>
            <a:ext cx="512374" cy="512374"/>
          </a:xfrm>
          <a:prstGeom prst="rect">
            <a:avLst/>
          </a:prstGeom>
        </p:spPr>
      </p:pic>
      <p:pic>
        <p:nvPicPr>
          <p:cNvPr id="64" name="Graphic 63" descr="Tick with solid fill">
            <a:extLst>
              <a:ext uri="{FF2B5EF4-FFF2-40B4-BE49-F238E27FC236}">
                <a16:creationId xmlns:a16="http://schemas.microsoft.com/office/drawing/2014/main" id="{9EE1CD28-CBB3-F84D-8BCC-ACB27DF7E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2428" y="2347453"/>
            <a:ext cx="512374" cy="512374"/>
          </a:xfrm>
          <a:prstGeom prst="rect">
            <a:avLst/>
          </a:prstGeom>
        </p:spPr>
      </p:pic>
      <p:sp>
        <p:nvSpPr>
          <p:cNvPr id="65" name="Footer Placeholder 64">
            <a:extLst>
              <a:ext uri="{FF2B5EF4-FFF2-40B4-BE49-F238E27FC236}">
                <a16:creationId xmlns:a16="http://schemas.microsoft.com/office/drawing/2014/main" id="{32AA7481-72EC-0D44-A8B4-3303F9FB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899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B3EC-EC66-A742-8515-2BB61C1C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5253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Remove “description” from getStuff interface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3F172C-6321-364D-9488-01DFC514149C}"/>
              </a:ext>
            </a:extLst>
          </p:cNvPr>
          <p:cNvCxnSpPr>
            <a:cxnSpLocks/>
          </p:cNvCxnSpPr>
          <p:nvPr/>
        </p:nvCxnSpPr>
        <p:spPr>
          <a:xfrm>
            <a:off x="4227094" y="2667901"/>
            <a:ext cx="3278205" cy="73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4855A3-D6FA-3E46-9BB8-8F82373C2870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270408" y="3561215"/>
            <a:ext cx="3248788" cy="141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18D5E6-99EB-A243-A29E-C4F020F956C2}"/>
              </a:ext>
            </a:extLst>
          </p:cNvPr>
          <p:cNvCxnSpPr>
            <a:cxnSpLocks/>
          </p:cNvCxnSpPr>
          <p:nvPr/>
        </p:nvCxnSpPr>
        <p:spPr>
          <a:xfrm flipH="1" flipV="1">
            <a:off x="4227095" y="2539378"/>
            <a:ext cx="3271138" cy="7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0C96F4-B74C-4142-953C-2803CAEF8737}"/>
              </a:ext>
            </a:extLst>
          </p:cNvPr>
          <p:cNvCxnSpPr>
            <a:cxnSpLocks/>
          </p:cNvCxnSpPr>
          <p:nvPr/>
        </p:nvCxnSpPr>
        <p:spPr>
          <a:xfrm flipH="1">
            <a:off x="4255168" y="3647975"/>
            <a:ext cx="3230233" cy="147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87DD50-7C89-F543-B7CC-79DDC1C827CC}"/>
              </a:ext>
            </a:extLst>
          </p:cNvPr>
          <p:cNvGrpSpPr/>
          <p:nvPr/>
        </p:nvGrpSpPr>
        <p:grpSpPr>
          <a:xfrm>
            <a:off x="7485401" y="3253992"/>
            <a:ext cx="1689758" cy="1204931"/>
            <a:chOff x="7485401" y="3253992"/>
            <a:chExt cx="1689758" cy="12049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6E387D-FD42-6E41-ADD8-964B2A8E58B5}"/>
                </a:ext>
              </a:extLst>
            </p:cNvPr>
            <p:cNvSpPr txBox="1"/>
            <p:nvPr/>
          </p:nvSpPr>
          <p:spPr>
            <a:xfrm>
              <a:off x="7498233" y="3253992"/>
              <a:ext cx="926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i="1" dirty="0"/>
                <a:t>getStuff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557F44-0AB2-8441-BDB8-6D8E51BB20FE}"/>
                </a:ext>
              </a:extLst>
            </p:cNvPr>
            <p:cNvSpPr/>
            <p:nvPr/>
          </p:nvSpPr>
          <p:spPr>
            <a:xfrm>
              <a:off x="7505299" y="3253992"/>
              <a:ext cx="919213" cy="393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839138-966E-9540-93D0-9A5F4FFDC0A9}"/>
                </a:ext>
              </a:extLst>
            </p:cNvPr>
            <p:cNvSpPr txBox="1"/>
            <p:nvPr/>
          </p:nvSpPr>
          <p:spPr>
            <a:xfrm>
              <a:off x="7485401" y="3627926"/>
              <a:ext cx="16897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200" dirty="0"/>
                <a:t>Returns</a:t>
              </a:r>
            </a:p>
            <a:p>
              <a:r>
                <a:rPr lang="en-NL" sz="1200" dirty="0"/>
                <a:t>(name, price}</a:t>
              </a:r>
            </a:p>
            <a:p>
              <a:r>
                <a:rPr lang="en-NL" sz="1200" dirty="0">
                  <a:solidFill>
                    <a:srgbClr val="FF0000"/>
                  </a:solidFill>
                </a:rPr>
                <a:t>- </a:t>
              </a:r>
              <a:r>
                <a:rPr lang="en-GB" sz="1200" dirty="0">
                  <a:solidFill>
                    <a:srgbClr val="FF0000"/>
                  </a:solidFill>
                </a:rPr>
                <a:t>d</a:t>
              </a:r>
              <a:r>
                <a:rPr lang="en-NL" sz="1200" dirty="0">
                  <a:solidFill>
                    <a:srgbClr val="FF0000"/>
                  </a:solidFill>
                </a:rPr>
                <a:t>escription is removed</a:t>
              </a:r>
            </a:p>
            <a:p>
              <a:endParaRPr lang="en-NL" sz="1200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1D9565D-F228-424E-9EB7-2B1EB5769AB5}"/>
              </a:ext>
            </a:extLst>
          </p:cNvPr>
          <p:cNvSpPr/>
          <p:nvPr/>
        </p:nvSpPr>
        <p:spPr>
          <a:xfrm>
            <a:off x="7519196" y="2591221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88CEF0-7608-4A4F-94D7-5580A01A0727}"/>
              </a:ext>
            </a:extLst>
          </p:cNvPr>
          <p:cNvSpPr txBox="1"/>
          <p:nvPr/>
        </p:nvSpPr>
        <p:spPr>
          <a:xfrm>
            <a:off x="7547515" y="2267274"/>
            <a:ext cx="1496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6A3EDE-EC45-4A4D-B3CA-7C7F97F5B60A}"/>
              </a:ext>
            </a:extLst>
          </p:cNvPr>
          <p:cNvSpPr/>
          <p:nvPr/>
        </p:nvSpPr>
        <p:spPr>
          <a:xfrm>
            <a:off x="7517038" y="229672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814695-E73C-A249-BFED-4E3D081A29B9}"/>
              </a:ext>
            </a:extLst>
          </p:cNvPr>
          <p:cNvSpPr/>
          <p:nvPr/>
        </p:nvSpPr>
        <p:spPr>
          <a:xfrm>
            <a:off x="1839228" y="1830172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E67C37-58FD-7C43-BE17-5202147555B3}"/>
              </a:ext>
            </a:extLst>
          </p:cNvPr>
          <p:cNvSpPr txBox="1"/>
          <p:nvPr/>
        </p:nvSpPr>
        <p:spPr>
          <a:xfrm>
            <a:off x="1867547" y="1506225"/>
            <a:ext cx="1512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23E836-3598-E445-98DA-1B1E281C1707}"/>
              </a:ext>
            </a:extLst>
          </p:cNvPr>
          <p:cNvSpPr/>
          <p:nvPr/>
        </p:nvSpPr>
        <p:spPr>
          <a:xfrm>
            <a:off x="1837070" y="1535675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99D259-1E4B-0A4A-A305-9EC866F20170}"/>
              </a:ext>
            </a:extLst>
          </p:cNvPr>
          <p:cNvSpPr/>
          <p:nvPr/>
        </p:nvSpPr>
        <p:spPr>
          <a:xfrm>
            <a:off x="1850552" y="4516601"/>
            <a:ext cx="2387868" cy="1976274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9B3021-16E6-5B4D-8FCE-D67F74227800}"/>
              </a:ext>
            </a:extLst>
          </p:cNvPr>
          <p:cNvSpPr txBox="1"/>
          <p:nvPr/>
        </p:nvSpPr>
        <p:spPr>
          <a:xfrm>
            <a:off x="1878871" y="4192654"/>
            <a:ext cx="1503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45A8C3-BC32-AE48-8961-C22F5D35DF25}"/>
              </a:ext>
            </a:extLst>
          </p:cNvPr>
          <p:cNvSpPr/>
          <p:nvPr/>
        </p:nvSpPr>
        <p:spPr>
          <a:xfrm>
            <a:off x="1848394" y="422210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27557D-AAAF-894F-ADFA-CDBFCF95E2E0}"/>
              </a:ext>
            </a:extLst>
          </p:cNvPr>
          <p:cNvSpPr txBox="1"/>
          <p:nvPr/>
        </p:nvSpPr>
        <p:spPr>
          <a:xfrm>
            <a:off x="3307765" y="2382365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578D53-98F1-D248-A35E-80DD48B8EC1D}"/>
              </a:ext>
            </a:extLst>
          </p:cNvPr>
          <p:cNvSpPr/>
          <p:nvPr/>
        </p:nvSpPr>
        <p:spPr>
          <a:xfrm>
            <a:off x="3314831" y="2382365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2EF1BF-D3DF-2943-A2F2-0022446A64F0}"/>
              </a:ext>
            </a:extLst>
          </p:cNvPr>
          <p:cNvSpPr txBox="1"/>
          <p:nvPr/>
        </p:nvSpPr>
        <p:spPr>
          <a:xfrm>
            <a:off x="2386282" y="2746837"/>
            <a:ext cx="1812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r>
              <a:rPr lang="en-NL" sz="1200" dirty="0"/>
              <a:t>{name, price, </a:t>
            </a:r>
            <a:r>
              <a:rPr lang="en-NL" sz="1200" b="1" dirty="0">
                <a:solidFill>
                  <a:srgbClr val="FF0000"/>
                </a:solidFill>
              </a:rPr>
              <a:t>description</a:t>
            </a:r>
            <a:r>
              <a:rPr lang="en-NL" sz="1200" dirty="0"/>
              <a:t>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033335-F08B-8B41-9083-D50457332933}"/>
              </a:ext>
            </a:extLst>
          </p:cNvPr>
          <p:cNvSpPr txBox="1"/>
          <p:nvPr/>
        </p:nvSpPr>
        <p:spPr>
          <a:xfrm>
            <a:off x="3295094" y="4930549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83E380-50A3-0F4E-BCA7-75B8A4DD1F49}"/>
              </a:ext>
            </a:extLst>
          </p:cNvPr>
          <p:cNvSpPr/>
          <p:nvPr/>
        </p:nvSpPr>
        <p:spPr>
          <a:xfrm>
            <a:off x="3302160" y="4930549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B63482-F3CD-394D-AA0B-4296723A1150}"/>
              </a:ext>
            </a:extLst>
          </p:cNvPr>
          <p:cNvSpPr txBox="1"/>
          <p:nvPr/>
        </p:nvSpPr>
        <p:spPr>
          <a:xfrm>
            <a:off x="2223436" y="5295021"/>
            <a:ext cx="196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pPr algn="r"/>
            <a:r>
              <a:rPr lang="en-NL" sz="1200" dirty="0"/>
              <a:t>{name, price}</a:t>
            </a:r>
          </a:p>
          <a:p>
            <a:pPr algn="r"/>
            <a:r>
              <a:rPr lang="en-NL" sz="1200" dirty="0"/>
              <a:t>- does not use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E32CB-55CC-524F-8D70-2AA6FBC333FB}"/>
              </a:ext>
            </a:extLst>
          </p:cNvPr>
          <p:cNvSpPr txBox="1"/>
          <p:nvPr/>
        </p:nvSpPr>
        <p:spPr>
          <a:xfrm>
            <a:off x="7486731" y="4609766"/>
            <a:ext cx="28185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dirty="0"/>
              <a:t>Description is no longer in the reply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</a:t>
            </a:r>
            <a:r>
              <a:rPr lang="en-GB" sz="1400" dirty="0"/>
              <a:t>o</a:t>
            </a:r>
            <a:r>
              <a:rPr lang="en-NL" sz="1400" dirty="0"/>
              <a:t>nsumer A no longer works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Consumer B is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400" dirty="0"/>
          </a:p>
        </p:txBody>
      </p: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062F83B2-3BA8-C14C-B987-700B54222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3948" y="2385718"/>
            <a:ext cx="540854" cy="540854"/>
          </a:xfrm>
          <a:prstGeom prst="rect">
            <a:avLst/>
          </a:prstGeom>
        </p:spPr>
      </p:pic>
      <p:pic>
        <p:nvPicPr>
          <p:cNvPr id="9" name="Graphic 8" descr="Tick with solid fill">
            <a:extLst>
              <a:ext uri="{FF2B5EF4-FFF2-40B4-BE49-F238E27FC236}">
                <a16:creationId xmlns:a16="http://schemas.microsoft.com/office/drawing/2014/main" id="{13533DF0-576E-CC4E-B7CB-5D62176E60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4400" y="3936467"/>
            <a:ext cx="512374" cy="512374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D0C80C-82D7-C545-9764-60083BD5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55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D3D8-E638-6141-BED4-DD4DCB30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How can contract testing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08E3-5B8F-BA40-9F60-894629176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6937" cy="4351338"/>
          </a:xfrm>
        </p:spPr>
        <p:txBody>
          <a:bodyPr>
            <a:normAutofit/>
          </a:bodyPr>
          <a:lstStyle/>
          <a:p>
            <a:r>
              <a:rPr lang="en-GB" sz="2400" dirty="0"/>
              <a:t>Contract testing will test the interface between the micro-services </a:t>
            </a:r>
            <a:br>
              <a:rPr lang="en-GB" sz="2400" dirty="0"/>
            </a:br>
            <a:r>
              <a:rPr lang="en-GB" sz="2400" dirty="0"/>
              <a:t>(but we will also use it for more)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Contract testing should detect the problem shown in the previous slide </a:t>
            </a:r>
            <a:r>
              <a:rPr lang="en-GB" sz="2400" b="1" dirty="0"/>
              <a:t>before deployment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In fact, the contracts tests will run automatically when building the code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We do not need any external stub applications, databases, etc</a:t>
            </a:r>
            <a:br>
              <a:rPr lang="en-GB" sz="2400" dirty="0"/>
            </a:br>
            <a:endParaRPr lang="en-GB" sz="24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459E-26BA-DB40-84AC-694D0318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307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3B9A-561F-3E49-BECD-3A20A403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Our goal with contract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7FD8F-40CB-FB45-8AEE-2C97B7C64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027"/>
            <a:ext cx="10515600" cy="4808936"/>
          </a:xfrm>
        </p:spPr>
        <p:txBody>
          <a:bodyPr/>
          <a:lstStyle/>
          <a:p>
            <a:r>
              <a:rPr lang="en-NL" dirty="0"/>
              <a:t>Reduce amount of manual testing between micro-services</a:t>
            </a:r>
          </a:p>
          <a:p>
            <a:endParaRPr lang="en-NL" dirty="0"/>
          </a:p>
          <a:p>
            <a:endParaRPr lang="en-NL"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472DC51-26E2-C549-AF94-4BF2CF637552}"/>
              </a:ext>
            </a:extLst>
          </p:cNvPr>
          <p:cNvSpPr/>
          <p:nvPr/>
        </p:nvSpPr>
        <p:spPr>
          <a:xfrm>
            <a:off x="838200" y="2227009"/>
            <a:ext cx="3157087" cy="3262964"/>
          </a:xfrm>
          <a:prstGeom prst="triangle">
            <a:avLst/>
          </a:prstGeom>
          <a:gradFill>
            <a:gsLst>
              <a:gs pos="58000">
                <a:schemeClr val="accent1">
                  <a:lumMod val="5000"/>
                  <a:lumOff val="9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AA1B0052-F595-1E4D-9EC8-14EFBE915FB3}"/>
              </a:ext>
            </a:extLst>
          </p:cNvPr>
          <p:cNvSpPr/>
          <p:nvPr/>
        </p:nvSpPr>
        <p:spPr>
          <a:xfrm>
            <a:off x="8196713" y="2210785"/>
            <a:ext cx="3157087" cy="3262963"/>
          </a:xfrm>
          <a:prstGeom prst="triangle">
            <a:avLst>
              <a:gd name="adj" fmla="val 48476"/>
            </a:avLst>
          </a:prstGeom>
          <a:gradFill>
            <a:gsLst>
              <a:gs pos="38000">
                <a:schemeClr val="accent1">
                  <a:lumMod val="5000"/>
                  <a:lumOff val="95000"/>
                </a:schemeClr>
              </a:gs>
              <a:gs pos="57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7DFD2-059A-8E4B-B911-D4AF82C05C97}"/>
              </a:ext>
            </a:extLst>
          </p:cNvPr>
          <p:cNvSpPr txBox="1"/>
          <p:nvPr/>
        </p:nvSpPr>
        <p:spPr>
          <a:xfrm>
            <a:off x="1776663" y="4821589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DD87F-AEE2-0842-90E8-0F8C9F033D93}"/>
              </a:ext>
            </a:extLst>
          </p:cNvPr>
          <p:cNvSpPr txBox="1"/>
          <p:nvPr/>
        </p:nvSpPr>
        <p:spPr>
          <a:xfrm>
            <a:off x="8991600" y="4324771"/>
            <a:ext cx="156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Contract tests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A741D-91A1-C344-B674-917962BD455B}"/>
              </a:ext>
            </a:extLst>
          </p:cNvPr>
          <p:cNvSpPr txBox="1"/>
          <p:nvPr/>
        </p:nvSpPr>
        <p:spPr>
          <a:xfrm>
            <a:off x="9135176" y="4821589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C67E2-7347-AF40-BB05-C307E31CF4D6}"/>
              </a:ext>
            </a:extLst>
          </p:cNvPr>
          <p:cNvSpPr txBox="1"/>
          <p:nvPr/>
        </p:nvSpPr>
        <p:spPr>
          <a:xfrm>
            <a:off x="1776663" y="3621234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D2A76-E13A-F14D-828C-AD8EE564D3D2}"/>
              </a:ext>
            </a:extLst>
          </p:cNvPr>
          <p:cNvSpPr txBox="1"/>
          <p:nvPr/>
        </p:nvSpPr>
        <p:spPr>
          <a:xfrm>
            <a:off x="9278453" y="3176989"/>
            <a:ext cx="99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E4E24B8E-91ED-E944-878F-CF6BD2895663}"/>
              </a:ext>
            </a:extLst>
          </p:cNvPr>
          <p:cNvSpPr/>
          <p:nvPr/>
        </p:nvSpPr>
        <p:spPr>
          <a:xfrm>
            <a:off x="4568792" y="3260190"/>
            <a:ext cx="3272589" cy="142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3034CB-7243-504B-B374-22C89B6526C5}"/>
              </a:ext>
            </a:extLst>
          </p:cNvPr>
          <p:cNvCxnSpPr>
            <a:cxnSpLocks/>
          </p:cNvCxnSpPr>
          <p:nvPr/>
        </p:nvCxnSpPr>
        <p:spPr>
          <a:xfrm>
            <a:off x="1232034" y="4682590"/>
            <a:ext cx="236781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7D3764-82E5-814C-A929-426273E92F2D}"/>
              </a:ext>
            </a:extLst>
          </p:cNvPr>
          <p:cNvCxnSpPr>
            <a:cxnSpLocks/>
          </p:cNvCxnSpPr>
          <p:nvPr/>
        </p:nvCxnSpPr>
        <p:spPr>
          <a:xfrm>
            <a:off x="8585735" y="4682590"/>
            <a:ext cx="235818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8C01E3-4A51-6E4A-9BF8-F0336E7F0DB4}"/>
              </a:ext>
            </a:extLst>
          </p:cNvPr>
          <p:cNvCxnSpPr>
            <a:cxnSpLocks/>
          </p:cNvCxnSpPr>
          <p:nvPr/>
        </p:nvCxnSpPr>
        <p:spPr>
          <a:xfrm>
            <a:off x="8835992" y="4111775"/>
            <a:ext cx="185767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9C048-7FE6-BE48-B0BE-D9A6C426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143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39529</TotalTime>
  <Words>3368</Words>
  <Application>Microsoft Macintosh PowerPoint</Application>
  <PresentationFormat>Widescreen</PresentationFormat>
  <Paragraphs>369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Cordia New</vt:lpstr>
      <vt:lpstr>Courier</vt:lpstr>
      <vt:lpstr>Office Theme</vt:lpstr>
      <vt:lpstr>Contract Testing: why and how?  </vt:lpstr>
      <vt:lpstr>About me</vt:lpstr>
      <vt:lpstr>Paperwork!</vt:lpstr>
      <vt:lpstr>What will I talk about?</vt:lpstr>
      <vt:lpstr>The code for this demo is in GitHub</vt:lpstr>
      <vt:lpstr>What is the problem?</vt:lpstr>
      <vt:lpstr>Remove “description” from getStuff interface</vt:lpstr>
      <vt:lpstr>How can contract testing help?</vt:lpstr>
      <vt:lpstr>Our goal with contract tests</vt:lpstr>
      <vt:lpstr>A bit of jargon - Provider-driven testing</vt:lpstr>
      <vt:lpstr>For example</vt:lpstr>
      <vt:lpstr>Even more jargon </vt:lpstr>
      <vt:lpstr>And yet more jargon!</vt:lpstr>
      <vt:lpstr>Overview of our 2 micro-services in GitHub</vt:lpstr>
      <vt:lpstr>We want to test the getProducts API</vt:lpstr>
      <vt:lpstr>Firstly, setup the contracts for the provider</vt:lpstr>
      <vt:lpstr>To the code!</vt:lpstr>
      <vt:lpstr>Summary of the producer contracts</vt:lpstr>
      <vt:lpstr>Remember the stubs.jar file in the Provider? </vt:lpstr>
      <vt:lpstr>Reminder: How did I build the stubs jar file?</vt:lpstr>
      <vt:lpstr>Base class.  What was that again?</vt:lpstr>
      <vt:lpstr>Spring Cloud Contract Verifier?</vt:lpstr>
      <vt:lpstr>Now test the Consumer API</vt:lpstr>
      <vt:lpstr>To the consumer code!</vt:lpstr>
      <vt:lpstr>Summary of the Consumer API test</vt:lpstr>
      <vt:lpstr>Can we define dynamic responses?</vt:lpstr>
      <vt:lpstr>Once more unto the code!</vt:lpstr>
      <vt:lpstr>Consumer example: Integration tests (and TDD)</vt:lpstr>
      <vt:lpstr>Hi Yo Silver! To the integration tests we go!</vt:lpstr>
      <vt:lpstr>Summary: Consumer code for integration tests</vt:lpstr>
      <vt:lpstr>Integration tests can reduce manual testing</vt:lpstr>
      <vt:lpstr>What will the contract tests not detect?</vt:lpstr>
      <vt:lpstr>New subject: Re-use the contract test data to build stubs</vt:lpstr>
      <vt:lpstr>contract-stub – for API testing by non-Java apps</vt:lpstr>
      <vt:lpstr>endpoint-stub – for use in the cloud</vt:lpstr>
      <vt:lpstr>Let's generate some stubs!</vt:lpstr>
      <vt:lpstr>Summary: stubs code</vt:lpstr>
      <vt:lpstr>Tips and tricks</vt:lpstr>
      <vt:lpstr>Useful links</vt:lpstr>
      <vt:lpstr>More links</vt:lpstr>
      <vt:lpstr>This is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Contract Testing: why and how?  </dc:title>
  <dc:creator>Crook, Oliver</dc:creator>
  <cp:lastModifiedBy>Crook, OJ (Oliver)</cp:lastModifiedBy>
  <cp:revision>300</cp:revision>
  <dcterms:created xsi:type="dcterms:W3CDTF">2021-05-26T15:12:04Z</dcterms:created>
  <dcterms:modified xsi:type="dcterms:W3CDTF">2021-10-12T14:36:20Z</dcterms:modified>
</cp:coreProperties>
</file>