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81" r:id="rId2"/>
    <p:sldId id="282" r:id="rId3"/>
    <p:sldId id="286" r:id="rId4"/>
    <p:sldId id="290" r:id="rId5"/>
    <p:sldId id="308" r:id="rId6"/>
    <p:sldId id="287" r:id="rId7"/>
    <p:sldId id="292" r:id="rId8"/>
    <p:sldId id="293" r:id="rId9"/>
    <p:sldId id="294" r:id="rId10"/>
    <p:sldId id="297" r:id="rId11"/>
    <p:sldId id="295" r:id="rId12"/>
    <p:sldId id="296" r:id="rId13"/>
    <p:sldId id="302" r:id="rId14"/>
    <p:sldId id="303" r:id="rId15"/>
    <p:sldId id="299" r:id="rId16"/>
    <p:sldId id="288" r:id="rId17"/>
    <p:sldId id="298" r:id="rId18"/>
    <p:sldId id="304" r:id="rId19"/>
    <p:sldId id="305" r:id="rId20"/>
    <p:sldId id="307" r:id="rId21"/>
    <p:sldId id="306" r:id="rId22"/>
    <p:sldId id="291" r:id="rId23"/>
    <p:sldId id="289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00FF"/>
    <a:srgbClr val="2F9AFF"/>
    <a:srgbClr val="2A5B8D"/>
    <a:srgbClr val="272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2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D9429-14B3-664E-B66C-A13779F56E7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78F17-C9EF-4144-8149-FE1EAEA4A6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56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114B9-E37E-2E6F-C64A-C6D257936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98E67B-687A-9C00-3CB5-2795D2BD5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2A241E-F38D-08AC-A90F-AACC0EE4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25E789-397A-998C-E251-9B17D405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C28CC4-9684-7C97-B428-D0153405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81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6FA17-D927-2C69-B1F3-0972B3DB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87F352-D4EB-9A6B-C8A9-3DD98CB9D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9ED2B9-3E64-7D72-30EE-E37339EC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C923C1-C3E6-589F-D17A-1A935D83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5C0A4C-A950-61B2-F2B9-4CEE1B1E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3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7C73B72-E162-6D8B-CC50-59BE6B1B6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1414DD-90DB-E9BD-650F-8B10DB77B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2C8E78-F8C6-99C9-06E1-0C9927F9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67A5C7-7944-06FE-4687-1273BD16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EA587D-B1CE-D16D-62DC-3441371E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90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97663-321D-8517-2BBA-8929FD8F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B22BC3-076D-1202-187E-CA61912A7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6169C1-4291-189C-EA72-7D5C8100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ADCE1F-F2D3-2E1D-6CE9-9A90DD8D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3B3E42-FA7F-B039-A20A-5B7FA5BF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49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AA6E8-D823-7E9B-D4A6-6C69BB20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D8A773-99E6-10A8-AB36-6C8967A63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546C70-EAE0-FC07-C972-1E35369B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FCFBF7-061B-982F-E471-DFD5C927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28DDF9-3F89-D91A-F401-7963D533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65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24B21-8B89-B48A-748D-DB0C9CDB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7213CC-AA0A-070A-CEB1-4EDFE99FB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FEFE41-A606-D2CD-FCCD-25F863ADA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B3372B-3051-E8B7-56C9-19A3849B0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7C903E-BD91-1B51-BA25-823C6B87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A7BB33-9165-5BA0-D03E-F8D248DB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80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E22C5-B268-290A-0D33-6B89C5251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A917FA-7A93-C26D-C1F4-3557B31BB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D0A2A3-1573-B31C-3745-BBB7BD333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75A8697-F005-30F1-B5D5-922AE5A35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BF88F0-0C8A-9318-1E5D-6F519A318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515DC04-2FA3-9E07-46A0-CFBD7220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8032E0-B9BD-E868-A176-8A4C3A8C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A0E18A-6FCF-3416-3548-8A454C46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9E016-12F5-D2D9-2225-86507636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6BF091-FA5C-24CB-201F-58F2F872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146B33-FBD7-53F6-B77D-C99DD84C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A5529A-4FD5-1E0D-F87C-DD56D901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82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16384A5-2F62-AD96-EE6B-B1844609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0B9CAB2-3898-E521-9ECA-9B44E4D2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600063-DB4D-55DF-24EC-76333109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56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7138E-0BC8-BDAF-5A1B-0753F5DE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668871-411F-0071-10E3-AE4455D1B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4DD6A0-D841-D8BF-5E38-44EC3339D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170993-A9A9-9C8E-1808-E0B0E12F5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597694-1450-2B3C-A962-BF39D047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4961DE-D42D-FAD8-19C3-C314F408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20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FE8-637F-F8D1-6CF9-7D138267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9FEA85-9057-9552-249E-11176E995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F37134-F8D9-1016-39F6-B769E94F8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5422C4-BCEF-A342-615D-C0BDAF74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58516B-B465-3A3D-FCCD-E80242FB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1ED0BF-2108-AD85-F886-7FFC8FEC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70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D1489-4145-2653-628A-2542FD6B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2CE206-051C-EE2E-594F-C724FE560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9D2AF6-71D2-AAA3-55B2-ACD9D4908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B3D39-9350-6749-B0D7-69548AE3DE8E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96E244-079F-735F-04C2-69EA62EB0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EE211D-0E65-6FF9-9C9D-A774F7BD4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4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powernet.com.ru/channels-stat" TargetMode="External"/><Relationship Id="rId7" Type="http://schemas.openxmlformats.org/officeDocument/2006/relationships/hyperlink" Target="https://data.rt.ru/products" TargetMode="External"/><Relationship Id="rId2" Type="http://schemas.openxmlformats.org/officeDocument/2006/relationships/hyperlink" Target="https://github.com/Olmeor/Data-engineer_Rostelecom_programming_schoo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vm-datavision.test.local:8090/superset/dashboard/p/rYymq0Yxn3R/" TargetMode="External"/><Relationship Id="rId5" Type="http://schemas.openxmlformats.org/officeDocument/2006/relationships/hyperlink" Target="http://vm-dlake2-m-2:8180/#/notebook/2JBN33XNC" TargetMode="External"/><Relationship Id="rId4" Type="http://schemas.openxmlformats.org/officeDocument/2006/relationships/hyperlink" Target="https://journal.tinkoff.ru/television-stat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rt.ru/products/datalake" TargetMode="External"/><Relationship Id="rId2" Type="http://schemas.openxmlformats.org/officeDocument/2006/relationships/hyperlink" Target="https://data.rt.ru/products/streamin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rt.ru/products/widestore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data.rt.ru/products/warehous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ata.rt.ru/products/datavision" TargetMode="External"/><Relationship Id="rId5" Type="http://schemas.openxmlformats.org/officeDocument/2006/relationships/hyperlink" Target="https://data.rt.ru/products/datalake" TargetMode="External"/><Relationship Id="rId4" Type="http://schemas.openxmlformats.org/officeDocument/2006/relationships/hyperlink" Target="https://data.rt.ru/products/stream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3" y="1487179"/>
            <a:ext cx="11160127" cy="221599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Итоговый проект по программе «Дата-инженер»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3" y="378100"/>
            <a:ext cx="2780907" cy="762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2" y="3963798"/>
            <a:ext cx="11160127" cy="1025922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Разработал:</a:t>
            </a:r>
            <a:br>
              <a:rPr lang="ru-RU" sz="28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Олейников Михаил Николаевич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1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10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107458" y="1301711"/>
            <a:ext cx="11491820" cy="192360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marL="342000" algn="just">
              <a:lnSpc>
                <a:spcPts val="3000"/>
              </a:lnSpc>
            </a:pPr>
            <a:r>
              <a:rPr lang="ru-RU" sz="2400" dirty="0" smtClean="0"/>
              <a:t>Хранение </a:t>
            </a:r>
            <a:r>
              <a:rPr lang="ru-RU" sz="2400" dirty="0"/>
              <a:t>собранных данных </a:t>
            </a:r>
            <a:r>
              <a:rPr lang="ru-RU" sz="2400" dirty="0" smtClean="0"/>
              <a:t>реализовано в </a:t>
            </a:r>
            <a:r>
              <a:rPr lang="ru-RU" sz="2400" dirty="0"/>
              <a:t>распределенной файловой системе </a:t>
            </a:r>
            <a:r>
              <a:rPr lang="en-US" sz="2400" dirty="0"/>
              <a:t>HDFS</a:t>
            </a:r>
            <a:r>
              <a:rPr lang="ru-RU" sz="2400" dirty="0"/>
              <a:t>, являющейся элементом корпоративного хранилища данных </a:t>
            </a:r>
            <a:r>
              <a:rPr lang="en-US" sz="2400" dirty="0"/>
              <a:t>RT</a:t>
            </a:r>
            <a:r>
              <a:rPr lang="ru-RU" sz="2400" dirty="0"/>
              <a:t>.</a:t>
            </a:r>
            <a:r>
              <a:rPr lang="en-US" sz="2400" dirty="0" err="1" smtClean="0"/>
              <a:t>DataLake</a:t>
            </a:r>
            <a:r>
              <a:rPr lang="ru-RU" sz="2400" dirty="0" smtClean="0"/>
              <a:t>. Хранение </a:t>
            </a:r>
            <a:r>
              <a:rPr lang="ru-RU" sz="2400" dirty="0"/>
              <a:t>осуществляется с помощью потребителя на Python, который читает данные с </a:t>
            </a:r>
            <a:r>
              <a:rPr lang="en-US" sz="2400" dirty="0"/>
              <a:t>Kafka </a:t>
            </a:r>
            <a:r>
              <a:rPr lang="ru-RU" sz="2400" dirty="0"/>
              <a:t>и сохраняет их в HDFS в формате </a:t>
            </a:r>
            <a:r>
              <a:rPr lang="en-US" sz="2400" dirty="0" smtClean="0"/>
              <a:t>CSV</a:t>
            </a:r>
            <a:r>
              <a:rPr lang="ru-RU" sz="2400" dirty="0" smtClean="0"/>
              <a:t>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Хранение сырых данных в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RT.DataLake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03" y="3453527"/>
            <a:ext cx="110013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0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11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Хранение сырых данных в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RT.DataLake</a:t>
            </a:r>
            <a:r>
              <a:rPr lang="ru-RU" sz="3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код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711" y="1252273"/>
            <a:ext cx="7461208" cy="524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4435" y="6383617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12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1025922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Обработка и агрегация данных с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использованием</a:t>
            </a:r>
          </a:p>
          <a:p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Apache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Hive в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RT.DataLake</a:t>
            </a:r>
            <a:endParaRPr lang="ru-RU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998" y="5022167"/>
            <a:ext cx="7392432" cy="1276528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48" y="1671382"/>
            <a:ext cx="4959124" cy="2970956"/>
          </a:xfrm>
          <a:prstGeom prst="rect">
            <a:avLst/>
          </a:prstGeom>
        </p:spPr>
      </p:pic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5880295" y="1459735"/>
            <a:ext cx="5718983" cy="33781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 smtClean="0"/>
              <a:t>Обработка </a:t>
            </a:r>
            <a:r>
              <a:rPr lang="ru-RU" dirty="0"/>
              <a:t>и агрегации данных </a:t>
            </a:r>
            <a:r>
              <a:rPr lang="ru-RU" dirty="0" smtClean="0"/>
              <a:t>реализована с </a:t>
            </a:r>
            <a:r>
              <a:rPr lang="ru-RU" dirty="0"/>
              <a:t>использованием СУБД Apache Hive, являющейся компонентом корпоративного хранилища данных </a:t>
            </a:r>
            <a:r>
              <a:rPr lang="en-US" dirty="0"/>
              <a:t>RT</a:t>
            </a:r>
            <a:r>
              <a:rPr lang="ru-RU" dirty="0"/>
              <a:t>.</a:t>
            </a:r>
            <a:r>
              <a:rPr lang="en-US" dirty="0" err="1"/>
              <a:t>DataLake</a:t>
            </a:r>
            <a:r>
              <a:rPr lang="ru-RU" dirty="0" smtClean="0"/>
              <a:t>. При это расположенные на </a:t>
            </a:r>
            <a:r>
              <a:rPr lang="en-US" dirty="0" smtClean="0"/>
              <a:t>HDFS </a:t>
            </a:r>
            <a:r>
              <a:rPr lang="ru-RU" dirty="0" smtClean="0"/>
              <a:t>сырые данные загружаются и преобразовываются в таблицы </a:t>
            </a:r>
            <a:r>
              <a:rPr lang="en-US" dirty="0" smtClean="0"/>
              <a:t>Hive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04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13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1025922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Обработка и агрегация данных с использованием</a:t>
            </a:r>
          </a:p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Apache Hive в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RT.DataLake</a:t>
            </a:r>
            <a:endParaRPr lang="ru-RU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389" y="5290423"/>
            <a:ext cx="8221222" cy="120031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188591" y="1586460"/>
            <a:ext cx="441068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400" dirty="0"/>
              <a:t>Для агрегации нескольких таблиц в одну </a:t>
            </a:r>
            <a:r>
              <a:rPr lang="ru-RU" sz="2400" dirty="0" smtClean="0"/>
              <a:t>используется виртуальная таблица. </a:t>
            </a:r>
            <a:r>
              <a:rPr lang="ru-RU" sz="2400" dirty="0"/>
              <a:t>В ней уже нет колонки со статусом начала и конца сессии, а </a:t>
            </a:r>
            <a:r>
              <a:rPr lang="ru-RU" sz="2400" dirty="0" smtClean="0"/>
              <a:t> </a:t>
            </a:r>
            <a:r>
              <a:rPr lang="ru-RU" sz="2400" dirty="0"/>
              <a:t>непосредственно указаны </a:t>
            </a:r>
            <a:r>
              <a:rPr lang="ru-RU" sz="2400" dirty="0" smtClean="0"/>
              <a:t>ее время </a:t>
            </a:r>
            <a:r>
              <a:rPr lang="ru-RU" sz="2400" dirty="0"/>
              <a:t>начали и конца. </a:t>
            </a:r>
            <a:r>
              <a:rPr lang="ru-RU" sz="2400" dirty="0" smtClean="0"/>
              <a:t>Вместо </a:t>
            </a:r>
            <a:r>
              <a:rPr lang="en-US" sz="2400" dirty="0" smtClean="0"/>
              <a:t>id</a:t>
            </a:r>
            <a:r>
              <a:rPr lang="ru-RU" sz="2400" dirty="0" smtClean="0"/>
              <a:t> </a:t>
            </a:r>
            <a:r>
              <a:rPr lang="ru-RU" sz="2400" dirty="0"/>
              <a:t>канала стоит его название.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51" y="1614483"/>
            <a:ext cx="6382641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14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1025922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Обработка и агрегация данных с использованием</a:t>
            </a:r>
          </a:p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Apache Hive в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RT.DataLake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Аналитические запросы.</a:t>
            </a:r>
            <a:endParaRPr lang="ru-RU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851" y="2083225"/>
            <a:ext cx="3953427" cy="117173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351" y="3841376"/>
            <a:ext cx="3772426" cy="177189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96" y="2150183"/>
            <a:ext cx="5325218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15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>
                <a:effectLst/>
              </a:rPr>
              <a:t>Перенос данных в GreenPlum (RT.Warehouse)</a:t>
            </a:r>
            <a:endParaRPr lang="ru-RU" sz="28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515939" y="1212575"/>
            <a:ext cx="8276369" cy="305045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3000"/>
              </a:lnSpc>
            </a:pPr>
            <a:r>
              <a:rPr lang="ru-RU" sz="2400" dirty="0" smtClean="0"/>
              <a:t>Перенос </a:t>
            </a:r>
            <a:r>
              <a:rPr lang="ru-RU" sz="2400" dirty="0"/>
              <a:t>обработанных данных из </a:t>
            </a:r>
            <a:r>
              <a:rPr lang="en-US" sz="2400" dirty="0"/>
              <a:t>Hive </a:t>
            </a:r>
            <a:r>
              <a:rPr lang="ru-RU" sz="2400" dirty="0"/>
              <a:t>в массивно-параллельную СУБД </a:t>
            </a:r>
            <a:r>
              <a:rPr lang="en-US" sz="2400" dirty="0"/>
              <a:t>GreenPlum</a:t>
            </a:r>
            <a:r>
              <a:rPr lang="ru-RU" sz="2400" dirty="0"/>
              <a:t> (компонент </a:t>
            </a:r>
            <a:r>
              <a:rPr lang="en-US" sz="2400" dirty="0"/>
              <a:t>RT</a:t>
            </a:r>
            <a:r>
              <a:rPr lang="ru-RU" sz="2400" dirty="0"/>
              <a:t>.</a:t>
            </a:r>
            <a:r>
              <a:rPr lang="en-US" sz="2400" dirty="0"/>
              <a:t>Warehouse</a:t>
            </a:r>
            <a:r>
              <a:rPr lang="ru-RU" sz="2400" dirty="0" smtClean="0"/>
              <a:t>) </a:t>
            </a:r>
            <a:r>
              <a:rPr lang="ru-RU" sz="2400" dirty="0" smtClean="0"/>
              <a:t>реализован при </a:t>
            </a:r>
            <a:r>
              <a:rPr lang="ru-RU" sz="2400" dirty="0"/>
              <a:t>помощи </a:t>
            </a:r>
            <a:r>
              <a:rPr lang="en-US" sz="2400" dirty="0"/>
              <a:t>ETL</a:t>
            </a:r>
            <a:r>
              <a:rPr lang="ru-RU" sz="2400" dirty="0"/>
              <a:t> процесса – ориентированного ациклического графа </a:t>
            </a:r>
            <a:r>
              <a:rPr lang="en-US" sz="2400" dirty="0"/>
              <a:t>Airflow </a:t>
            </a:r>
            <a:r>
              <a:rPr lang="en-US" sz="2400" dirty="0" smtClean="0"/>
              <a:t>DAG</a:t>
            </a:r>
            <a:r>
              <a:rPr lang="ru-RU" sz="2400" dirty="0" smtClean="0"/>
              <a:t>. В </a:t>
            </a:r>
            <a:r>
              <a:rPr lang="en-US" sz="2400" dirty="0" err="1" smtClean="0"/>
              <a:t>Greenplum</a:t>
            </a:r>
            <a:r>
              <a:rPr lang="en-US" sz="2400" dirty="0" smtClean="0"/>
              <a:t> SQL</a:t>
            </a:r>
            <a:r>
              <a:rPr lang="ru-RU" sz="2400" dirty="0" smtClean="0"/>
              <a:t>-диалект свежее и можно построить более сложный запрос – например распределение количества просмотров в разрезе каждого часа.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906" y="1404936"/>
            <a:ext cx="2305372" cy="467742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589" y="4330721"/>
            <a:ext cx="3572374" cy="178142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39" y="4330721"/>
            <a:ext cx="44196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1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16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>
                <a:effectLst/>
              </a:rPr>
              <a:t>Перенос данных в GreenPlum (RT.Warehouse)</a:t>
            </a:r>
            <a:endParaRPr lang="ru-RU" sz="28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9" y="1073499"/>
            <a:ext cx="4752573" cy="524297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964" y="1538310"/>
            <a:ext cx="4948314" cy="43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17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1189997"/>
            <a:ext cx="4930708" cy="51296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Загружаем виртуальную таблицу из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Hive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Аналитика </a:t>
            </a:r>
            <a:r>
              <a:rPr lang="ru-RU" sz="3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Apache Zeppelin + Apache </a:t>
            </a:r>
            <a:r>
              <a:rPr lang="ru-RU" sz="3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Spark)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112" y="1696804"/>
            <a:ext cx="5668166" cy="469648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51" y="2039751"/>
            <a:ext cx="5001323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8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18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Аналитика (Apache Zeppelin + Apache Spark)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313" y="1324792"/>
            <a:ext cx="5572903" cy="132416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313" y="2820426"/>
            <a:ext cx="5830114" cy="371526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39" y="1220003"/>
            <a:ext cx="4277322" cy="142894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676" y="2939747"/>
            <a:ext cx="3381847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3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19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200" dirty="0">
                <a:effectLst/>
              </a:rPr>
              <a:t>Визуализация данных </a:t>
            </a:r>
            <a:r>
              <a:rPr lang="ru-RU" sz="3200" dirty="0" smtClean="0">
                <a:effectLst/>
              </a:rPr>
              <a:t>в Apache </a:t>
            </a:r>
            <a:r>
              <a:rPr lang="ru-RU" sz="3200" dirty="0">
                <a:effectLst/>
              </a:rPr>
              <a:t>Superset</a:t>
            </a:r>
            <a:endParaRPr lang="ru-RU" sz="32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51" y="1456555"/>
            <a:ext cx="11160127" cy="483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1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Цели проекта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2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0" y="2199638"/>
            <a:ext cx="11160127" cy="307776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algn="just"/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Разработка MVP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системы, которая собирает, обрабатывает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анализирует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данные по использованию услуги интерактивного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телевидения, предоставляемой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компанией Ростелеком. Система должна дать представление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 поведении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пользователей, популярности контента, частоте и длительности сессий</a:t>
            </a:r>
          </a:p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просмотра.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20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200">
                <a:effectLst/>
              </a:rPr>
              <a:t>Визуализация данных в Apache Superset</a:t>
            </a:r>
            <a:endParaRPr lang="ru-RU" sz="32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9" y="1417491"/>
            <a:ext cx="11083339" cy="484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3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21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515939" y="1369295"/>
            <a:ext cx="11160127" cy="423192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algn="just">
              <a:lnSpc>
                <a:spcPts val="3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 итогам работы удалось реализовать систему анализа и сбора данных услуги интерактивного телевидения с использованием продуктов платформы управления данными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ПАО «Ростелеком»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ts val="3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3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помощи аналитических инструментов выявлены наиболее популярные каналы у пользователе как по количеству, так и по длительности просмотра. А так же каналы аутсайдеры. Выявлено использование услуги интерактивного телевидения в разрезе часов, дней недели.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3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3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 основании запросов были построены аналитические графики, витрина данных.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Итоги и инсайты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5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22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1333436"/>
            <a:ext cx="11160127" cy="461664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проекта: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https://github.com/Olmeor/Data-engineer_Rostelecom_programming_school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Рейтинг популярности телеканалов: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www.powernet.com.ru/channels-stat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Аналитика просмотров: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https://journal.tinkoff.ru/television-stat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Spark notebook 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http://vm-dlake2-m-2:8180/#/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notebook/2JBN33XNC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только внутри кластера)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Superset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://vm-datavision.test.local:8090/superset/dashboard/p/rYymq0Yxn3R/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только внутри кластера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Платформа управления данными ПАО «Ростелеком»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data.rt.ru/products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Список ссылок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3" y="1487179"/>
            <a:ext cx="11160127" cy="221599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b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Готов ответить на ваши вопросы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3" y="378100"/>
            <a:ext cx="2780907" cy="762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2" y="3963798"/>
            <a:ext cx="11160127" cy="979435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Разработал:</a:t>
            </a:r>
            <a:br>
              <a:rPr lang="ru-RU" sz="32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8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Олейников Михаил Николаевич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8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3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1288608"/>
            <a:ext cx="11160127" cy="500136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algn="just">
              <a:lnSpc>
                <a:spcPts val="3000"/>
              </a:lnSpc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Реализовать следующие пункты технического задания:</a:t>
            </a:r>
          </a:p>
          <a:p>
            <a:pPr marL="342900" indent="-342900" algn="just">
              <a:lnSpc>
                <a:spcPts val="3000"/>
              </a:lnSpc>
              <a:buFont typeface="+mj-lt"/>
              <a:buAutoNum type="arabicPeriod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Сбор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данных с использованием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RT.Streaming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продюсера на Python, который будет симулировать данные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 поведении пользователей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интерактивного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телевидения и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отправлять их в топик Kafka.</a:t>
            </a: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2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Хранение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сырых данных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RT.DataLake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потребителя на Python для RT.Streaming, который будет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читать данные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сохранять их в HDFS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формате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3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Обработка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агрегация данных с использованием Apache Hive в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RT.DataLake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таблиц Hive для хранения данных из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HDFS. Написание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запросов для агрегации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данных, таких как: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общее время просмотра по дням</a:t>
            </a:r>
          </a:p>
          <a:p>
            <a:pPr marL="457200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популярность различного контента</a:t>
            </a:r>
          </a:p>
          <a:p>
            <a:pPr marL="457200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активность пользователей по времени суток и т.д.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Поставленные задачи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4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1288611"/>
            <a:ext cx="11160127" cy="500136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marL="342000" indent="-342000" algn="just">
              <a:lnSpc>
                <a:spcPts val="3000"/>
              </a:lnSpc>
              <a:buFont typeface="+mj-lt"/>
              <a:buAutoNum type="arabicPeriod" startAt="4"/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Перенос данных в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GreenPlum (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RT.Warehouse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/ или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ClickHouse (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RT.WideStore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Настройка процесса ETL на основании Apache Airflow / Nifi продукта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RT.Streaming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чтобы перенести обработанные данные из HDFS/Hive в GreenPlum/ClickHouse для сложных аналитических запросов.</a:t>
            </a: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5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Аналитика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 использованием Python (Apache Zeppelin + Apache Spark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RT.DataLake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Использование библиотек Python для глубокого анализа данных,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выявления инсайтов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 данным, прогнозирования поведения пользователей</a:t>
            </a: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6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Визуализация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данных с использованием Apache Superset (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продукт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RT.DataVision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интерактивных дашбордов на основе данных из GreenPlum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ClickHouse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Дашборды могут включать в себя графики такие как</a:t>
            </a:r>
          </a:p>
          <a:p>
            <a:pPr marL="800100" indent="-342900" algn="just">
              <a:lnSpc>
                <a:spcPts val="3000"/>
              </a:lnSpc>
              <a:buFontTx/>
              <a:buChar char="-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активности пользователей</a:t>
            </a:r>
            <a:endParaRPr lang="en-US" sz="200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indent="-342900" algn="just">
              <a:lnSpc>
                <a:spcPts val="3000"/>
              </a:lnSpc>
              <a:buFontTx/>
              <a:buChar char="-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рейтинг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просмотра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каналов</a:t>
            </a:r>
            <a:endParaRPr lang="en-US" sz="200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indent="-342900" algn="just">
              <a:lnSpc>
                <a:spcPts val="3000"/>
              </a:lnSpc>
              <a:buFontTx/>
              <a:buChar char="-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гистограммы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длительности просмотров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Поставленные задачи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1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5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Поставленные задачи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40" y="1406769"/>
            <a:ext cx="3624230" cy="2686929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4262512" y="1203059"/>
            <a:ext cx="7456778" cy="33762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600"/>
              </a:spcBef>
            </a:pPr>
            <a:r>
              <a:rPr lang="ru-RU" sz="2400" dirty="0"/>
              <a:t>сбор данных с использованием распределенного программного брокера сообщений </a:t>
            </a:r>
            <a:r>
              <a:rPr lang="en-US" sz="2400" dirty="0"/>
              <a:t>Apache Kafka</a:t>
            </a:r>
            <a:r>
              <a:rPr lang="ru-RU" sz="2400" dirty="0"/>
              <a:t>, являющегося компонентом продукта </a:t>
            </a:r>
            <a:r>
              <a:rPr lang="en-US" sz="2400" dirty="0"/>
              <a:t>RT</a:t>
            </a:r>
            <a:r>
              <a:rPr lang="ru-RU" sz="2400" dirty="0"/>
              <a:t>.</a:t>
            </a:r>
            <a:r>
              <a:rPr lang="en-US" sz="2400" dirty="0"/>
              <a:t>Streaming</a:t>
            </a:r>
            <a:r>
              <a:rPr lang="ru-RU" sz="2400" dirty="0"/>
              <a:t>;</a:t>
            </a:r>
          </a:p>
          <a:p>
            <a:pPr lvl="0">
              <a:spcBef>
                <a:spcPts val="600"/>
              </a:spcBef>
            </a:pPr>
            <a:r>
              <a:rPr lang="ru-RU" sz="2400" dirty="0"/>
              <a:t>хранение собранных данных в распределенной файловой системе </a:t>
            </a:r>
            <a:r>
              <a:rPr lang="en-US" sz="2400" dirty="0"/>
              <a:t>HDFS</a:t>
            </a:r>
            <a:r>
              <a:rPr lang="ru-RU" sz="2400" dirty="0"/>
              <a:t>, являющейся элементом корпоративного хранилища данных </a:t>
            </a:r>
            <a:r>
              <a:rPr lang="en-US" sz="2400" dirty="0"/>
              <a:t>RT</a:t>
            </a:r>
            <a:r>
              <a:rPr lang="ru-RU" sz="2400" dirty="0"/>
              <a:t>.</a:t>
            </a:r>
            <a:r>
              <a:rPr lang="en-US" sz="2400" dirty="0" err="1"/>
              <a:t>DataLake</a:t>
            </a:r>
            <a:r>
              <a:rPr lang="ru-RU" sz="2400" dirty="0"/>
              <a:t>;</a:t>
            </a:r>
          </a:p>
          <a:p>
            <a:pPr lvl="0">
              <a:spcBef>
                <a:spcPts val="600"/>
              </a:spcBef>
            </a:pPr>
            <a:r>
              <a:rPr lang="ru-RU" sz="2400" dirty="0"/>
              <a:t>обработка и агрегация данных с использованием СУБД Apache Hive, так же являющейся компонентом корпоративного хранилища данных </a:t>
            </a:r>
            <a:r>
              <a:rPr lang="en-US" sz="2400" dirty="0"/>
              <a:t>RT</a:t>
            </a:r>
            <a:r>
              <a:rPr lang="ru-RU" sz="2400" dirty="0"/>
              <a:t>.</a:t>
            </a:r>
            <a:r>
              <a:rPr lang="en-US" sz="2400" dirty="0" err="1"/>
              <a:t>DataLake</a:t>
            </a:r>
            <a:r>
              <a:rPr lang="ru-RU" sz="2400" dirty="0" smtClean="0"/>
              <a:t>;</a:t>
            </a:r>
            <a:endParaRPr lang="ru-RU" sz="2400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534123" y="4458910"/>
            <a:ext cx="11065155" cy="23839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600"/>
              </a:spcBef>
            </a:pPr>
            <a:r>
              <a:rPr lang="ru-RU" sz="2400" dirty="0"/>
              <a:t>перенос данных в массивно-параллельную СУБД </a:t>
            </a:r>
            <a:r>
              <a:rPr lang="en-US" sz="2400" dirty="0"/>
              <a:t>GreenPlum</a:t>
            </a:r>
            <a:r>
              <a:rPr lang="ru-RU" sz="2400" dirty="0"/>
              <a:t> (компонент </a:t>
            </a:r>
            <a:r>
              <a:rPr lang="en-US" sz="2400" dirty="0"/>
              <a:t>RT</a:t>
            </a:r>
            <a:r>
              <a:rPr lang="ru-RU" sz="2400" dirty="0"/>
              <a:t>.</a:t>
            </a:r>
            <a:r>
              <a:rPr lang="en-US" sz="2400" dirty="0"/>
              <a:t>Warehouse</a:t>
            </a:r>
            <a:r>
              <a:rPr lang="ru-RU" sz="2400" dirty="0"/>
              <a:t>);</a:t>
            </a:r>
          </a:p>
          <a:p>
            <a:pPr lvl="0">
              <a:spcBef>
                <a:spcPts val="600"/>
              </a:spcBef>
            </a:pPr>
            <a:r>
              <a:rPr lang="ru-RU" sz="2400" dirty="0"/>
              <a:t>аналитика с помощью </a:t>
            </a:r>
            <a:r>
              <a:rPr lang="ru-RU" sz="2400" dirty="0" err="1"/>
              <a:t>фреймворка</a:t>
            </a:r>
            <a:r>
              <a:rPr lang="ru-RU" sz="2400" dirty="0"/>
              <a:t> </a:t>
            </a:r>
            <a:r>
              <a:rPr lang="en-US" sz="2400" dirty="0"/>
              <a:t>Apache Spark</a:t>
            </a:r>
            <a:r>
              <a:rPr lang="ru-RU" sz="2400" dirty="0"/>
              <a:t>, так же являющимся элементом корпоративного хранилища данных </a:t>
            </a:r>
            <a:r>
              <a:rPr lang="en-US" sz="2400" dirty="0"/>
              <a:t>RT</a:t>
            </a:r>
            <a:r>
              <a:rPr lang="ru-RU" sz="2400" dirty="0"/>
              <a:t>.</a:t>
            </a:r>
            <a:r>
              <a:rPr lang="en-US" sz="2400" dirty="0" err="1"/>
              <a:t>DataLake</a:t>
            </a:r>
            <a:r>
              <a:rPr lang="ru-RU" sz="2400" dirty="0"/>
              <a:t>;</a:t>
            </a:r>
          </a:p>
          <a:p>
            <a:pPr lvl="0">
              <a:spcBef>
                <a:spcPts val="600"/>
              </a:spcBef>
            </a:pPr>
            <a:r>
              <a:rPr lang="ru-RU" sz="2400" dirty="0"/>
              <a:t>визуализация и построение </a:t>
            </a:r>
            <a:r>
              <a:rPr lang="ru-RU" sz="2400" dirty="0" err="1"/>
              <a:t>дашборда</a:t>
            </a:r>
            <a:r>
              <a:rPr lang="ru-RU" sz="2400" dirty="0"/>
              <a:t> при помощи платформы </a:t>
            </a:r>
            <a:r>
              <a:rPr lang="en-US" sz="2400" dirty="0"/>
              <a:t>Apache Superset</a:t>
            </a:r>
            <a:r>
              <a:rPr lang="ru-RU" sz="2400" dirty="0"/>
              <a:t>, являющейся компонентом продукта </a:t>
            </a:r>
            <a:r>
              <a:rPr lang="en-US" sz="2400" dirty="0"/>
              <a:t>RT</a:t>
            </a:r>
            <a:r>
              <a:rPr lang="ru-RU" sz="2400" dirty="0"/>
              <a:t>.</a:t>
            </a:r>
            <a:r>
              <a:rPr lang="en-US" sz="2400" dirty="0" err="1"/>
              <a:t>Datavision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217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6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478144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Генерация датасета за предыдущую неделю</a:t>
            </a:r>
            <a:endParaRPr lang="ru-RU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248" y="4768416"/>
            <a:ext cx="1781424" cy="1381318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6515" y="4758890"/>
            <a:ext cx="2810267" cy="1390844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147" y="1201656"/>
            <a:ext cx="4620270" cy="17052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87" y="1399642"/>
            <a:ext cx="5891177" cy="231318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587" y="3881316"/>
            <a:ext cx="5877745" cy="234347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8248" y="3024767"/>
            <a:ext cx="5239481" cy="1190791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735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7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Генерация датасета - код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9" y="1552140"/>
            <a:ext cx="5405915" cy="451528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552140"/>
            <a:ext cx="5427078" cy="452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8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39151" y="1362635"/>
            <a:ext cx="5459625" cy="481432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Сбор </a:t>
            </a:r>
            <a:r>
              <a:rPr lang="ru-RU" dirty="0"/>
              <a:t>данных </a:t>
            </a:r>
            <a:r>
              <a:rPr lang="ru-RU" dirty="0" smtClean="0"/>
              <a:t>реализован с </a:t>
            </a:r>
            <a:r>
              <a:rPr lang="ru-RU" dirty="0"/>
              <a:t>использованием распределенного программного брокера сообщений </a:t>
            </a:r>
            <a:r>
              <a:rPr lang="en-US" dirty="0"/>
              <a:t>Apache Kafka</a:t>
            </a:r>
            <a:r>
              <a:rPr lang="ru-RU" dirty="0"/>
              <a:t>, являющегося компонентом продукта </a:t>
            </a:r>
            <a:r>
              <a:rPr lang="en-US" dirty="0"/>
              <a:t>RT</a:t>
            </a:r>
            <a:r>
              <a:rPr lang="ru-RU" dirty="0"/>
              <a:t>.</a:t>
            </a:r>
            <a:r>
              <a:rPr lang="en-US" dirty="0"/>
              <a:t>Streaming</a:t>
            </a:r>
            <a:r>
              <a:rPr lang="ru-RU" dirty="0"/>
              <a:t>. Сбор данных реализован на языке </a:t>
            </a:r>
            <a:r>
              <a:rPr lang="en-US" dirty="0"/>
              <a:t>Python</a:t>
            </a:r>
            <a:r>
              <a:rPr lang="ru-RU" dirty="0"/>
              <a:t>. Для этого был создан продюсер, который симулирует данные о поведении 10000 пользователей интерактивного телевидения и отправляет их в топик </a:t>
            </a:r>
            <a:r>
              <a:rPr lang="ru-RU" dirty="0" smtClean="0"/>
              <a:t>Kafka.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48400" y="1362635"/>
            <a:ext cx="5350878" cy="481432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Генерируем активность 10000 пользователей за текущий день.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410" y="6356350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8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46512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>
                <a:effectLst/>
              </a:rPr>
              <a:t>Сбор данных с использованием </a:t>
            </a:r>
            <a:r>
              <a:rPr lang="ru-RU" sz="2800" dirty="0" smtClean="0">
                <a:effectLst/>
              </a:rPr>
              <a:t>RT.Streaming</a:t>
            </a:r>
            <a:endParaRPr lang="ru-RU" sz="28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082" y="2376917"/>
            <a:ext cx="5342966" cy="33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9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45935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600" dirty="0">
                <a:effectLst/>
              </a:rPr>
              <a:t>Сбор данных с использованием </a:t>
            </a:r>
            <a:r>
              <a:rPr lang="ru-RU" sz="2600" dirty="0" smtClean="0">
                <a:effectLst/>
              </a:rPr>
              <a:t>RT.Streaming - код</a:t>
            </a:r>
            <a:endParaRPr lang="ru-RU" sz="26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51" y="1228166"/>
            <a:ext cx="5317281" cy="448445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110" y="1228167"/>
            <a:ext cx="5592553" cy="448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7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Пользовательские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7700FF"/>
      </a:hlink>
      <a:folHlink>
        <a:srgbClr val="7700F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3783</TotalTime>
  <Words>858</Words>
  <Application>Microsoft Office PowerPoint</Application>
  <PresentationFormat>Широкоэкранный</PresentationFormat>
  <Paragraphs>94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Rostelecom Basis</vt:lpstr>
      <vt:lpstr>Rostelecom Basis Medium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Талмач Иван -</dc:creator>
  <cp:lastModifiedBy>Admin</cp:lastModifiedBy>
  <cp:revision>160</cp:revision>
  <dcterms:created xsi:type="dcterms:W3CDTF">2023-04-04T19:56:12Z</dcterms:created>
  <dcterms:modified xsi:type="dcterms:W3CDTF">2023-09-28T15:32:09Z</dcterms:modified>
</cp:coreProperties>
</file>