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1" r:id="rId2"/>
    <p:sldId id="282" r:id="rId3"/>
    <p:sldId id="286" r:id="rId4"/>
    <p:sldId id="290" r:id="rId5"/>
    <p:sldId id="308" r:id="rId6"/>
    <p:sldId id="309" r:id="rId7"/>
    <p:sldId id="287" r:id="rId8"/>
    <p:sldId id="293" r:id="rId9"/>
    <p:sldId id="297" r:id="rId10"/>
    <p:sldId id="296" r:id="rId11"/>
    <p:sldId id="302" r:id="rId12"/>
    <p:sldId id="303" r:id="rId13"/>
    <p:sldId id="299" r:id="rId14"/>
    <p:sldId id="298" r:id="rId15"/>
    <p:sldId id="304" r:id="rId16"/>
    <p:sldId id="305" r:id="rId17"/>
    <p:sldId id="307" r:id="rId18"/>
    <p:sldId id="312" r:id="rId19"/>
    <p:sldId id="310" r:id="rId20"/>
    <p:sldId id="313" r:id="rId21"/>
    <p:sldId id="311" r:id="rId22"/>
    <p:sldId id="291" r:id="rId23"/>
    <p:sldId id="28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powernet.com.ru/channels-stat" TargetMode="External"/><Relationship Id="rId7" Type="http://schemas.openxmlformats.org/officeDocument/2006/relationships/hyperlink" Target="https://data.rt.ru/products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vm-datavision.test.local:8090/superset/dashboard/p/rYymq0Yxn3R/" TargetMode="External"/><Relationship Id="rId5" Type="http://schemas.openxmlformats.org/officeDocument/2006/relationships/hyperlink" Target="http://vm-dlake2-m-2:8180/#/notebook/2JBN33XNC" TargetMode="External"/><Relationship Id="rId4" Type="http://schemas.openxmlformats.org/officeDocument/2006/relationships/hyperlink" Target="https://journal.tinkoff.ru/television-stat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435" y="6383617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использованием </a:t>
            </a:r>
            <a:r>
              <a:rPr lang="ru-RU" sz="28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ru-RU" sz="28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98" y="5022167"/>
            <a:ext cx="7392432" cy="127652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48" y="1671382"/>
            <a:ext cx="4959124" cy="2970956"/>
          </a:xfrm>
          <a:prstGeom prst="rect">
            <a:avLst/>
          </a:prstGeom>
        </p:spPr>
      </p:pic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5621867" y="1380712"/>
            <a:ext cx="5977411" cy="33781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/>
              <a:t>Обработка</a:t>
            </a:r>
            <a:r>
              <a:rPr lang="ru-RU" dirty="0" smtClean="0"/>
              <a:t> </a:t>
            </a:r>
            <a:r>
              <a:rPr lang="ru-RU" dirty="0"/>
              <a:t>и агрегации данных </a:t>
            </a:r>
            <a:r>
              <a:rPr lang="ru-RU" dirty="0" smtClean="0"/>
              <a:t>с </a:t>
            </a:r>
            <a:r>
              <a:rPr lang="ru-RU" dirty="0"/>
              <a:t>использованием СУБД Apache Hive, являющейся компонентом корпоративного хранилища данных </a:t>
            </a:r>
            <a:r>
              <a:rPr lang="en-US" dirty="0"/>
              <a:t>RT</a:t>
            </a:r>
            <a:r>
              <a:rPr lang="ru-RU" dirty="0"/>
              <a:t>.</a:t>
            </a:r>
            <a:r>
              <a:rPr lang="en-US" dirty="0" err="1"/>
              <a:t>DataLake</a:t>
            </a:r>
            <a:r>
              <a:rPr lang="ru-RU" dirty="0" smtClean="0"/>
              <a:t>. При этом расположенные на </a:t>
            </a:r>
            <a:r>
              <a:rPr lang="en-US" dirty="0" smtClean="0"/>
              <a:t>HDFS </a:t>
            </a:r>
            <a:r>
              <a:rPr lang="ru-RU" dirty="0" smtClean="0"/>
              <a:t>сырые данные, полученные в результате генерации и </a:t>
            </a:r>
            <a:r>
              <a:rPr lang="ru-RU" dirty="0" err="1" smtClean="0"/>
              <a:t>стриминга</a:t>
            </a:r>
            <a:r>
              <a:rPr lang="ru-RU" dirty="0" smtClean="0"/>
              <a:t> загружаются и преобразовываются в таблицы </a:t>
            </a:r>
            <a:r>
              <a:rPr lang="en-US" dirty="0" smtClean="0"/>
              <a:t>Hive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грегация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использованием </a:t>
            </a:r>
            <a:r>
              <a:rPr lang="ru-RU" sz="28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ru-RU" sz="28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9" y="5290423"/>
            <a:ext cx="8221222" cy="12003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90046" y="1879971"/>
            <a:ext cx="44106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/>
              <a:t>Для агрегации нескольких таблиц в одну </a:t>
            </a:r>
            <a:r>
              <a:rPr lang="ru-RU" sz="2400" dirty="0" smtClean="0"/>
              <a:t>используется виртуальная таблица. </a:t>
            </a:r>
            <a:r>
              <a:rPr lang="ru-RU" sz="2400" dirty="0"/>
              <a:t>В ней уже нет колонки со статусом </a:t>
            </a:r>
            <a:r>
              <a:rPr lang="ru-RU" sz="2400" dirty="0" smtClean="0"/>
              <a:t>сессии</a:t>
            </a:r>
            <a:r>
              <a:rPr lang="ru-RU" sz="2400" dirty="0"/>
              <a:t>, а </a:t>
            </a:r>
            <a:r>
              <a:rPr lang="ru-RU" sz="2400" dirty="0" smtClean="0"/>
              <a:t> </a:t>
            </a:r>
            <a:r>
              <a:rPr lang="ru-RU" sz="2400" dirty="0"/>
              <a:t>непосредственно указаны </a:t>
            </a:r>
            <a:r>
              <a:rPr lang="ru-RU" sz="2400" dirty="0" smtClean="0"/>
              <a:t>ее время </a:t>
            </a:r>
            <a:r>
              <a:rPr lang="ru-RU" sz="2400" dirty="0"/>
              <a:t>начали и конца. </a:t>
            </a:r>
            <a:r>
              <a:rPr lang="ru-RU" sz="2400" dirty="0" smtClean="0"/>
              <a:t>Вместо </a:t>
            </a:r>
            <a:r>
              <a:rPr lang="en-US" sz="2400" dirty="0" smtClean="0"/>
              <a:t>id</a:t>
            </a:r>
            <a:r>
              <a:rPr lang="ru-RU" sz="2400" dirty="0" smtClean="0"/>
              <a:t> </a:t>
            </a:r>
            <a:r>
              <a:rPr lang="ru-RU" sz="2400" dirty="0"/>
              <a:t>канала стоит его название.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1614483"/>
            <a:ext cx="638264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Аналитические запросы с использованием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Hive в</a:t>
            </a:r>
            <a:r>
              <a:rPr 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RT.DataLake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51" y="2083225"/>
            <a:ext cx="3953427" cy="11717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51" y="3841376"/>
            <a:ext cx="3772426" cy="177189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96" y="2150183"/>
            <a:ext cx="532521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Перенос данных в GreenPlum (RT.Warehouse)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515939" y="1212575"/>
            <a:ext cx="8276369" cy="305045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3000"/>
              </a:lnSpc>
            </a:pPr>
            <a:r>
              <a:rPr lang="ru-RU" sz="2400" dirty="0" smtClean="0"/>
              <a:t>Перенос </a:t>
            </a:r>
            <a:r>
              <a:rPr lang="ru-RU" sz="2400" dirty="0"/>
              <a:t>обработанных данных из </a:t>
            </a:r>
            <a:r>
              <a:rPr lang="en-US" sz="2400" dirty="0"/>
              <a:t>Hive </a:t>
            </a:r>
            <a:r>
              <a:rPr lang="ru-RU" sz="2400" dirty="0"/>
              <a:t>в массивно-параллельную СУБД </a:t>
            </a:r>
            <a:r>
              <a:rPr lang="en-US" sz="2400" dirty="0"/>
              <a:t>GreenPlum</a:t>
            </a:r>
            <a:r>
              <a:rPr lang="ru-RU" sz="2400" dirty="0"/>
              <a:t> (компонент </a:t>
            </a:r>
            <a:r>
              <a:rPr lang="en-US" sz="2400" dirty="0"/>
              <a:t>RT</a:t>
            </a:r>
            <a:r>
              <a:rPr lang="ru-RU" sz="2400" dirty="0"/>
              <a:t>.</a:t>
            </a:r>
            <a:r>
              <a:rPr lang="en-US" sz="2400" dirty="0"/>
              <a:t>Warehouse</a:t>
            </a:r>
            <a:r>
              <a:rPr lang="ru-RU" sz="2400" dirty="0" smtClean="0"/>
              <a:t>) при </a:t>
            </a:r>
            <a:r>
              <a:rPr lang="ru-RU" sz="2400" dirty="0"/>
              <a:t>помощи </a:t>
            </a:r>
            <a:r>
              <a:rPr lang="en-US" sz="2400" dirty="0"/>
              <a:t>ETL</a:t>
            </a:r>
            <a:r>
              <a:rPr lang="ru-RU" sz="2400" dirty="0"/>
              <a:t> процесса – ориентированного ациклического графа </a:t>
            </a:r>
            <a:r>
              <a:rPr lang="en-US" sz="2400" dirty="0"/>
              <a:t>Airflow </a:t>
            </a:r>
            <a:r>
              <a:rPr lang="en-US" sz="2400" dirty="0" smtClean="0"/>
              <a:t>DAG</a:t>
            </a:r>
            <a:r>
              <a:rPr lang="ru-RU" sz="2400" dirty="0" smtClean="0"/>
              <a:t>. В </a:t>
            </a:r>
            <a:r>
              <a:rPr lang="en-US" sz="2400" dirty="0" err="1" smtClean="0"/>
              <a:t>Greenplum</a:t>
            </a:r>
            <a:r>
              <a:rPr lang="en-US" sz="2400" dirty="0" smtClean="0"/>
              <a:t> SQL</a:t>
            </a:r>
            <a:r>
              <a:rPr lang="ru-RU" sz="2400" dirty="0" smtClean="0"/>
              <a:t>-диалект свежее и можно построить более сложный запрос – например распределение количества просмотров в разрезе каждого часа.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906" y="1404936"/>
            <a:ext cx="2305372" cy="46774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89" y="4330721"/>
            <a:ext cx="3572374" cy="17814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9" y="4330721"/>
            <a:ext cx="44196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189997"/>
            <a:ext cx="4930708" cy="51296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Загружаем виртуальную таблицу из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Hive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Apache Zeppelin + Apache </a:t>
            </a:r>
            <a:r>
              <a:rPr lang="ru-RU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112" y="1696804"/>
            <a:ext cx="5668166" cy="469648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51" y="2039751"/>
            <a:ext cx="500132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(Apache Zeppelin + Apache Spark)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3" y="1324792"/>
            <a:ext cx="5572903" cy="1324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13" y="2820426"/>
            <a:ext cx="5830114" cy="37152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9" y="1220003"/>
            <a:ext cx="4277322" cy="14289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676" y="2939747"/>
            <a:ext cx="338184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effectLst/>
              </a:rPr>
              <a:t>Визуализация данных </a:t>
            </a:r>
            <a:r>
              <a:rPr lang="ru-RU" sz="3200" dirty="0" smtClean="0">
                <a:effectLst/>
              </a:rPr>
              <a:t>в Apache </a:t>
            </a:r>
            <a:r>
              <a:rPr lang="ru-RU" sz="3200" dirty="0">
                <a:effectLst/>
              </a:rPr>
              <a:t>Superset</a:t>
            </a:r>
            <a:endParaRPr lang="ru-RU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51" y="1456555"/>
            <a:ext cx="11160127" cy="48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>
                <a:effectLst/>
              </a:rPr>
              <a:t>Визуализация данных в Apache Superset</a:t>
            </a:r>
            <a:endParaRPr lang="ru-RU" sz="3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417491"/>
            <a:ext cx="11083339" cy="4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192360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долгосрочное хранение датасета в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AVRO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-формате.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</a:t>
            </a:r>
            <a:r>
              <a:rPr lang="ru-RU" sz="20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стриминг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так, чтоб данные одновременно попадали на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загрузку датасета непосредственно из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Hive, Spark, GreenPlum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Реализация расширенной части задания не должна влиять на выполнение основной части.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Расширенные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Архитектура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MVP - </a:t>
            </a:r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расширенная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78" y="1199167"/>
            <a:ext cx="7542472" cy="56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256480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indent="457200"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</a:t>
            </a:r>
            <a: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457200"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Дополнительная цель – в рамках основной цели использование всех компонентов кластера.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Расширенная часть задания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439151" y="1417622"/>
            <a:ext cx="3858164" cy="762106"/>
            <a:chOff x="802992" y="1783924"/>
            <a:chExt cx="3858164" cy="762106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92" y="1783924"/>
              <a:ext cx="2715004" cy="762106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7996" y="1792889"/>
              <a:ext cx="1143160" cy="743054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270" y="1426587"/>
            <a:ext cx="5249008" cy="6096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314" y="2403056"/>
            <a:ext cx="7099799" cy="38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21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515939" y="1369295"/>
            <a:ext cx="11160127" cy="423192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 итогам работы удалось реализовать систему анализа и сбора данных услуги интерактивного телевидения с использованием продуктов платформы управления данными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ПАО «Ростелеком»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ts val="3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аналитических инструментов выявлены наиболее популярные каналы у пользователе как по количеству, так и по длительности просмотра. А так же каналы аутсайдеры. Выявлено использование услуги интерактивного телевидения в разрезе часов, дней недели.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основании запросов были построены аналитические графики, витрина данных.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4616648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Spark notebook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http://vm-dlake2-m-2:8180/#/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notebook/2JBN33XNC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внутри кластера)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Superset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://vm-datavision.test.local:8090/superset/dashboard/p/rYymq0Yxn3R/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только внутри кластера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Платформа управления данными ПАО «Ростелеком»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data.rt.ru/products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800100" indent="-342900" algn="just">
              <a:lnSpc>
                <a:spcPts val="3000"/>
              </a:lnSpc>
              <a:buFontTx/>
              <a:buChar char="-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активности пользователей</a:t>
            </a:r>
            <a:endParaRPr lang="en-US" sz="20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indent="-342900" algn="just">
              <a:lnSpc>
                <a:spcPts val="3000"/>
              </a:lnSpc>
              <a:buFontTx/>
              <a:buChar char="-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рейтинг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каналов</a:t>
            </a:r>
            <a:endParaRPr lang="en-US" sz="20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indent="-342900" algn="just">
              <a:lnSpc>
                <a:spcPts val="3000"/>
              </a:lnSpc>
              <a:buFontTx/>
              <a:buChar char="-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гистограммы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Концептуальная схема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240" y="1310472"/>
            <a:ext cx="7008231" cy="50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Архитектура 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64" y="1320845"/>
            <a:ext cx="7571300" cy="507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781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3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за предыдущую неделю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7" y="1399642"/>
            <a:ext cx="5891177" cy="23131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7" y="3881316"/>
            <a:ext cx="5877745" cy="23434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8248" y="3024767"/>
            <a:ext cx="5239481" cy="119079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Сбор </a:t>
            </a:r>
            <a:r>
              <a:rPr lang="ru-RU" dirty="0"/>
              <a:t>данных </a:t>
            </a:r>
            <a:r>
              <a:rPr lang="ru-RU" dirty="0" smtClean="0"/>
              <a:t>с </a:t>
            </a:r>
            <a:r>
              <a:rPr lang="ru-RU" dirty="0"/>
              <a:t>использованием распределенного программного брокера сообщений </a:t>
            </a:r>
            <a:r>
              <a:rPr lang="en-US" dirty="0"/>
              <a:t>Apache Kafka</a:t>
            </a:r>
            <a:r>
              <a:rPr lang="ru-RU" dirty="0"/>
              <a:t>, являющегося компонентом продукта </a:t>
            </a:r>
            <a:r>
              <a:rPr lang="en-US" dirty="0"/>
              <a:t>RT</a:t>
            </a:r>
            <a:r>
              <a:rPr lang="ru-RU" dirty="0"/>
              <a:t>.</a:t>
            </a:r>
            <a:r>
              <a:rPr lang="en-US" dirty="0"/>
              <a:t>Streaming</a:t>
            </a:r>
            <a:r>
              <a:rPr lang="ru-RU" dirty="0"/>
              <a:t>. Сбор данных реализован на языке </a:t>
            </a:r>
            <a:r>
              <a:rPr lang="en-US" dirty="0"/>
              <a:t>Python</a:t>
            </a:r>
            <a:r>
              <a:rPr lang="ru-RU" dirty="0"/>
              <a:t>. Для этого был создан продюсер, который симулирует данные о поведении 10000 пользователей интерактивного телевидения и отправляет их в топик </a:t>
            </a:r>
            <a:r>
              <a:rPr lang="ru-RU" dirty="0" smtClean="0"/>
              <a:t>Kafka.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Генерируем активность 10000 пользователей за текущий день.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46512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>
                <a:effectLst/>
              </a:rPr>
              <a:t>Сбор данных с использованием </a:t>
            </a:r>
            <a:r>
              <a:rPr lang="ru-RU" sz="2800" dirty="0" smtClean="0">
                <a:effectLst/>
              </a:rPr>
              <a:t>RT.Streaming</a:t>
            </a:r>
            <a:endParaRPr lang="ru-RU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82" y="2376917"/>
            <a:ext cx="5342966" cy="33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107458" y="1301711"/>
            <a:ext cx="11491820" cy="192360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algn="just">
              <a:lnSpc>
                <a:spcPts val="3000"/>
              </a:lnSpc>
            </a:pPr>
            <a:r>
              <a:rPr lang="ru-RU" sz="2400" dirty="0" smtClean="0"/>
              <a:t>Хранение </a:t>
            </a:r>
            <a:r>
              <a:rPr lang="ru-RU" sz="2400" dirty="0"/>
              <a:t>собранных данных </a:t>
            </a:r>
            <a:r>
              <a:rPr lang="ru-RU" sz="2400" dirty="0" smtClean="0"/>
              <a:t>в </a:t>
            </a:r>
            <a:r>
              <a:rPr lang="ru-RU" sz="2400" dirty="0"/>
              <a:t>распределенной файловой системе </a:t>
            </a:r>
            <a:r>
              <a:rPr lang="en-US" sz="2400" dirty="0"/>
              <a:t>HDFS</a:t>
            </a:r>
            <a:r>
              <a:rPr lang="ru-RU" sz="2400" dirty="0"/>
              <a:t>, являющейся элементом корпоративного хранилища данных </a:t>
            </a:r>
            <a:r>
              <a:rPr lang="en-US" sz="2400" dirty="0"/>
              <a:t>RT</a:t>
            </a:r>
            <a:r>
              <a:rPr lang="ru-RU" sz="2400" dirty="0"/>
              <a:t>.</a:t>
            </a:r>
            <a:r>
              <a:rPr lang="en-US" sz="2400" dirty="0" err="1" smtClean="0"/>
              <a:t>DataLake</a:t>
            </a:r>
            <a:r>
              <a:rPr lang="ru-RU" sz="2400" dirty="0" smtClean="0"/>
              <a:t>. Хранение </a:t>
            </a:r>
            <a:r>
              <a:rPr lang="ru-RU" sz="2400" dirty="0"/>
              <a:t>осуществляется с помощью потребителя на Python, который читает данные с </a:t>
            </a:r>
            <a:r>
              <a:rPr lang="en-US" sz="2400" dirty="0"/>
              <a:t>Kafka </a:t>
            </a:r>
            <a:r>
              <a:rPr lang="ru-RU" sz="2400" dirty="0"/>
              <a:t>и сохраняет их в HDFS в формате </a:t>
            </a:r>
            <a:r>
              <a:rPr lang="en-US" sz="2400" dirty="0" smtClean="0"/>
              <a:t>CSV</a:t>
            </a:r>
            <a:r>
              <a:rPr lang="ru-RU" sz="2400" dirty="0" smtClean="0"/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сырых данных в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RT.DataLake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03" y="3453527"/>
            <a:ext cx="11001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768</Words>
  <Application>Microsoft Office PowerPoint</Application>
  <PresentationFormat>Широкоэкранный</PresentationFormat>
  <Paragraphs>92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171</cp:revision>
  <dcterms:created xsi:type="dcterms:W3CDTF">2023-04-04T19:56:12Z</dcterms:created>
  <dcterms:modified xsi:type="dcterms:W3CDTF">2023-10-03T16:53:14Z</dcterms:modified>
</cp:coreProperties>
</file>