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989" r:id="rId4"/>
  </p:sldMasterIdLst>
  <p:notesMasterIdLst>
    <p:notesMasterId r:id="rId18"/>
  </p:notesMasterIdLst>
  <p:handoutMasterIdLst>
    <p:handoutMasterId r:id="rId19"/>
  </p:handoutMasterIdLst>
  <p:sldIdLst>
    <p:sldId id="270" r:id="rId5"/>
    <p:sldId id="494" r:id="rId6"/>
    <p:sldId id="528" r:id="rId7"/>
    <p:sldId id="535" r:id="rId8"/>
    <p:sldId id="522" r:id="rId9"/>
    <p:sldId id="516" r:id="rId10"/>
    <p:sldId id="514" r:id="rId11"/>
    <p:sldId id="534" r:id="rId12"/>
    <p:sldId id="536" r:id="rId13"/>
    <p:sldId id="532" r:id="rId14"/>
    <p:sldId id="512" r:id="rId15"/>
    <p:sldId id="513" r:id="rId16"/>
    <p:sldId id="533" r:id="rId17"/>
  </p:sldIdLst>
  <p:sldSz cx="9144000" cy="6858000" type="screen4x3"/>
  <p:notesSz cx="6858000" cy="9240838"/>
  <p:embeddedFontLst>
    <p:embeddedFont>
      <p:font typeface="ＭＳ Ｐゴシック" pitchFamily="34" charset="-128"/>
      <p:regular r:id="rId20"/>
    </p:embeddedFon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Helvetica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4308"/>
    <a:srgbClr val="0F0C8F"/>
    <a:srgbClr val="CC0000"/>
    <a:srgbClr val="FFAE1A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93" autoAdjust="0"/>
  </p:normalViewPr>
  <p:slideViewPr>
    <p:cSldViewPr snapToObjects="1">
      <p:cViewPr>
        <p:scale>
          <a:sx n="113" d="100"/>
          <a:sy n="113" d="100"/>
        </p:scale>
        <p:origin x="72" y="15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3" d="100"/>
          <a:sy n="83" d="100"/>
        </p:scale>
        <p:origin x="-2916" y="-96"/>
      </p:cViewPr>
      <p:guideLst>
        <p:guide orient="horz" pos="291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56423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49" charset="0"/>
                <a:ea typeface="ヒラギノ角ゴ Pro W3" pitchFamily="49" charset="-128"/>
                <a:cs typeface="ヒラギノ角ゴ Pro W3" pitchFamily="49" charset="-128"/>
              </a:defRPr>
            </a:lvl1pPr>
          </a:lstStyle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1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ヒラギノ角ゴ Pro W3" pitchFamily="-112" charset="-128"/>
                <a:cs typeface="+mn-cs"/>
              </a:defRPr>
            </a:lvl1pPr>
          </a:lstStyle>
          <a:p>
            <a:pPr>
              <a:defRPr/>
            </a:pPr>
            <a:fld id="{58165478-8271-4537-9DBA-6DB278E2C8C0}" type="datetime1">
              <a:rPr lang="en-US"/>
              <a:pPr>
                <a:defRPr/>
              </a:pPr>
              <a:t>5/2/2013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0775" y="693738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89438"/>
            <a:ext cx="5486400" cy="4157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288"/>
            <a:ext cx="2971800" cy="4619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49" charset="0"/>
                <a:ea typeface="ヒラギノ角ゴ Pro W3" pitchFamily="49" charset="-128"/>
                <a:cs typeface="ヒラギノ角ゴ Pro W3" pitchFamily="4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7288"/>
            <a:ext cx="2971800" cy="4619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ヒラギノ角ゴ Pro W3" pitchFamily="-112" charset="-128"/>
                <a:cs typeface="+mn-cs"/>
              </a:defRPr>
            </a:lvl1pPr>
          </a:lstStyle>
          <a:p>
            <a:pPr>
              <a:defRPr/>
            </a:pPr>
            <a:fld id="{74EB2CD8-9047-43A5-BEAD-229CAC8CF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8960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 pitchFamily="-65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pitchFamily="-65" charset="-128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50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2051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ヒラギノ角ゴ Pro W3"/>
              <a:cs typeface="ヒラギノ角ゴ Pro W3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CHL Review Planning Summary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pt_bkg1.png"/>
          <p:cNvPicPr>
            <a:picLocks noChangeAspect="1"/>
          </p:cNvPicPr>
          <p:nvPr/>
        </p:nvPicPr>
        <p:blipFill>
          <a:blip r:embed="rId2" cstate="print"/>
          <a:srcRect t="2948"/>
          <a:stretch>
            <a:fillRect/>
          </a:stretch>
        </p:blipFill>
        <p:spPr bwMode="auto">
          <a:xfrm>
            <a:off x="71062" y="0"/>
            <a:ext cx="9001881" cy="665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38024" y="1238250"/>
            <a:ext cx="7489976" cy="4539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86447" tIns="43223" rIns="86447" bIns="43223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sz="2600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4071938"/>
            <a:ext cx="6096000" cy="1143000"/>
          </a:xfrm>
        </p:spPr>
        <p:txBody>
          <a:bodyPr/>
          <a:lstStyle>
            <a:lvl1pPr marL="0" indent="0" algn="ctr">
              <a:buNone/>
              <a:defRPr/>
            </a:lvl1pPr>
            <a:lvl2pPr marL="432235" indent="0" algn="ctr">
              <a:buNone/>
              <a:defRPr/>
            </a:lvl2pPr>
            <a:lvl3pPr marL="864469" indent="0" algn="ctr">
              <a:buNone/>
              <a:defRPr/>
            </a:lvl3pPr>
            <a:lvl4pPr marL="1296702" indent="0" algn="ctr">
              <a:buNone/>
              <a:defRPr/>
            </a:lvl4pPr>
            <a:lvl5pPr marL="1728938" indent="0" algn="ctr">
              <a:buNone/>
              <a:defRPr/>
            </a:lvl5pPr>
            <a:lvl6pPr marL="2161172" indent="0" algn="ctr">
              <a:buNone/>
              <a:defRPr/>
            </a:lvl6pPr>
            <a:lvl7pPr marL="2593406" indent="0" algn="ctr">
              <a:buNone/>
              <a:defRPr/>
            </a:lvl7pPr>
            <a:lvl8pPr marL="3025640" indent="0" algn="ctr">
              <a:buNone/>
              <a:defRPr/>
            </a:lvl8pPr>
            <a:lvl9pPr marL="345787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3143254"/>
            <a:ext cx="9001124" cy="486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6061" tIns="22425" rIns="56061" bIns="22425"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387148"/>
            <a:ext cx="9144000" cy="364329"/>
          </a:xfrm>
          <a:prstGeom prst="rect">
            <a:avLst/>
          </a:prstGeom>
          <a:noFill/>
        </p:spPr>
        <p:txBody>
          <a:bodyPr wrap="square" lIns="86486" tIns="43243" rIns="86486" bIns="43243" rtlCol="0">
            <a:spAutoFit/>
          </a:bodyPr>
          <a:lstStyle/>
          <a:p>
            <a:pPr algn="ctr"/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ヒラギノ角ゴ Pro W3"/>
                <a:cs typeface="ヒラギノ角ゴ Pro W3"/>
              </a:rPr>
              <a:t>This material is based upon work supported by the U.S. Department of Energy Office of Science under Cooperative Agreement DE-SC0000661.</a:t>
            </a:r>
          </a:p>
          <a:p>
            <a:pPr algn="ctr"/>
            <a:r>
              <a:rPr lang="en-US" sz="900" kern="1200" dirty="0" smtClean="0">
                <a:solidFill>
                  <a:schemeClr val="tx1"/>
                </a:solidFill>
                <a:latin typeface="+mn-lt"/>
                <a:ea typeface="ヒラギノ角ゴ Pro W3"/>
                <a:cs typeface="ヒラギノ角ゴ Pro W3"/>
              </a:rPr>
              <a:t>Michigan State University designs and establishes FRIB as a DOE Office of Science National User Facility in support of the mission of the Office of Nuclear Physics.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IB_ppt_bottom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32513"/>
            <a:ext cx="91440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FRIB_ppt_top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925" y="1320800"/>
            <a:ext cx="7864475" cy="341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416" tIns="45708" rIns="91416" bIns="4570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endParaRPr lang="en-US" dirty="0">
              <a:latin typeface="Helvetica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4800" y="3009900"/>
            <a:ext cx="91440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416" tIns="45708" rIns="91416" bIns="45708">
            <a:spAutoFit/>
          </a:bodyPr>
          <a:lstStyle/>
          <a:p>
            <a:pPr>
              <a:defRPr/>
            </a:pPr>
            <a:endParaRPr lang="en-US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50274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1003300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5635625" y="6356350"/>
            <a:ext cx="289877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356350"/>
            <a:ext cx="609600" cy="365125"/>
          </a:xfrm>
          <a:prstGeom prst="rect">
            <a:avLst/>
          </a:prstGeom>
        </p:spPr>
        <p:txBody>
          <a:bodyPr vert="horz" lIns="0" tIns="0" rIns="0" bIns="45720" rtlCol="0" anchor="b"/>
          <a:lstStyle>
            <a:lvl1pPr algn="r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rgbClr val="064308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</a:lstStyle>
          <a:p>
            <a:pPr algn="l"/>
            <a:r>
              <a:rPr lang="en-US" dirty="0" smtClean="0"/>
              <a:t>, Slide </a:t>
            </a:r>
            <a:fld id="{1D2CDB64-C772-4C10-8066-C769534B205C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285755"/>
            <a:ext cx="8991600" cy="4857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35AD4620-7552-4207-8973-898801ED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281882"/>
            <a:ext cx="8991598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067100"/>
            <a:ext cx="4423230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644573" y="1071569"/>
            <a:ext cx="4423227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4F88C639-55E7-4D97-AC8D-4B42A6736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099"/>
            <a:ext cx="8991604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76200" y="3581400"/>
            <a:ext cx="8991604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BCDB990A-6268-4898-A641-7F04AAB15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281882"/>
            <a:ext cx="8991598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067099"/>
            <a:ext cx="4419600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4625530" y="1067099"/>
            <a:ext cx="4442275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6206" y="3581400"/>
            <a:ext cx="4419599" cy="24333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625530" y="3581400"/>
            <a:ext cx="4442275" cy="2433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74887700-F8AD-4E75-9DA6-99EB4D276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CF988859-7953-4624-98C4-717249B46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clea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IB_ppt_to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888FC917-2F4D-45AC-AA7A-EF80FFB23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FRIB_ppt_botto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33209"/>
            <a:ext cx="9144000" cy="72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4E543906-16D3-4B1F-A4DE-E132643E3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IB_ppt_bottom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132513"/>
            <a:ext cx="91440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FRIB_ppt_top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925" y="1320800"/>
            <a:ext cx="7864475" cy="341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416" tIns="45708" rIns="91416" bIns="4570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endParaRPr lang="en-US" dirty="0">
              <a:latin typeface="Helvetica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4800" y="3009900"/>
            <a:ext cx="91440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416" tIns="45708" rIns="91416" bIns="45708">
            <a:spAutoFit/>
          </a:bodyPr>
          <a:lstStyle/>
          <a:p>
            <a:pPr>
              <a:defRPr/>
            </a:pPr>
            <a:endParaRPr lang="en-US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502741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1003300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5635625" y="6356350"/>
            <a:ext cx="289877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34400" y="6356350"/>
            <a:ext cx="609600" cy="365125"/>
          </a:xfrm>
          <a:prstGeom prst="rect">
            <a:avLst/>
          </a:prstGeom>
        </p:spPr>
        <p:txBody>
          <a:bodyPr vert="horz" lIns="0" tIns="0" rIns="0" bIns="45720" rtlCol="0" anchor="b"/>
          <a:lstStyle>
            <a:lvl1pPr algn="r" defTabSz="4572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1000" kern="1200" smtClean="0">
                <a:solidFill>
                  <a:srgbClr val="064308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</a:lstStyle>
          <a:p>
            <a:pPr algn="l"/>
            <a:r>
              <a:rPr lang="en-US" dirty="0" smtClean="0"/>
              <a:t>, Slide </a:t>
            </a:r>
            <a:fld id="{1D2CDB64-C772-4C10-8066-C769534B205C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96" y="75904"/>
            <a:ext cx="8992810" cy="486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6076" tIns="22431" rIns="56076" bIns="22431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96" y="1067100"/>
            <a:ext cx="8992810" cy="502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140680" y="6356450"/>
            <a:ext cx="4241321" cy="364628"/>
          </a:xfrm>
          <a:prstGeom prst="rect">
            <a:avLst/>
          </a:prstGeom>
        </p:spPr>
        <p:txBody>
          <a:bodyPr lIns="0" tIns="45712" rIns="0" bIns="45712" anchor="b"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E. Berryman, 23 June 2011, Controls Internal Review - 12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82000" y="6356450"/>
            <a:ext cx="762000" cy="364628"/>
          </a:xfrm>
          <a:prstGeom prst="rect">
            <a:avLst/>
          </a:prstGeom>
        </p:spPr>
        <p:txBody>
          <a:bodyPr vert="horz" wrap="square" lIns="0" tIns="45712" rIns="0" bIns="45712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defRPr sz="1000">
                <a:solidFill>
                  <a:srgbClr val="064308"/>
                </a:solidFill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, Slide </a:t>
            </a:r>
            <a:fld id="{D30A2C6D-39BC-4576-856C-8743CF76C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83" r:id="rId10"/>
  </p:sldLayoutIdLst>
  <p:hf hdr="0" dt="0"/>
  <p:txStyles>
    <p:titleStyle>
      <a:lvl1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1pPr>
      <a:lvl2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2pPr>
      <a:lvl3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3pPr>
      <a:lvl4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4pPr>
      <a:lvl5pPr algn="ctr" defTabSz="803293" rtl="0" eaLnBrk="0" fontAlgn="base" hangingPunct="0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5pPr>
      <a:lvl6pPr marL="457036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6pPr>
      <a:lvl7pPr marL="914074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7pPr>
      <a:lvl8pPr marL="1371109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8pPr>
      <a:lvl9pPr marL="1828148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9pPr>
    </p:titleStyle>
    <p:bodyStyle>
      <a:lvl1pPr marL="180178" indent="-180178" algn="l" defTabSz="803293" rtl="0" eaLnBrk="0" fontAlgn="base" hangingPunct="0">
        <a:lnSpc>
          <a:spcPct val="90000"/>
        </a:lnSpc>
        <a:spcBef>
          <a:spcPts val="1206"/>
        </a:spcBef>
        <a:spcAft>
          <a:spcPct val="0"/>
        </a:spcAft>
        <a:buSzPct val="100000"/>
        <a:buFont typeface="Wingdings" pitchFamily="2" charset="2"/>
        <a:buChar char="§"/>
        <a:defRPr sz="2200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1pPr>
      <a:lvl2pPr marL="363359" indent="-151650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591584" indent="-160658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SzPct val="100000"/>
        <a:buFont typeface="Lucida Grande" charset="0"/>
        <a:buChar char="»"/>
        <a:defRPr>
          <a:solidFill>
            <a:schemeClr val="tx1"/>
          </a:solidFill>
          <a:latin typeface="Arial" charset="0"/>
          <a:ea typeface="ヒラギノ角ゴ Pro W3" pitchFamily="-111" charset="-128"/>
          <a:cs typeface="ヒラギノ角ゴ Pro W3" pitchFamily="-111" charset="-128"/>
        </a:defRPr>
      </a:lvl3pPr>
      <a:lvl4pPr marL="728219" indent="-133632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Clr>
          <a:srgbClr val="999999"/>
        </a:buClr>
        <a:buSzPct val="10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ヒラギノ角ゴ Pro W3" pitchFamily="-111" charset="-128"/>
          <a:cs typeface="ヒラギノ角ゴ Pro W3"/>
        </a:defRPr>
      </a:lvl4pPr>
      <a:lvl5pPr marL="1002991" indent="-180178" algn="l" defTabSz="803293" rtl="0" eaLnBrk="0" fontAlgn="base" hangingPunct="0">
        <a:lnSpc>
          <a:spcPct val="90000"/>
        </a:lnSpc>
        <a:spcBef>
          <a:spcPts val="201"/>
        </a:spcBef>
        <a:spcAft>
          <a:spcPct val="0"/>
        </a:spcAft>
        <a:buClr>
          <a:srgbClr val="999999"/>
        </a:buClr>
        <a:buSzPct val="100000"/>
        <a:buFont typeface="Lucida Grande" charset="0"/>
        <a:buChar char="»"/>
        <a:defRPr sz="1400">
          <a:solidFill>
            <a:schemeClr val="tx1"/>
          </a:solidFill>
          <a:latin typeface="+mn-lt"/>
          <a:ea typeface="ヒラギノ角ゴ Pro W3" pitchFamily="-111" charset="-128"/>
          <a:cs typeface="ヒラギノ角ゴ Pro W3"/>
        </a:defRPr>
      </a:lvl5pPr>
      <a:lvl6pPr marL="2223294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6pPr>
      <a:lvl7pPr marL="2680333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137372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8pPr>
      <a:lvl9pPr marL="3594407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4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09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48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8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24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60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9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olog.github.com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intra.nscl.msu.edu/troublereports/detailReport.php?id=7624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Berryman and </a:t>
            </a:r>
            <a:r>
              <a:rPr lang="en-US" dirty="0" err="1" smtClean="0"/>
              <a:t>Kunal</a:t>
            </a:r>
            <a:r>
              <a:rPr lang="en-US" dirty="0" smtClean="0"/>
              <a:t> </a:t>
            </a:r>
            <a:r>
              <a:rPr lang="en-US" dirty="0" err="1" smtClean="0"/>
              <a:t>Shroff</a:t>
            </a:r>
            <a:endParaRPr lang="en-US" dirty="0" smtClean="0"/>
          </a:p>
        </p:txBody>
      </p:sp>
      <p:sp>
        <p:nvSpPr>
          <p:cNvPr id="921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Logbook (</a:t>
            </a:r>
            <a:r>
              <a:rPr lang="en-US" dirty="0" err="1" smtClean="0"/>
              <a:t>Olog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E. Berryman, 2 May 2013, EPICS Collaboration Meeting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4478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Release new CSS logbook viewer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Bootstrap </a:t>
            </a:r>
            <a:r>
              <a:rPr lang="en-US" dirty="0"/>
              <a:t>w</a:t>
            </a:r>
            <a:r>
              <a:rPr lang="en-US" dirty="0" smtClean="0"/>
              <a:t>eb client</a:t>
            </a:r>
          </a:p>
        </p:txBody>
      </p:sp>
    </p:spTree>
    <p:extLst>
      <p:ext uri="{BB962C8B-B14F-4D97-AF65-F5344CB8AC3E}">
        <p14:creationId xmlns:p14="http://schemas.microsoft.com/office/powerpoint/2010/main" val="182769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E. Berryman, 2 May 2013, EPICS Collaboration Meeting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, Slide </a:t>
            </a:r>
            <a:fld id="{1D2CDB64-C772-4C10-8066-C769534B205C}" type="slidenum">
              <a:rPr lang="en-US" smtClean="0"/>
              <a:pPr algn="l"/>
              <a:t>11</a:t>
            </a:fld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76200" y="1067100"/>
            <a:ext cx="8990922" cy="5027414"/>
          </a:xfrm>
          <a:prstGeom prst="rect">
            <a:avLst/>
          </a:prstGeom>
        </p:spPr>
        <p:txBody>
          <a:bodyPr/>
          <a:lstStyle>
            <a:lvl1pPr marL="180178" indent="-180178" algn="l" defTabSz="803293" rtl="0" eaLnBrk="0" fontAlgn="base" hangingPunct="0">
              <a:lnSpc>
                <a:spcPct val="90000"/>
              </a:lnSpc>
              <a:spcBef>
                <a:spcPts val="1206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200">
                <a:solidFill>
                  <a:srgbClr val="064308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1pPr>
            <a:lvl2pPr marL="363359" indent="-151650" algn="l" defTabSz="803293" rtl="0" eaLnBrk="0" fontAlgn="base" hangingPunct="0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marL="591584" indent="-160658" algn="l" defTabSz="803293" rtl="0" eaLnBrk="0" fontAlgn="base" hangingPunct="0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SzPct val="100000"/>
              <a:buFont typeface="Lucida Grande" charset="0"/>
              <a:buChar char="»"/>
              <a:defRPr>
                <a:solidFill>
                  <a:schemeClr val="tx1"/>
                </a:solidFill>
                <a:latin typeface="Arial" charset="0"/>
                <a:ea typeface="ヒラギノ角ゴ Pro W3" pitchFamily="-111" charset="-128"/>
                <a:cs typeface="ヒラギノ角ゴ Pro W3" pitchFamily="-111" charset="-128"/>
              </a:defRPr>
            </a:lvl3pPr>
            <a:lvl4pPr marL="728219" indent="-133632" algn="l" defTabSz="803293" rtl="0" eaLnBrk="0" fontAlgn="base" hangingPunct="0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Clr>
                <a:srgbClr val="999999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pitchFamily="-111" charset="-128"/>
                <a:cs typeface="ヒラギノ角ゴ Pro W3"/>
              </a:defRPr>
            </a:lvl4pPr>
            <a:lvl5pPr marL="1002991" indent="-180178" algn="l" defTabSz="803293" rtl="0" eaLnBrk="0" fontAlgn="base" hangingPunct="0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Clr>
                <a:srgbClr val="999999"/>
              </a:buClr>
              <a:buSzPct val="100000"/>
              <a:buFont typeface="Lucida Grande" charset="0"/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pitchFamily="-111" charset="-128"/>
                <a:cs typeface="ヒラギノ角ゴ Pro W3"/>
              </a:defRPr>
            </a:lvl5pPr>
            <a:lvl6pPr marL="2223294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2680333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137372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3594407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 smtClean="0">
                <a:hlinkClick r:id="rId2"/>
              </a:rPr>
              <a:t>http://olog.github.com</a:t>
            </a:r>
            <a:r>
              <a:rPr lang="en-US" kern="0" dirty="0" smtClean="0"/>
              <a:t> contact: berryman@frib.msu.edu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85" y="1516124"/>
            <a:ext cx="5958415" cy="4552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Elog</a:t>
            </a:r>
            <a:r>
              <a:rPr lang="en-US" dirty="0" smtClean="0"/>
              <a:t> Details: REST API [1]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E. Berryman, 2 May 2013, EPICS Collaboration Meeting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, Slide </a:t>
            </a:r>
            <a:fld id="{1D2CDB64-C772-4C10-8066-C769534B205C}" type="slidenum">
              <a:rPr lang="en-US" smtClean="0"/>
              <a:pPr algn="l"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064455"/>
            <a:ext cx="88251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http GET</a:t>
            </a:r>
            <a:r>
              <a:rPr lang="en-US" sz="1100" dirty="0" smtClean="0"/>
              <a:t>:</a:t>
            </a:r>
          </a:p>
          <a:p>
            <a:r>
              <a:rPr lang="en-US" sz="1100" dirty="0" smtClean="0"/>
              <a:t>http://irmis3.nscl.msu.edu/Olog/resources/logs?ticket.id=7624</a:t>
            </a:r>
          </a:p>
          <a:p>
            <a:endParaRPr lang="en-US" sz="1100" dirty="0" smtClean="0"/>
          </a:p>
          <a:p>
            <a:r>
              <a:rPr lang="en-US" sz="1100" b="1" dirty="0" smtClean="0"/>
              <a:t>Response</a:t>
            </a:r>
            <a:r>
              <a:rPr lang="en-US" sz="1100" dirty="0" smtClean="0"/>
              <a:t>:</a:t>
            </a:r>
          </a:p>
          <a:p>
            <a:r>
              <a:rPr lang="en-US" sz="800" dirty="0"/>
              <a:t>&lt;?xml version="1.0" encoding="UTF-8" standalone="yes"?&gt;&lt;logs&gt;</a:t>
            </a:r>
          </a:p>
          <a:p>
            <a:r>
              <a:rPr lang="en-US" sz="800" dirty="0"/>
              <a:t> </a:t>
            </a:r>
            <a:r>
              <a:rPr lang="en-US" sz="800" dirty="0" smtClean="0"/>
              <a:t>&lt;</a:t>
            </a:r>
            <a:r>
              <a:rPr lang="en-US" sz="800" dirty="0"/>
              <a:t>log </a:t>
            </a:r>
            <a:r>
              <a:rPr lang="en-US" sz="800" dirty="0" err="1"/>
              <a:t>createdDate</a:t>
            </a:r>
            <a:r>
              <a:rPr lang="en-US" sz="800" dirty="0"/>
              <a:t>="2013-01-30T09:08:33-05:00" </a:t>
            </a:r>
            <a:r>
              <a:rPr lang="en-US" sz="800" dirty="0" err="1"/>
              <a:t>modifiedDate</a:t>
            </a:r>
            <a:r>
              <a:rPr lang="en-US" sz="800" dirty="0"/>
              <a:t>="</a:t>
            </a:r>
            <a:r>
              <a:rPr lang="en-US" sz="800" dirty="0" smtClean="0"/>
              <a:t>2013-01-30T09:08:33 05:00</a:t>
            </a:r>
            <a:r>
              <a:rPr lang="en-US" sz="800" dirty="0"/>
              <a:t>“ </a:t>
            </a:r>
            <a:r>
              <a:rPr lang="en-US" sz="800" dirty="0" smtClean="0"/>
              <a:t>owner</a:t>
            </a:r>
            <a:r>
              <a:rPr lang="en-US" sz="800" dirty="0"/>
              <a:t>="</a:t>
            </a:r>
            <a:r>
              <a:rPr lang="en-US" sz="800" dirty="0" err="1"/>
              <a:t>berryman</a:t>
            </a:r>
            <a:r>
              <a:rPr lang="en-US" sz="800" dirty="0"/>
              <a:t>" source="127.0.0.1" version="1" id="3670" level="Info" state="Active</a:t>
            </a:r>
            <a:r>
              <a:rPr lang="en-US" sz="800" dirty="0" smtClean="0"/>
              <a:t>"&gt;</a:t>
            </a:r>
          </a:p>
          <a:p>
            <a:r>
              <a:rPr lang="en-US" sz="800" dirty="0" smtClean="0"/>
              <a:t>&lt;</a:t>
            </a:r>
            <a:r>
              <a:rPr lang="en-US" sz="800" dirty="0"/>
              <a:t>description&gt;Data Browser Plot See attached Data Browser plot&lt;/description</a:t>
            </a:r>
            <a:r>
              <a:rPr lang="en-US" sz="800" dirty="0" smtClean="0"/>
              <a:t>&gt;</a:t>
            </a:r>
            <a:endParaRPr lang="en-US" sz="800" dirty="0"/>
          </a:p>
          <a:p>
            <a:r>
              <a:rPr lang="en-US" sz="800" dirty="0"/>
              <a:t>&lt;logbooks&gt;</a:t>
            </a:r>
          </a:p>
          <a:p>
            <a:r>
              <a:rPr lang="en-US" sz="800" dirty="0" smtClean="0"/>
              <a:t>	&lt;</a:t>
            </a:r>
            <a:r>
              <a:rPr lang="en-US" sz="800" dirty="0"/>
              <a:t>logbook owner="r3logbkg" name="</a:t>
            </a:r>
            <a:r>
              <a:rPr lang="en-US" sz="800" dirty="0" err="1"/>
              <a:t>ReA</a:t>
            </a:r>
            <a:r>
              <a:rPr lang="en-US" sz="800" dirty="0"/>
              <a:t> Operations" state="Active"&gt;</a:t>
            </a:r>
          </a:p>
          <a:p>
            <a:r>
              <a:rPr lang="en-US" sz="800" dirty="0" smtClean="0"/>
              <a:t>		&lt;</a:t>
            </a:r>
            <a:r>
              <a:rPr lang="en-US" sz="800" dirty="0"/>
              <a:t>id&gt;12&lt;/id&gt;</a:t>
            </a:r>
          </a:p>
          <a:p>
            <a:r>
              <a:rPr lang="en-US" sz="800" dirty="0" smtClean="0"/>
              <a:t>	&lt;/</a:t>
            </a:r>
            <a:r>
              <a:rPr lang="en-US" sz="800" dirty="0"/>
              <a:t>logbook&gt;</a:t>
            </a:r>
          </a:p>
          <a:p>
            <a:r>
              <a:rPr lang="en-US" sz="800" dirty="0"/>
              <a:t>&lt;/logbooks&gt;</a:t>
            </a:r>
          </a:p>
          <a:p>
            <a:r>
              <a:rPr lang="en-US" sz="800" dirty="0"/>
              <a:t>&lt;tags/&gt;</a:t>
            </a:r>
          </a:p>
          <a:p>
            <a:r>
              <a:rPr lang="en-US" sz="800" dirty="0"/>
              <a:t>&lt;properties&gt;</a:t>
            </a:r>
          </a:p>
          <a:p>
            <a:r>
              <a:rPr lang="en-US" sz="800" dirty="0" smtClean="0"/>
              <a:t>	</a:t>
            </a:r>
            <a:r>
              <a:rPr lang="en-US" sz="800" b="1" dirty="0" smtClean="0"/>
              <a:t>&lt;</a:t>
            </a:r>
            <a:r>
              <a:rPr lang="en-US" sz="800" b="1" dirty="0"/>
              <a:t>property </a:t>
            </a:r>
            <a:r>
              <a:rPr lang="en-US" sz="800" b="1" dirty="0" err="1"/>
              <a:t>groupingNum</a:t>
            </a:r>
            <a:r>
              <a:rPr lang="en-US" sz="800" b="1" dirty="0"/>
              <a:t>="0" id="3" name="Context"&gt;</a:t>
            </a:r>
          </a:p>
          <a:p>
            <a:r>
              <a:rPr lang="en-US" sz="800" b="1" dirty="0" smtClean="0"/>
              <a:t>		&lt;</a:t>
            </a:r>
            <a:r>
              <a:rPr lang="en-US" sz="800" b="1" dirty="0"/>
              <a:t>attributes&gt;</a:t>
            </a:r>
          </a:p>
          <a:p>
            <a:r>
              <a:rPr lang="en-US" sz="800" b="1" dirty="0" smtClean="0"/>
              <a:t>			&lt;</a:t>
            </a:r>
            <a:r>
              <a:rPr lang="en-US" sz="800" b="1" dirty="0"/>
              <a:t>entry&gt;</a:t>
            </a:r>
          </a:p>
          <a:p>
            <a:r>
              <a:rPr lang="en-US" sz="800" b="1" dirty="0" smtClean="0"/>
              <a:t>				&lt;</a:t>
            </a:r>
            <a:r>
              <a:rPr lang="en-US" sz="800" b="1" dirty="0"/>
              <a:t>key&gt;</a:t>
            </a:r>
            <a:r>
              <a:rPr lang="en-US" sz="800" b="1" dirty="0" err="1"/>
              <a:t>FileDescription</a:t>
            </a:r>
            <a:r>
              <a:rPr lang="en-US" sz="800" b="1" dirty="0"/>
              <a:t>&lt;/key&gt;</a:t>
            </a:r>
          </a:p>
          <a:p>
            <a:r>
              <a:rPr lang="en-US" sz="800" b="1" dirty="0" smtClean="0"/>
              <a:t>				&lt;</a:t>
            </a:r>
            <a:r>
              <a:rPr lang="en-US" sz="800" b="1" dirty="0"/>
              <a:t>value&gt;test&lt;/value&gt;</a:t>
            </a:r>
          </a:p>
          <a:p>
            <a:r>
              <a:rPr lang="en-US" sz="800" b="1" dirty="0" smtClean="0"/>
              <a:t>			&lt;/</a:t>
            </a:r>
            <a:r>
              <a:rPr lang="en-US" sz="800" b="1" dirty="0"/>
              <a:t>entry&gt;</a:t>
            </a:r>
          </a:p>
          <a:p>
            <a:r>
              <a:rPr lang="en-US" sz="800" b="1" dirty="0" smtClean="0"/>
              <a:t>			&lt;</a:t>
            </a:r>
            <a:r>
              <a:rPr lang="en-US" sz="800" b="1" dirty="0"/>
              <a:t>entry&gt;</a:t>
            </a:r>
          </a:p>
          <a:p>
            <a:r>
              <a:rPr lang="en-US" sz="800" b="1" dirty="0" smtClean="0"/>
              <a:t>				&lt;</a:t>
            </a:r>
            <a:r>
              <a:rPr lang="en-US" sz="800" b="1" dirty="0"/>
              <a:t>key&gt;</a:t>
            </a:r>
            <a:r>
              <a:rPr lang="en-US" sz="800" b="1" dirty="0" err="1"/>
              <a:t>FileName</a:t>
            </a:r>
            <a:r>
              <a:rPr lang="en-US" sz="800" b="1" dirty="0"/>
              <a:t>&lt;/key&gt;</a:t>
            </a:r>
          </a:p>
          <a:p>
            <a:r>
              <a:rPr lang="en-US" sz="800" b="1" dirty="0" smtClean="0"/>
              <a:t>				&lt;</a:t>
            </a:r>
            <a:r>
              <a:rPr lang="en-US" sz="800" b="1" dirty="0"/>
              <a:t>value&gt;</a:t>
            </a:r>
            <a:r>
              <a:rPr lang="en-US" sz="800" b="1" dirty="0" err="1"/>
              <a:t>test.plt</a:t>
            </a:r>
            <a:r>
              <a:rPr lang="en-US" sz="800" b="1" dirty="0"/>
              <a:t>&lt;/value&gt;</a:t>
            </a:r>
          </a:p>
          <a:p>
            <a:r>
              <a:rPr lang="en-US" sz="800" b="1" dirty="0" smtClean="0"/>
              <a:t>			&lt;/</a:t>
            </a:r>
            <a:r>
              <a:rPr lang="en-US" sz="800" b="1" dirty="0"/>
              <a:t>entry&gt;</a:t>
            </a:r>
          </a:p>
          <a:p>
            <a:r>
              <a:rPr lang="en-US" sz="800" b="1" dirty="0" smtClean="0"/>
              <a:t>		&lt;/</a:t>
            </a:r>
            <a:r>
              <a:rPr lang="en-US" sz="800" b="1" dirty="0"/>
              <a:t>attributes&gt;</a:t>
            </a:r>
          </a:p>
          <a:p>
            <a:r>
              <a:rPr lang="en-US" sz="800" b="1" dirty="0" smtClean="0"/>
              <a:t>	&lt;/</a:t>
            </a:r>
            <a:r>
              <a:rPr lang="en-US" sz="800" b="1" dirty="0"/>
              <a:t>property&gt;</a:t>
            </a:r>
          </a:p>
          <a:p>
            <a:r>
              <a:rPr lang="en-US" sz="800" b="1" dirty="0" smtClean="0"/>
              <a:t>	&lt;</a:t>
            </a:r>
            <a:r>
              <a:rPr lang="en-US" sz="800" b="1" dirty="0"/>
              <a:t>property </a:t>
            </a:r>
            <a:r>
              <a:rPr lang="en-US" sz="800" b="1" dirty="0" err="1"/>
              <a:t>groupingNum</a:t>
            </a:r>
            <a:r>
              <a:rPr lang="en-US" sz="800" b="1" dirty="0"/>
              <a:t>="0" id="2" name="Ticket"&gt;</a:t>
            </a:r>
          </a:p>
          <a:p>
            <a:r>
              <a:rPr lang="en-US" sz="800" b="1" dirty="0" smtClean="0"/>
              <a:t>		&lt;</a:t>
            </a:r>
            <a:r>
              <a:rPr lang="en-US" sz="800" b="1" dirty="0"/>
              <a:t>attributes&gt;</a:t>
            </a:r>
          </a:p>
          <a:p>
            <a:r>
              <a:rPr lang="en-US" sz="800" b="1" dirty="0" smtClean="0"/>
              <a:t>			&lt;</a:t>
            </a:r>
            <a:r>
              <a:rPr lang="en-US" sz="800" b="1" dirty="0"/>
              <a:t>entry&gt;</a:t>
            </a:r>
          </a:p>
          <a:p>
            <a:r>
              <a:rPr lang="en-US" sz="800" b="1" dirty="0" smtClean="0"/>
              <a:t>				&lt;</a:t>
            </a:r>
            <a:r>
              <a:rPr lang="en-US" sz="800" b="1" dirty="0"/>
              <a:t>key&gt;id&lt;/key&gt;</a:t>
            </a:r>
          </a:p>
          <a:p>
            <a:r>
              <a:rPr lang="en-US" sz="800" b="1" dirty="0" smtClean="0"/>
              <a:t>				&lt;</a:t>
            </a:r>
            <a:r>
              <a:rPr lang="en-US" sz="800" b="1" dirty="0"/>
              <a:t>value&gt;7624&lt;/value&gt;</a:t>
            </a:r>
          </a:p>
          <a:p>
            <a:r>
              <a:rPr lang="en-US" sz="800" b="1" dirty="0" smtClean="0"/>
              <a:t>			&lt;/</a:t>
            </a:r>
            <a:r>
              <a:rPr lang="en-US" sz="800" b="1" dirty="0"/>
              <a:t>entry&gt;</a:t>
            </a:r>
          </a:p>
          <a:p>
            <a:r>
              <a:rPr lang="en-US" sz="800" b="1" dirty="0" smtClean="0"/>
              <a:t>			&lt;</a:t>
            </a:r>
            <a:r>
              <a:rPr lang="en-US" sz="800" b="1" dirty="0"/>
              <a:t>entry&gt;</a:t>
            </a:r>
          </a:p>
          <a:p>
            <a:r>
              <a:rPr lang="en-US" sz="800" b="1" dirty="0" smtClean="0"/>
              <a:t>				&lt;</a:t>
            </a:r>
            <a:r>
              <a:rPr lang="en-US" sz="800" b="1" dirty="0"/>
              <a:t>key&gt;</a:t>
            </a:r>
            <a:r>
              <a:rPr lang="en-US" sz="800" b="1" dirty="0" err="1"/>
              <a:t>url</a:t>
            </a:r>
            <a:r>
              <a:rPr lang="en-US" sz="800" b="1" dirty="0"/>
              <a:t>&lt;/key&gt;</a:t>
            </a:r>
          </a:p>
          <a:p>
            <a:r>
              <a:rPr lang="en-US" sz="800" b="1" dirty="0" smtClean="0"/>
              <a:t>				&lt;value&gt; </a:t>
            </a:r>
            <a:r>
              <a:rPr lang="en-US" sz="800" b="1" dirty="0" smtClean="0">
                <a:hlinkClick r:id="rId2"/>
              </a:rPr>
              <a:t>https</a:t>
            </a:r>
            <a:r>
              <a:rPr lang="en-US" sz="800" b="1" dirty="0">
                <a:hlinkClick r:id="rId2"/>
              </a:rPr>
              <a:t>://</a:t>
            </a:r>
            <a:r>
              <a:rPr lang="en-US" sz="800" b="1" dirty="0" smtClean="0">
                <a:hlinkClick r:id="rId2"/>
              </a:rPr>
              <a:t>intra.nscl.msu.edu/troublereports/detailReport.php?id=7624</a:t>
            </a:r>
            <a:r>
              <a:rPr lang="en-US" sz="800" b="1" dirty="0" smtClean="0"/>
              <a:t> &lt;/</a:t>
            </a:r>
            <a:r>
              <a:rPr lang="en-US" sz="800" b="1" dirty="0"/>
              <a:t>value&gt;</a:t>
            </a:r>
          </a:p>
          <a:p>
            <a:r>
              <a:rPr lang="en-US" sz="800" b="1" dirty="0" smtClean="0"/>
              <a:t>			&lt;/</a:t>
            </a:r>
            <a:r>
              <a:rPr lang="en-US" sz="800" b="1" dirty="0"/>
              <a:t>entry&gt;</a:t>
            </a:r>
          </a:p>
          <a:p>
            <a:r>
              <a:rPr lang="en-US" sz="800" b="1" dirty="0" smtClean="0"/>
              <a:t>		&lt;/</a:t>
            </a:r>
            <a:r>
              <a:rPr lang="en-US" sz="800" b="1" dirty="0"/>
              <a:t>attributes&gt;</a:t>
            </a:r>
          </a:p>
          <a:p>
            <a:r>
              <a:rPr lang="en-US" sz="800" b="1" dirty="0" smtClean="0"/>
              <a:t>	&lt;/</a:t>
            </a:r>
            <a:r>
              <a:rPr lang="en-US" sz="800" b="1" dirty="0"/>
              <a:t>property&gt;</a:t>
            </a:r>
          </a:p>
          <a:p>
            <a:r>
              <a:rPr lang="en-US" sz="800" dirty="0"/>
              <a:t>&lt;/properties</a:t>
            </a:r>
            <a:r>
              <a:rPr lang="en-US" sz="800" dirty="0" smtClean="0"/>
              <a:t>&gt;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Elog</a:t>
            </a:r>
            <a:r>
              <a:rPr lang="en-US" dirty="0" smtClean="0"/>
              <a:t> Details: REST API [2]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E. Berryman, 2 May 2013, EPICS Collaboration Meeting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, Slide </a:t>
            </a:r>
            <a:fld id="{1D2CDB64-C772-4C10-8066-C769534B205C}" type="slidenum">
              <a:rPr lang="en-US" smtClean="0"/>
              <a:pPr algn="l"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064455"/>
            <a:ext cx="882513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New:</a:t>
            </a:r>
            <a:endParaRPr lang="en-US" sz="1100" b="1" dirty="0"/>
          </a:p>
          <a:p>
            <a:r>
              <a:rPr lang="en-US" sz="800" dirty="0"/>
              <a:t>&lt;?xml version="1.0" encoding="UTF-8" standalone="yes"?&gt;&lt;logs&gt;</a:t>
            </a:r>
          </a:p>
          <a:p>
            <a:r>
              <a:rPr lang="en-US" sz="800" dirty="0"/>
              <a:t> &lt;log </a:t>
            </a:r>
            <a:r>
              <a:rPr lang="en-US" sz="800" dirty="0" err="1"/>
              <a:t>createdDate</a:t>
            </a:r>
            <a:r>
              <a:rPr lang="en-US" sz="800" dirty="0"/>
              <a:t>="2013-01-30T09:08:33-05:00" </a:t>
            </a:r>
            <a:r>
              <a:rPr lang="en-US" sz="800" dirty="0" err="1"/>
              <a:t>modifiedDate</a:t>
            </a:r>
            <a:r>
              <a:rPr lang="en-US" sz="800" dirty="0"/>
              <a:t>="2013-01-30T09:08:33 05:00“ owner="</a:t>
            </a:r>
            <a:r>
              <a:rPr lang="en-US" sz="800" dirty="0" err="1"/>
              <a:t>berryman</a:t>
            </a:r>
            <a:r>
              <a:rPr lang="en-US" sz="800" dirty="0"/>
              <a:t>" source="127.0.0.1" version="1" id="3670" level="Info" state="Active"&gt;</a:t>
            </a:r>
          </a:p>
          <a:p>
            <a:r>
              <a:rPr lang="en-US" sz="800" dirty="0"/>
              <a:t>&lt;description&gt;Data Browser Plot See attached Data Browser plot&lt;/description&gt;</a:t>
            </a:r>
          </a:p>
          <a:p>
            <a:r>
              <a:rPr lang="en-US" sz="800" dirty="0"/>
              <a:t>&lt;logbooks&gt;</a:t>
            </a:r>
          </a:p>
          <a:p>
            <a:r>
              <a:rPr lang="en-US" sz="800" dirty="0"/>
              <a:t>	&lt;logbook owner="r3logbkg" name="</a:t>
            </a:r>
            <a:r>
              <a:rPr lang="en-US" sz="800" dirty="0" err="1"/>
              <a:t>ReA</a:t>
            </a:r>
            <a:r>
              <a:rPr lang="en-US" sz="800" dirty="0"/>
              <a:t> Operations" state="Active"&gt;</a:t>
            </a:r>
          </a:p>
          <a:p>
            <a:r>
              <a:rPr lang="en-US" sz="800" dirty="0"/>
              <a:t>		&lt;id&gt;12&lt;/id&gt;</a:t>
            </a:r>
          </a:p>
          <a:p>
            <a:r>
              <a:rPr lang="en-US" sz="800" dirty="0"/>
              <a:t>	&lt;/logbook&gt;</a:t>
            </a:r>
          </a:p>
          <a:p>
            <a:r>
              <a:rPr lang="en-US" sz="800" dirty="0"/>
              <a:t>&lt;/logbooks&gt;</a:t>
            </a:r>
          </a:p>
          <a:p>
            <a:r>
              <a:rPr lang="en-US" sz="800" dirty="0"/>
              <a:t>&lt;tags</a:t>
            </a:r>
            <a:r>
              <a:rPr lang="en-US" sz="800" dirty="0" smtClean="0"/>
              <a:t>/&gt;</a:t>
            </a:r>
          </a:p>
          <a:p>
            <a:r>
              <a:rPr lang="en-US" sz="800" b="1" dirty="0" smtClean="0"/>
              <a:t>&lt;</a:t>
            </a:r>
            <a:r>
              <a:rPr lang="en-US" sz="800" b="1" dirty="0"/>
              <a:t>attachments&gt;</a:t>
            </a:r>
          </a:p>
          <a:p>
            <a:r>
              <a:rPr lang="en-US" sz="800" b="1" dirty="0" smtClean="0"/>
              <a:t>	&lt;</a:t>
            </a:r>
            <a:r>
              <a:rPr lang="en-US" sz="800" b="1" dirty="0"/>
              <a:t>attachment&gt;</a:t>
            </a:r>
          </a:p>
          <a:p>
            <a:r>
              <a:rPr lang="en-US" sz="800" b="1" dirty="0" smtClean="0"/>
              <a:t>		&lt;</a:t>
            </a:r>
            <a:r>
              <a:rPr lang="en-US" sz="800" b="1" dirty="0" err="1"/>
              <a:t>contentType</a:t>
            </a:r>
            <a:r>
              <a:rPr lang="en-US" sz="800" b="1" dirty="0"/>
              <a:t>&gt;image/</a:t>
            </a:r>
            <a:r>
              <a:rPr lang="en-US" sz="800" b="1" dirty="0" err="1"/>
              <a:t>png</a:t>
            </a:r>
            <a:r>
              <a:rPr lang="en-US" sz="800" b="1" dirty="0"/>
              <a:t>&lt;/</a:t>
            </a:r>
            <a:r>
              <a:rPr lang="en-US" sz="800" b="1" dirty="0" err="1"/>
              <a:t>contentType</a:t>
            </a:r>
            <a:r>
              <a:rPr lang="en-US" sz="800" b="1" dirty="0"/>
              <a:t>&gt;</a:t>
            </a:r>
          </a:p>
          <a:p>
            <a:r>
              <a:rPr lang="en-US" sz="800" b="1" dirty="0" smtClean="0"/>
              <a:t>		&lt;</a:t>
            </a:r>
            <a:r>
              <a:rPr lang="en-US" sz="800" b="1" dirty="0" err="1"/>
              <a:t>fileName</a:t>
            </a:r>
            <a:r>
              <a:rPr lang="en-US" sz="800" b="1" dirty="0"/>
              <a:t>&gt;plot.png&lt;/</a:t>
            </a:r>
            <a:r>
              <a:rPr lang="en-US" sz="800" b="1" dirty="0" err="1"/>
              <a:t>fileName</a:t>
            </a:r>
            <a:r>
              <a:rPr lang="en-US" sz="800" b="1" dirty="0"/>
              <a:t>&gt;</a:t>
            </a:r>
          </a:p>
          <a:p>
            <a:r>
              <a:rPr lang="en-US" sz="800" b="1" dirty="0" smtClean="0"/>
              <a:t>		&lt;</a:t>
            </a:r>
            <a:r>
              <a:rPr lang="en-US" sz="800" b="1" dirty="0" err="1"/>
              <a:t>fileSize</a:t>
            </a:r>
            <a:r>
              <a:rPr lang="en-US" sz="800" b="1" dirty="0"/>
              <a:t>&gt;12455&lt;/</a:t>
            </a:r>
            <a:r>
              <a:rPr lang="en-US" sz="800" b="1" dirty="0" err="1"/>
              <a:t>fileSize</a:t>
            </a:r>
            <a:r>
              <a:rPr lang="en-US" sz="800" b="1" dirty="0"/>
              <a:t>&gt;</a:t>
            </a:r>
          </a:p>
          <a:p>
            <a:r>
              <a:rPr lang="en-US" sz="800" b="1" dirty="0" smtClean="0"/>
              <a:t>	&lt;/</a:t>
            </a:r>
            <a:r>
              <a:rPr lang="en-US" sz="800" b="1" dirty="0"/>
              <a:t>attachment&gt;</a:t>
            </a:r>
          </a:p>
          <a:p>
            <a:r>
              <a:rPr lang="en-US" sz="800" b="1" dirty="0" smtClean="0"/>
              <a:t>	&lt;</a:t>
            </a:r>
            <a:r>
              <a:rPr lang="en-US" sz="800" b="1" dirty="0"/>
              <a:t>attachment&gt;</a:t>
            </a:r>
          </a:p>
          <a:p>
            <a:r>
              <a:rPr lang="en-US" sz="800" b="1" dirty="0" smtClean="0"/>
              <a:t>		&lt;</a:t>
            </a:r>
            <a:r>
              <a:rPr lang="en-US" sz="800" b="1" dirty="0" err="1"/>
              <a:t>contentType</a:t>
            </a:r>
            <a:r>
              <a:rPr lang="en-US" sz="800" b="1" dirty="0"/>
              <a:t>&gt;application/octet-stream&lt;/</a:t>
            </a:r>
            <a:r>
              <a:rPr lang="en-US" sz="800" b="1" dirty="0" err="1"/>
              <a:t>contentType</a:t>
            </a:r>
            <a:r>
              <a:rPr lang="en-US" sz="800" b="1" dirty="0"/>
              <a:t>&gt;</a:t>
            </a:r>
          </a:p>
          <a:p>
            <a:r>
              <a:rPr lang="en-US" sz="800" b="1" dirty="0" smtClean="0"/>
              <a:t>		&lt;</a:t>
            </a:r>
            <a:r>
              <a:rPr lang="en-US" sz="800" b="1" dirty="0" err="1"/>
              <a:t>fileName</a:t>
            </a:r>
            <a:r>
              <a:rPr lang="en-US" sz="800" b="1" dirty="0"/>
              <a:t>&gt;</a:t>
            </a:r>
            <a:r>
              <a:rPr lang="en-US" sz="800" b="1" dirty="0" err="1"/>
              <a:t>test.plt</a:t>
            </a:r>
            <a:r>
              <a:rPr lang="en-US" sz="800" b="1" dirty="0"/>
              <a:t>&lt;/</a:t>
            </a:r>
            <a:r>
              <a:rPr lang="en-US" sz="800" b="1" dirty="0" err="1"/>
              <a:t>fileName</a:t>
            </a:r>
            <a:r>
              <a:rPr lang="en-US" sz="800" b="1" dirty="0"/>
              <a:t>&gt;</a:t>
            </a:r>
          </a:p>
          <a:p>
            <a:r>
              <a:rPr lang="en-US" sz="800" b="1" dirty="0" smtClean="0"/>
              <a:t>		&lt;</a:t>
            </a:r>
            <a:r>
              <a:rPr lang="en-US" sz="800" b="1" dirty="0" err="1"/>
              <a:t>fileSize</a:t>
            </a:r>
            <a:r>
              <a:rPr lang="en-US" sz="800" b="1" dirty="0"/>
              <a:t>&gt;4458&lt;/</a:t>
            </a:r>
            <a:r>
              <a:rPr lang="en-US" sz="800" b="1" dirty="0" err="1"/>
              <a:t>fileSize</a:t>
            </a:r>
            <a:r>
              <a:rPr lang="en-US" sz="800" b="1" dirty="0"/>
              <a:t>&gt;</a:t>
            </a:r>
          </a:p>
          <a:p>
            <a:r>
              <a:rPr lang="en-US" sz="800" b="1" dirty="0" smtClean="0"/>
              <a:t>	&lt;/</a:t>
            </a:r>
            <a:r>
              <a:rPr lang="en-US" sz="800" b="1" dirty="0"/>
              <a:t>attachment&gt;</a:t>
            </a:r>
          </a:p>
          <a:p>
            <a:r>
              <a:rPr lang="en-US" sz="800" b="1" dirty="0"/>
              <a:t>&lt;/attachments&gt;</a:t>
            </a:r>
          </a:p>
          <a:p>
            <a:r>
              <a:rPr lang="en-US" sz="800" dirty="0"/>
              <a:t>&lt;/log&gt;</a:t>
            </a:r>
          </a:p>
        </p:txBody>
      </p:sp>
    </p:spTree>
    <p:extLst>
      <p:ext uri="{BB962C8B-B14F-4D97-AF65-F5344CB8AC3E}">
        <p14:creationId xmlns:p14="http://schemas.microsoft.com/office/powerpoint/2010/main" val="326410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Quarter Deliverables</a:t>
            </a:r>
          </a:p>
          <a:p>
            <a:r>
              <a:rPr lang="en-US" dirty="0" smtClean="0"/>
              <a:t>What’s new</a:t>
            </a:r>
          </a:p>
          <a:p>
            <a:r>
              <a:rPr lang="en-US" dirty="0" smtClean="0"/>
              <a:t>Summary</a:t>
            </a:r>
          </a:p>
        </p:txBody>
      </p:sp>
      <p:sp>
        <p:nvSpPr>
          <p:cNvPr id="1024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E. Berryman</a:t>
            </a:r>
            <a:r>
              <a:rPr lang="en-US" dirty="0"/>
              <a:t>, 2</a:t>
            </a:r>
            <a:r>
              <a:rPr lang="en-US" dirty="0" smtClean="0"/>
              <a:t> May 2013, EPICS </a:t>
            </a:r>
            <a:r>
              <a:rPr lang="en-US" dirty="0" smtClean="0"/>
              <a:t>Collaboration Meeting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2001" y="6356450"/>
            <a:ext cx="762000" cy="364628"/>
          </a:xfrm>
        </p:spPr>
        <p:txBody>
          <a:bodyPr/>
          <a:lstStyle/>
          <a:p>
            <a:r>
              <a:rPr lang="en-US" dirty="0" smtClean="0"/>
              <a:t>, Slide </a:t>
            </a:r>
            <a:fld id="{1D2CDB64-C772-4C10-8066-C769534B205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4"/>
          <p:cNvSpPr>
            <a:spLocks noGrp="1"/>
          </p:cNvSpPr>
          <p:nvPr>
            <p:ph type="title"/>
          </p:nvPr>
        </p:nvSpPr>
        <p:spPr>
          <a:xfrm>
            <a:off x="76200" y="289331"/>
            <a:ext cx="8991600" cy="478624"/>
          </a:xfrm>
        </p:spPr>
        <p:txBody>
          <a:bodyPr/>
          <a:lstStyle/>
          <a:p>
            <a:r>
              <a:rPr lang="en-US" dirty="0" smtClean="0"/>
              <a:t>Deliverables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E. Berryman, 2 May 2013, EPICS Collaboration Meeting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/>
        </p:nvSpPr>
        <p:spPr>
          <a:xfrm>
            <a:off x="477672" y="1143000"/>
            <a:ext cx="8188657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500" dirty="0"/>
              <a:t>Released CSS general logbook interface</a:t>
            </a:r>
          </a:p>
          <a:p>
            <a:pPr lvl="1"/>
            <a:r>
              <a:rPr lang="en-US" sz="1500" dirty="0" smtClean="0"/>
              <a:t>Released CSS Log Entry</a:t>
            </a:r>
          </a:p>
          <a:p>
            <a:pPr lvl="1"/>
            <a:r>
              <a:rPr lang="en-US" sz="1500" dirty="0" smtClean="0"/>
              <a:t>Agreed on CSS Log Viewer mock up</a:t>
            </a:r>
          </a:p>
          <a:p>
            <a:pPr lvl="1"/>
            <a:r>
              <a:rPr lang="en-US" sz="1500" dirty="0" smtClean="0"/>
              <a:t>Released Python API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7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Logbook Interface (</a:t>
            </a:r>
            <a:r>
              <a:rPr lang="en-US" dirty="0" err="1"/>
              <a:t>D</a:t>
            </a:r>
            <a:r>
              <a:rPr lang="en-US" dirty="0" err="1" smtClean="0"/>
              <a:t>atabrowser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E. Berryman, 2 May 2013, EPICS Collaboration Meeting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7848600" cy="47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Logbook Entry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E. Berryman, 2 May 2013, EPICS Collaboration Meeting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05" y="1295400"/>
            <a:ext cx="3821020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295400"/>
            <a:ext cx="256422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067100"/>
            <a:ext cx="3733800" cy="5027414"/>
          </a:xfrm>
        </p:spPr>
        <p:txBody>
          <a:bodyPr/>
          <a:lstStyle/>
          <a:p>
            <a:r>
              <a:rPr lang="en-US" dirty="0" smtClean="0"/>
              <a:t>Technologies</a:t>
            </a:r>
          </a:p>
          <a:p>
            <a:pPr lvl="1"/>
            <a:r>
              <a:rPr lang="en-US" dirty="0" smtClean="0"/>
              <a:t>Web application </a:t>
            </a:r>
          </a:p>
          <a:p>
            <a:pPr lvl="2"/>
            <a:r>
              <a:rPr lang="en-US" dirty="0" smtClean="0"/>
              <a:t>Built with </a:t>
            </a:r>
            <a:r>
              <a:rPr lang="en-US" dirty="0" err="1" smtClean="0"/>
              <a:t>CakePHP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Using REST </a:t>
            </a:r>
            <a:r>
              <a:rPr lang="en-US" dirty="0" err="1" smtClean="0"/>
              <a:t>datasource</a:t>
            </a:r>
            <a:endParaRPr lang="en-US" dirty="0" smtClean="0"/>
          </a:p>
          <a:p>
            <a:pPr lvl="1"/>
            <a:r>
              <a:rPr lang="en-US" dirty="0" smtClean="0"/>
              <a:t>Web service </a:t>
            </a:r>
          </a:p>
          <a:p>
            <a:pPr lvl="2"/>
            <a:r>
              <a:rPr lang="en-US" dirty="0" smtClean="0"/>
              <a:t>Built on Glassfish </a:t>
            </a:r>
          </a:p>
          <a:p>
            <a:pPr lvl="2"/>
            <a:r>
              <a:rPr lang="en-US" dirty="0" smtClean="0"/>
              <a:t>Apache Jackrabbit embedded for attachments</a:t>
            </a:r>
          </a:p>
          <a:p>
            <a:pPr lvl="2"/>
            <a:r>
              <a:rPr lang="en-US" dirty="0" smtClean="0"/>
              <a:t>Log data in </a:t>
            </a:r>
            <a:r>
              <a:rPr lang="en-US" dirty="0" err="1" smtClean="0"/>
              <a:t>mySQL</a:t>
            </a:r>
            <a:r>
              <a:rPr lang="en-US" dirty="0" smtClean="0"/>
              <a:t>  </a:t>
            </a:r>
          </a:p>
          <a:p>
            <a:pPr lvl="2"/>
            <a:r>
              <a:rPr lang="en-US" dirty="0" err="1" smtClean="0"/>
              <a:t>Lucene</a:t>
            </a:r>
            <a:r>
              <a:rPr lang="en-US" dirty="0" smtClean="0"/>
              <a:t> in Jackrabbit allows searching of attachments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Logbook Web Application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E. Berryman, 2 May 2013, EPICS Collaboration Meeting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754961" y="1172537"/>
            <a:ext cx="5084240" cy="4771064"/>
            <a:chOff x="3754961" y="1172537"/>
            <a:chExt cx="5084240" cy="4771064"/>
          </a:xfrm>
        </p:grpSpPr>
        <p:sp>
          <p:nvSpPr>
            <p:cNvPr id="8" name="Rounded Rectangle 7"/>
            <p:cNvSpPr/>
            <p:nvPr/>
          </p:nvSpPr>
          <p:spPr>
            <a:xfrm>
              <a:off x="3754961" y="3761093"/>
              <a:ext cx="5075794" cy="2182508"/>
            </a:xfrm>
            <a:prstGeom prst="roundRect">
              <a:avLst/>
            </a:prstGeom>
            <a:ln>
              <a:solidFill>
                <a:schemeClr val="accent3"/>
              </a:solidFill>
              <a:prstDash val="sysDash"/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>
                  <a:solidFill>
                    <a:schemeClr val="accent3"/>
                  </a:solidFill>
                </a:rPr>
                <a:t>Logbook</a:t>
              </a:r>
              <a:r>
                <a:rPr lang="en-US" sz="1100" b="1" baseline="0">
                  <a:solidFill>
                    <a:schemeClr val="accent3"/>
                  </a:solidFill>
                </a:rPr>
                <a:t> Web Service</a:t>
              </a:r>
              <a:endParaRPr lang="en-US" sz="1100" b="1">
                <a:solidFill>
                  <a:schemeClr val="accent3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763407" y="1172537"/>
              <a:ext cx="5075794" cy="1884317"/>
            </a:xfrm>
            <a:prstGeom prst="roundRect">
              <a:avLst/>
            </a:prstGeom>
            <a:ln>
              <a:solidFill>
                <a:schemeClr val="accent3"/>
              </a:solidFill>
              <a:prstDash val="sysDash"/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accent3"/>
                  </a:solidFill>
                </a:rPr>
                <a:t>Application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182596" y="1501061"/>
              <a:ext cx="4169439" cy="1460625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/>
                <a:t>Apache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720230" y="1822118"/>
              <a:ext cx="3029491" cy="1057088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/>
                <a:t>CakePHP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579208" y="2390681"/>
              <a:ext cx="1292173" cy="444114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/>
                <a:t>Logbook</a:t>
              </a:r>
              <a:r>
                <a:rPr lang="en-US" sz="1100" b="1" baseline="0"/>
                <a:t> REST</a:t>
              </a:r>
            </a:p>
            <a:p>
              <a:pPr algn="ctr"/>
              <a:r>
                <a:rPr lang="en-US" sz="1100" b="1" baseline="0"/>
                <a:t>Datasource</a:t>
              </a:r>
              <a:endParaRPr lang="en-US" sz="1100" b="1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143458" y="4052940"/>
              <a:ext cx="4265018" cy="1370412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/>
                <a:t>Glassfish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55944" y="4681045"/>
              <a:ext cx="3606263" cy="628106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/>
                <a:t>Apache</a:t>
              </a:r>
              <a:r>
                <a:rPr lang="en-US" sz="1100" b="1" baseline="0"/>
                <a:t> Jackrabbit Content Repository</a:t>
              </a:r>
              <a:endParaRPr lang="en-US" sz="1100" b="1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08141" y="4974015"/>
              <a:ext cx="1385074" cy="253780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/>
                <a:t>Lucene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261696" y="5493142"/>
              <a:ext cx="4045434" cy="329914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/>
                <a:t>mySQL</a:t>
              </a:r>
            </a:p>
          </p:txBody>
        </p:sp>
        <p:cxnSp>
          <p:nvCxnSpPr>
            <p:cNvPr id="17" name="Elbow Connector 16"/>
            <p:cNvCxnSpPr/>
            <p:nvPr/>
          </p:nvCxnSpPr>
          <p:spPr>
            <a:xfrm rot="5400000">
              <a:off x="4734571" y="3380428"/>
              <a:ext cx="1473652" cy="427190"/>
            </a:xfrm>
            <a:prstGeom prst="bentConnector3">
              <a:avLst>
                <a:gd name="adj1" fmla="val 50000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552141" y="4330847"/>
              <a:ext cx="3419019" cy="298658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/>
                <a:t>REST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Logbook Web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E. Berryman, 2 May 2013, EPICS Collaboration Meeting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26917"/>
            <a:ext cx="5487988" cy="5142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067100"/>
            <a:ext cx="3733800" cy="5027414"/>
          </a:xfrm>
        </p:spPr>
        <p:txBody>
          <a:bodyPr/>
          <a:lstStyle/>
          <a:p>
            <a:r>
              <a:rPr lang="en-US" dirty="0" smtClean="0"/>
              <a:t>Technologies</a:t>
            </a:r>
          </a:p>
          <a:p>
            <a:pPr lvl="1"/>
            <a:r>
              <a:rPr lang="en-US" dirty="0" smtClean="0"/>
              <a:t>Server-side </a:t>
            </a:r>
          </a:p>
          <a:p>
            <a:pPr lvl="1"/>
            <a:r>
              <a:rPr lang="en-US" dirty="0" smtClean="0"/>
              <a:t>Client-side</a:t>
            </a:r>
          </a:p>
          <a:p>
            <a:pPr lvl="2"/>
            <a:r>
              <a:rPr lang="en-US" dirty="0"/>
              <a:t>Twitter Bootstrap (HTML5</a:t>
            </a:r>
            <a:r>
              <a:rPr lang="en-US" dirty="0" smtClean="0"/>
              <a:t>)</a:t>
            </a:r>
          </a:p>
          <a:p>
            <a:pPr lvl="2"/>
            <a:r>
              <a:rPr lang="en-US" sz="1600" dirty="0" err="1" smtClean="0"/>
              <a:t>j</a:t>
            </a:r>
            <a:r>
              <a:rPr lang="en-US" sz="1600" dirty="0" err="1"/>
              <a:t>Q</a:t>
            </a:r>
            <a:r>
              <a:rPr lang="en-US" sz="1600" dirty="0" err="1" smtClean="0"/>
              <a:t>uery</a:t>
            </a:r>
            <a:r>
              <a:rPr lang="en-US" sz="1600" dirty="0" smtClean="0"/>
              <a:t> </a:t>
            </a:r>
            <a:r>
              <a:rPr lang="en-US" sz="1600" dirty="0" err="1" smtClean="0"/>
              <a:t>getJSON</a:t>
            </a:r>
            <a:r>
              <a:rPr lang="en-US" sz="1600" dirty="0" smtClean="0"/>
              <a:t>() (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Logbook Web Application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E. Berryman, 2 May 2013, EPICS Collaboration Meeting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754961" y="1524000"/>
            <a:ext cx="5075794" cy="4419601"/>
            <a:chOff x="3754961" y="1600200"/>
            <a:chExt cx="5075794" cy="4343401"/>
          </a:xfrm>
        </p:grpSpPr>
        <p:sp>
          <p:nvSpPr>
            <p:cNvPr id="8" name="Rounded Rectangle 7"/>
            <p:cNvSpPr/>
            <p:nvPr/>
          </p:nvSpPr>
          <p:spPr>
            <a:xfrm>
              <a:off x="3754961" y="3761093"/>
              <a:ext cx="5075794" cy="2182508"/>
            </a:xfrm>
            <a:prstGeom prst="roundRect">
              <a:avLst/>
            </a:prstGeom>
            <a:ln>
              <a:solidFill>
                <a:schemeClr val="accent3"/>
              </a:solidFill>
              <a:prstDash val="sysDash"/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>
                  <a:solidFill>
                    <a:schemeClr val="accent3"/>
                  </a:solidFill>
                </a:rPr>
                <a:t>Logbook</a:t>
              </a:r>
              <a:r>
                <a:rPr lang="en-US" sz="1100" b="1" baseline="0">
                  <a:solidFill>
                    <a:schemeClr val="accent3"/>
                  </a:solidFill>
                </a:rPr>
                <a:t> Web Service</a:t>
              </a:r>
              <a:endParaRPr lang="en-US" sz="1100" b="1">
                <a:solidFill>
                  <a:schemeClr val="accent3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754961" y="1600200"/>
              <a:ext cx="5075794" cy="1884317"/>
            </a:xfrm>
            <a:prstGeom prst="roundRect">
              <a:avLst/>
            </a:prstGeom>
            <a:ln>
              <a:solidFill>
                <a:schemeClr val="accent3"/>
              </a:solidFill>
              <a:prstDash val="sysDash"/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accent3"/>
                  </a:solidFill>
                </a:rPr>
                <a:t>Application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150256" y="1905000"/>
              <a:ext cx="1357886" cy="1460625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/>
                <a:t>Apache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143458" y="4052940"/>
              <a:ext cx="4265018" cy="1370412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/>
                <a:t>Glassfish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55944" y="4681045"/>
              <a:ext cx="3606263" cy="628106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/>
                <a:t>Apache</a:t>
              </a:r>
              <a:r>
                <a:rPr lang="en-US" sz="1100" b="1" baseline="0"/>
                <a:t> Jackrabbit Content Repository</a:t>
              </a:r>
              <a:endParaRPr lang="en-US" sz="1100" b="1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08141" y="4974015"/>
              <a:ext cx="1385074" cy="253780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/>
                <a:t>Lucene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261696" y="5493142"/>
              <a:ext cx="4045434" cy="329914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/>
                <a:t>mySQL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552141" y="4330847"/>
              <a:ext cx="3419019" cy="298658"/>
            </a:xfrm>
            <a:prstGeom prst="round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00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/>
                <a:t>REST</a:t>
              </a:r>
            </a:p>
          </p:txBody>
        </p:sp>
        <p:cxnSp>
          <p:nvCxnSpPr>
            <p:cNvPr id="17" name="Elbow Connector 16"/>
            <p:cNvCxnSpPr/>
            <p:nvPr/>
          </p:nvCxnSpPr>
          <p:spPr>
            <a:xfrm rot="5400000">
              <a:off x="6941105" y="3690406"/>
              <a:ext cx="938342" cy="342544"/>
            </a:xfrm>
            <a:prstGeom prst="bentConnector3">
              <a:avLst>
                <a:gd name="adj1" fmla="val 50000"/>
              </a:avLst>
            </a:prstGeom>
            <a:ln w="19050">
              <a:headEnd type="arrow"/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" name="Rounded Rectangle 19"/>
          <p:cNvSpPr/>
          <p:nvPr/>
        </p:nvSpPr>
        <p:spPr>
          <a:xfrm>
            <a:off x="7239004" y="1853034"/>
            <a:ext cx="1357886" cy="1486250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Browser</a:t>
            </a:r>
            <a:endParaRPr lang="en-US" sz="11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7422647" y="2238251"/>
            <a:ext cx="990600" cy="1075633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Bootstrap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err="1" smtClean="0"/>
              <a:t>jQ</a:t>
            </a:r>
            <a:r>
              <a:rPr lang="en-US" sz="1100" b="1" dirty="0" err="1" smtClean="0"/>
              <a:t>uery</a:t>
            </a:r>
            <a:endParaRPr lang="en-US" sz="1100" b="1" dirty="0" smtClean="0"/>
          </a:p>
          <a:p>
            <a:pPr algn="ctr"/>
            <a:r>
              <a:rPr lang="en-US" b="1" dirty="0" err="1" smtClean="0"/>
              <a:t>getJSON</a:t>
            </a:r>
            <a:endParaRPr lang="en-US" sz="1100" b="1" dirty="0" smtClean="0"/>
          </a:p>
          <a:p>
            <a:pPr algn="ctr"/>
            <a:endParaRPr lang="en-US" sz="1100" b="1" dirty="0"/>
          </a:p>
        </p:txBody>
      </p:sp>
      <p:cxnSp>
        <p:nvCxnSpPr>
          <p:cNvPr id="22" name="Elbow Connector 21"/>
          <p:cNvCxnSpPr>
            <a:endCxn id="10" idx="3"/>
          </p:cNvCxnSpPr>
          <p:nvPr/>
        </p:nvCxnSpPr>
        <p:spPr>
          <a:xfrm rot="10800000" flipV="1">
            <a:off x="5508142" y="2238250"/>
            <a:ext cx="1730862" cy="339021"/>
          </a:xfrm>
          <a:prstGeom prst="bentConnector3">
            <a:avLst>
              <a:gd name="adj1" fmla="val 50000"/>
            </a:avLst>
          </a:prstGeom>
          <a:ln w="19050"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93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Logbook* </a:t>
            </a:r>
            <a:r>
              <a:rPr lang="en-US" dirty="0"/>
              <a:t>Web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E. Berryman, 2 May 2013, EPICS Collaboration Meeting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, Slide </a:t>
            </a:r>
            <a:fld id="{1D2CDB64-C772-4C10-8066-C769534B205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76" y="1143000"/>
            <a:ext cx="6953024" cy="4653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9801" y="5779142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*very alpha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1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RIB2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10_CKG FRIB no-line h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KG FRIB no-line 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KG FRIB no-line 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8">
        <a:dk1>
          <a:srgbClr val="000000"/>
        </a:dk1>
        <a:lt1>
          <a:srgbClr val="FFFFFF"/>
        </a:lt1>
        <a:dk2>
          <a:srgbClr val="1F1DE8"/>
        </a:dk2>
        <a:lt2>
          <a:srgbClr val="007469"/>
        </a:lt2>
        <a:accent1>
          <a:srgbClr val="FC0128"/>
        </a:accent1>
        <a:accent2>
          <a:srgbClr val="CF16CE"/>
        </a:accent2>
        <a:accent3>
          <a:srgbClr val="FFFFFF"/>
        </a:accent3>
        <a:accent4>
          <a:srgbClr val="000000"/>
        </a:accent4>
        <a:accent5>
          <a:srgbClr val="FDAAAC"/>
        </a:accent5>
        <a:accent6>
          <a:srgbClr val="BB13BA"/>
        </a:accent6>
        <a:hlink>
          <a:srgbClr val="F39FD1"/>
        </a:hlink>
        <a:folHlink>
          <a:srgbClr val="7C0F5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28E092E3137F4EAFB60D20E09E8021" ma:contentTypeVersion="" ma:contentTypeDescription="Create a new document." ma:contentTypeScope="" ma:versionID="4f502ef1fbfa4232662385ee9f7bef1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3e687d5f98ee29b9cfcc2ff24550dc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BA702D-F6E6-4314-8945-369A109C75F9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B76CD61-6042-403B-B3F6-04E51A8FF7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567CEA-19DC-4754-8FB9-72C18470C4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12124</TotalTime>
  <Words>401</Words>
  <Application>Microsoft Office PowerPoint</Application>
  <PresentationFormat>On-screen Show (4:3)</PresentationFormat>
  <Paragraphs>152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Lucida Grande</vt:lpstr>
      <vt:lpstr>ＭＳ Ｐゴシック</vt:lpstr>
      <vt:lpstr>Calibri</vt:lpstr>
      <vt:lpstr>Wingdings</vt:lpstr>
      <vt:lpstr>ヒラギノ角ゴ Pro W3</vt:lpstr>
      <vt:lpstr>Helvetica</vt:lpstr>
      <vt:lpstr>1_FRIB2</vt:lpstr>
      <vt:lpstr>Logbook (Olog)</vt:lpstr>
      <vt:lpstr>Overview</vt:lpstr>
      <vt:lpstr>Deliverables</vt:lpstr>
      <vt:lpstr>CSS Logbook Interface (Databrowser)</vt:lpstr>
      <vt:lpstr>CSS Logbook Entry</vt:lpstr>
      <vt:lpstr>Current Logbook Web Application</vt:lpstr>
      <vt:lpstr>Current Logbook Web Application</vt:lpstr>
      <vt:lpstr>Next Logbook Web Application</vt:lpstr>
      <vt:lpstr>New Logbook* Web Application</vt:lpstr>
      <vt:lpstr>Future Work</vt:lpstr>
      <vt:lpstr>Where to find us</vt:lpstr>
      <vt:lpstr>Elog Details: REST API [1] </vt:lpstr>
      <vt:lpstr>Elog Details: REST API [2]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Logbook</dc:title>
  <dc:creator>Berryman, Eric</dc:creator>
  <cp:lastModifiedBy>frederick</cp:lastModifiedBy>
  <cp:revision>446</cp:revision>
  <cp:lastPrinted>2009-07-30T20:47:55Z</cp:lastPrinted>
  <dcterms:created xsi:type="dcterms:W3CDTF">2009-08-06T11:48:02Z</dcterms:created>
  <dcterms:modified xsi:type="dcterms:W3CDTF">2013-05-02T06:42:57Z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0x0101007F28E092E3137F4EAFB60D20E09E8021</vt:lpwstr>
  </property>
</Properties>
</file>