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7" autoAdjust="0"/>
    <p:restoredTop sz="94660"/>
  </p:normalViewPr>
  <p:slideViewPr>
    <p:cSldViewPr snapToGrid="0">
      <p:cViewPr varScale="1">
        <p:scale>
          <a:sx n="145" d="100"/>
          <a:sy n="145" d="100"/>
        </p:scale>
        <p:origin x="4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31627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51007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81539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52829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61406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81087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56373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356439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32939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3945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21490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50816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01599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08695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583397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15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98963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56759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1/12/2022</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1517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maryjezek.github.io/travel-optimizer/"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hyperlink" Target="https://github.com/Maryjezek/travel-optimizer.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53"/>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3CC92A7C-6A58-4E58-B13D-BD8BAEA6D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
            <a:ext cx="9144000" cy="5140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BE28EF24-9AAC-46CE-915B-C3513A9786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65" name="Freeform 11">
              <a:extLst>
                <a:ext uri="{FF2B5EF4-FFF2-40B4-BE49-F238E27FC236}">
                  <a16:creationId xmlns:a16="http://schemas.microsoft.com/office/drawing/2014/main" id="{22A4915C-5BAE-4EF1-98D9-80B7ACCC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6" name="Freeform 12">
              <a:extLst>
                <a:ext uri="{FF2B5EF4-FFF2-40B4-BE49-F238E27FC236}">
                  <a16:creationId xmlns:a16="http://schemas.microsoft.com/office/drawing/2014/main" id="{F4633A4E-2C66-4250-AAF4-88BFB2714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7" name="Freeform 13">
              <a:extLst>
                <a:ext uri="{FF2B5EF4-FFF2-40B4-BE49-F238E27FC236}">
                  <a16:creationId xmlns:a16="http://schemas.microsoft.com/office/drawing/2014/main" id="{D946C36C-F30A-469F-9887-FD626B588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8" name="Freeform 14">
              <a:extLst>
                <a:ext uri="{FF2B5EF4-FFF2-40B4-BE49-F238E27FC236}">
                  <a16:creationId xmlns:a16="http://schemas.microsoft.com/office/drawing/2014/main" id="{453195CD-75B2-44EB-AE90-2F3CB86B1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9" name="Freeform 15">
              <a:extLst>
                <a:ext uri="{FF2B5EF4-FFF2-40B4-BE49-F238E27FC236}">
                  <a16:creationId xmlns:a16="http://schemas.microsoft.com/office/drawing/2014/main" id="{D358E0A7-46FF-4777-8BB6-7F869F3A6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0" name="Freeform 16">
              <a:extLst>
                <a:ext uri="{FF2B5EF4-FFF2-40B4-BE49-F238E27FC236}">
                  <a16:creationId xmlns:a16="http://schemas.microsoft.com/office/drawing/2014/main" id="{7448C2A2-1FD8-456F-B43C-10C95E72F5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1" name="Freeform 17">
              <a:extLst>
                <a:ext uri="{FF2B5EF4-FFF2-40B4-BE49-F238E27FC236}">
                  <a16:creationId xmlns:a16="http://schemas.microsoft.com/office/drawing/2014/main" id="{98CFDE0C-EB8B-4A76-AA76-E37E285A9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2" name="Freeform 18">
              <a:extLst>
                <a:ext uri="{FF2B5EF4-FFF2-40B4-BE49-F238E27FC236}">
                  <a16:creationId xmlns:a16="http://schemas.microsoft.com/office/drawing/2014/main" id="{E638037C-E45E-431C-B053-DA572B446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3" name="Freeform 19">
              <a:extLst>
                <a:ext uri="{FF2B5EF4-FFF2-40B4-BE49-F238E27FC236}">
                  <a16:creationId xmlns:a16="http://schemas.microsoft.com/office/drawing/2014/main" id="{B62D87FA-4675-41EE-96E5-5F7D9A809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4" name="Freeform 20">
              <a:extLst>
                <a:ext uri="{FF2B5EF4-FFF2-40B4-BE49-F238E27FC236}">
                  <a16:creationId xmlns:a16="http://schemas.microsoft.com/office/drawing/2014/main" id="{8584ED54-D08D-4121-A2D6-90AD77B24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5" name="Freeform 21">
              <a:extLst>
                <a:ext uri="{FF2B5EF4-FFF2-40B4-BE49-F238E27FC236}">
                  <a16:creationId xmlns:a16="http://schemas.microsoft.com/office/drawing/2014/main" id="{C5B0EDA2-D009-4AAE-BC70-2B8183AF8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6" name="Freeform 22">
              <a:extLst>
                <a:ext uri="{FF2B5EF4-FFF2-40B4-BE49-F238E27FC236}">
                  <a16:creationId xmlns:a16="http://schemas.microsoft.com/office/drawing/2014/main" id="{0DABB3EA-C682-4AB4-89E3-F738C3BFC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54" name="Google Shape;54;p13"/>
          <p:cNvSpPr txBox="1">
            <a:spLocks noGrp="1"/>
          </p:cNvSpPr>
          <p:nvPr>
            <p:ph type="ctrTitle"/>
          </p:nvPr>
        </p:nvSpPr>
        <p:spPr>
          <a:xfrm>
            <a:off x="1941909" y="2825496"/>
            <a:ext cx="6686550" cy="1443476"/>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 dirty="0"/>
              <a:t>Travel Optimizer</a:t>
            </a:r>
            <a:endParaRPr lang="en-US"/>
          </a:p>
        </p:txBody>
      </p:sp>
      <p:sp>
        <p:nvSpPr>
          <p:cNvPr id="55" name="Google Shape;55;p13"/>
          <p:cNvSpPr txBox="1">
            <a:spLocks noGrp="1"/>
          </p:cNvSpPr>
          <p:nvPr>
            <p:ph type="subTitle" idx="1"/>
          </p:nvPr>
        </p:nvSpPr>
        <p:spPr>
          <a:xfrm>
            <a:off x="1941909" y="4272533"/>
            <a:ext cx="6686550" cy="380392"/>
          </a:xfrm>
          <a:prstGeom prst="rect">
            <a:avLst/>
          </a:prstGeom>
        </p:spPr>
        <p:txBody>
          <a:bodyPr spcFirstLastPara="1" lIns="91425" tIns="91425" rIns="91425" bIns="91425" anchorCtr="0">
            <a:normAutofit/>
          </a:bodyPr>
          <a:lstStyle/>
          <a:p>
            <a:pPr marL="0" lvl="0" indent="0" rtl="0">
              <a:lnSpc>
                <a:spcPct val="90000"/>
              </a:lnSpc>
              <a:spcBef>
                <a:spcPts val="0"/>
              </a:spcBef>
              <a:spcAft>
                <a:spcPts val="600"/>
              </a:spcAft>
              <a:buNone/>
            </a:pPr>
            <a:r>
              <a:rPr lang="en-US" sz="800">
                <a:highlight>
                  <a:srgbClr val="FFFF00"/>
                </a:highlight>
              </a:rPr>
              <a:t>By The </a:t>
            </a:r>
            <a:r>
              <a:rPr lang="en-US" sz="800" err="1">
                <a:highlight>
                  <a:srgbClr val="FFFF00"/>
                </a:highlight>
              </a:rPr>
              <a:t>Apptimizers</a:t>
            </a:r>
            <a:endParaRPr lang="en-US" sz="800">
              <a:highlight>
                <a:srgbClr val="FFFF00"/>
              </a:highlight>
            </a:endParaRPr>
          </a:p>
        </p:txBody>
      </p:sp>
      <p:grpSp>
        <p:nvGrpSpPr>
          <p:cNvPr id="78" name="Group 77">
            <a:extLst>
              <a:ext uri="{FF2B5EF4-FFF2-40B4-BE49-F238E27FC236}">
                <a16:creationId xmlns:a16="http://schemas.microsoft.com/office/drawing/2014/main" id="{455AD17B-B3F7-4D05-8FA5-6493F2CBA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79" name="Freeform 27">
              <a:extLst>
                <a:ext uri="{FF2B5EF4-FFF2-40B4-BE49-F238E27FC236}">
                  <a16:creationId xmlns:a16="http://schemas.microsoft.com/office/drawing/2014/main" id="{B96F8D32-B863-4FAD-974E-FEC8D8752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0" name="Freeform 28">
              <a:extLst>
                <a:ext uri="{FF2B5EF4-FFF2-40B4-BE49-F238E27FC236}">
                  <a16:creationId xmlns:a16="http://schemas.microsoft.com/office/drawing/2014/main" id="{992A048B-63EE-41EA-91CF-68B186A9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1" name="Freeform 29">
              <a:extLst>
                <a:ext uri="{FF2B5EF4-FFF2-40B4-BE49-F238E27FC236}">
                  <a16:creationId xmlns:a16="http://schemas.microsoft.com/office/drawing/2014/main" id="{BAB9D9BE-A169-4344-B592-657BA18C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2" name="Freeform 30">
              <a:extLst>
                <a:ext uri="{FF2B5EF4-FFF2-40B4-BE49-F238E27FC236}">
                  <a16:creationId xmlns:a16="http://schemas.microsoft.com/office/drawing/2014/main" id="{F0D83F40-BD05-4F3B-A67A-0E3907274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3" name="Freeform 31">
              <a:extLst>
                <a:ext uri="{FF2B5EF4-FFF2-40B4-BE49-F238E27FC236}">
                  <a16:creationId xmlns:a16="http://schemas.microsoft.com/office/drawing/2014/main" id="{F6DF37C0-E9F2-4D87-B6DC-A5C025108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4" name="Freeform 32">
              <a:extLst>
                <a:ext uri="{FF2B5EF4-FFF2-40B4-BE49-F238E27FC236}">
                  <a16:creationId xmlns:a16="http://schemas.microsoft.com/office/drawing/2014/main" id="{D1A4E04D-137A-40D0-97B2-CCD94E38E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5" name="Freeform 33">
              <a:extLst>
                <a:ext uri="{FF2B5EF4-FFF2-40B4-BE49-F238E27FC236}">
                  <a16:creationId xmlns:a16="http://schemas.microsoft.com/office/drawing/2014/main" id="{FDE9DA00-36D7-45AF-BFE3-6B2407BB2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6" name="Freeform 34">
              <a:extLst>
                <a:ext uri="{FF2B5EF4-FFF2-40B4-BE49-F238E27FC236}">
                  <a16:creationId xmlns:a16="http://schemas.microsoft.com/office/drawing/2014/main" id="{CD78AA11-D71F-4734-97DD-EAABD61EA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7" name="Freeform 35">
              <a:extLst>
                <a:ext uri="{FF2B5EF4-FFF2-40B4-BE49-F238E27FC236}">
                  <a16:creationId xmlns:a16="http://schemas.microsoft.com/office/drawing/2014/main" id="{231073E1-6D36-4D35-9574-BFF0BE32C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8" name="Freeform 36">
              <a:extLst>
                <a:ext uri="{FF2B5EF4-FFF2-40B4-BE49-F238E27FC236}">
                  <a16:creationId xmlns:a16="http://schemas.microsoft.com/office/drawing/2014/main" id="{9FF5CEF9-5243-4286-BBFD-C6D18F703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9" name="Freeform 37">
              <a:extLst>
                <a:ext uri="{FF2B5EF4-FFF2-40B4-BE49-F238E27FC236}">
                  <a16:creationId xmlns:a16="http://schemas.microsoft.com/office/drawing/2014/main" id="{3987C798-9007-4905-A4D2-F6B7778E5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0" name="Freeform 38">
              <a:extLst>
                <a:ext uri="{FF2B5EF4-FFF2-40B4-BE49-F238E27FC236}">
                  <a16:creationId xmlns:a16="http://schemas.microsoft.com/office/drawing/2014/main" id="{914CF9AC-68D2-4433-9A54-DD1C15C34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2" name="Rectangle 91">
            <a:extLst>
              <a:ext uri="{FF2B5EF4-FFF2-40B4-BE49-F238E27FC236}">
                <a16:creationId xmlns:a16="http://schemas.microsoft.com/office/drawing/2014/main" id="{B73365D6-A648-4720-8CD8-4C4EAECA1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9" name="Graphic 58" descr="Airplane">
            <a:extLst>
              <a:ext uri="{FF2B5EF4-FFF2-40B4-BE49-F238E27FC236}">
                <a16:creationId xmlns:a16="http://schemas.microsoft.com/office/drawing/2014/main" id="{B46EF00C-9070-442E-A3B1-7FD424D602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41909" y="713232"/>
            <a:ext cx="1879092" cy="1879092"/>
          </a:xfrm>
          <a:prstGeom prst="rect">
            <a:avLst/>
          </a:prstGeom>
        </p:spPr>
      </p:pic>
      <p:sp>
        <p:nvSpPr>
          <p:cNvPr id="94" name="Freeform 33">
            <a:extLst>
              <a:ext uri="{FF2B5EF4-FFF2-40B4-BE49-F238E27FC236}">
                <a16:creationId xmlns:a16="http://schemas.microsoft.com/office/drawing/2014/main" id="{186DB3B2-CEAC-4F62-A76F-B1FA76714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441739"/>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9"/>
        <p:cNvGrpSpPr/>
        <p:nvPr/>
      </p:nvGrpSpPr>
      <p:grpSpPr>
        <a:xfrm>
          <a:off x="0" y="0"/>
          <a:ext cx="0" cy="0"/>
          <a:chOff x="0" y="0"/>
          <a:chExt cx="0" cy="0"/>
        </a:xfrm>
      </p:grpSpPr>
      <p:grpSp>
        <p:nvGrpSpPr>
          <p:cNvPr id="65" name="Group 64">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66"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7"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8"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9"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0"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1"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2"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3"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4"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5"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6"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7"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9" name="Group 78">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0"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1"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2"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3"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4"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5"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6"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7"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8"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9"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0"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1"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3" name="Rectangle 92">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5"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242857"/>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7" name="Rectangle 96">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01" name="Straight Connector 100">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403873"/>
            <a:ext cx="0" cy="24003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507495" y="0"/>
            <a:ext cx="4632727" cy="5139935"/>
            <a:chOff x="2487613" y="285750"/>
            <a:chExt cx="2428876" cy="5654676"/>
          </a:xfrm>
          <a:solidFill>
            <a:schemeClr val="bg1">
              <a:alpha val="30000"/>
            </a:schemeClr>
          </a:solidFill>
        </p:grpSpPr>
        <p:sp>
          <p:nvSpPr>
            <p:cNvPr id="10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0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0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0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0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1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1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1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1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1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1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60" name="Google Shape;60;p14"/>
          <p:cNvSpPr txBox="1">
            <a:spLocks noGrp="1"/>
          </p:cNvSpPr>
          <p:nvPr>
            <p:ph type="title"/>
          </p:nvPr>
        </p:nvSpPr>
        <p:spPr>
          <a:xfrm>
            <a:off x="3765994" y="988943"/>
            <a:ext cx="4411651" cy="3165615"/>
          </a:xfrm>
          <a:prstGeom prst="rect">
            <a:avLst/>
          </a:prstGeom>
        </p:spPr>
        <p:txBody>
          <a:bodyPr spcFirstLastPara="1" vert="horz" lIns="91440" tIns="45720" rIns="91440" bIns="45720" rtlCol="0" anchor="ctr" anchorCtr="0">
            <a:normAutofit/>
          </a:bodyPr>
          <a:lstStyle/>
          <a:p>
            <a:pPr marL="0" lvl="0" indent="0" algn="l" defTabSz="457200">
              <a:lnSpc>
                <a:spcPct val="90000"/>
              </a:lnSpc>
              <a:spcBef>
                <a:spcPct val="0"/>
              </a:spcBef>
              <a:spcAft>
                <a:spcPts val="0"/>
              </a:spcAft>
            </a:pPr>
            <a:r>
              <a:rPr lang="en-US" sz="1800" b="0" i="0">
                <a:solidFill>
                  <a:schemeClr val="tx2">
                    <a:lumMod val="75000"/>
                  </a:schemeClr>
                </a:solidFill>
                <a:effectLst/>
              </a:rPr>
              <a:t>“Tourists visit. Travellers explore.” – Unknown</a:t>
            </a:r>
            <a:br>
              <a:rPr lang="en-US" sz="1800" b="0" i="0">
                <a:solidFill>
                  <a:schemeClr val="tx2">
                    <a:lumMod val="75000"/>
                  </a:schemeClr>
                </a:solidFill>
                <a:effectLst/>
              </a:rPr>
            </a:br>
            <a:br>
              <a:rPr lang="en-US" sz="1800" b="0" i="0">
                <a:solidFill>
                  <a:schemeClr val="tx2">
                    <a:lumMod val="75000"/>
                  </a:schemeClr>
                </a:solidFill>
                <a:effectLst/>
              </a:rPr>
            </a:br>
            <a:r>
              <a:rPr lang="en-US" sz="1800" b="0" i="0">
                <a:solidFill>
                  <a:schemeClr val="tx2">
                    <a:lumMod val="75000"/>
                  </a:schemeClr>
                </a:solidFill>
                <a:effectLst/>
              </a:rPr>
              <a:t>“Twenty years from now you will be more disappointed by the things you didn’t do than by the ones you did do. So throw off the bowlines, sail away from the safe harbor. Catch the trade winds in your sails. Explore. Dream. Discover.” ― Mark Twain</a:t>
            </a:r>
            <a:endParaRPr lang="en-US" sz="1800">
              <a:solidFill>
                <a:schemeClr val="tx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4"/>
        <p:cNvGrpSpPr/>
        <p:nvPr/>
      </p:nvGrpSpPr>
      <p:grpSpPr>
        <a:xfrm>
          <a:off x="0" y="0"/>
          <a:ext cx="0" cy="0"/>
          <a:chOff x="0" y="0"/>
          <a:chExt cx="0" cy="0"/>
        </a:xfrm>
      </p:grpSpPr>
      <p:grpSp>
        <p:nvGrpSpPr>
          <p:cNvPr id="108" name="Group 7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9" name="Group 8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8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0" name="Rectangle 9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1"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2" name="Picture 67" descr="Low angle view of modern skyscrapers rising straight up against a dramatic sky">
            <a:extLst>
              <a:ext uri="{FF2B5EF4-FFF2-40B4-BE49-F238E27FC236}">
                <a16:creationId xmlns:a16="http://schemas.microsoft.com/office/drawing/2014/main" id="{C36133D4-C0E2-4F83-97E2-4F1D6B4FB8F0}"/>
              </a:ext>
            </a:extLst>
          </p:cNvPr>
          <p:cNvPicPr>
            <a:picLocks noChangeAspect="1"/>
          </p:cNvPicPr>
          <p:nvPr/>
        </p:nvPicPr>
        <p:blipFill rotWithShape="1">
          <a:blip r:embed="rId3"/>
          <a:srcRect l="4139" r="20853"/>
          <a:stretch/>
        </p:blipFill>
        <p:spPr>
          <a:xfrm>
            <a:off x="3364167" y="10"/>
            <a:ext cx="5779833" cy="5143490"/>
          </a:xfrm>
          <a:prstGeom prst="rect">
            <a:avLst/>
          </a:prstGeom>
        </p:spPr>
      </p:pic>
      <p:sp useBgFill="1">
        <p:nvSpPr>
          <p:cNvPr id="113" name="Freeform: Shape 103">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6127684" cy="51435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65" name="Google Shape;65;p15"/>
          <p:cNvSpPr txBox="1">
            <a:spLocks noGrp="1"/>
          </p:cNvSpPr>
          <p:nvPr>
            <p:ph type="title"/>
          </p:nvPr>
        </p:nvSpPr>
        <p:spPr>
          <a:xfrm>
            <a:off x="401643" y="468082"/>
            <a:ext cx="3467967"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Concept</a:t>
            </a:r>
          </a:p>
        </p:txBody>
      </p:sp>
      <p:sp>
        <p:nvSpPr>
          <p:cNvPr id="114" name="Rectangle 105">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6" name="Google Shape;66;p15"/>
          <p:cNvSpPr txBox="1">
            <a:spLocks noGrp="1"/>
          </p:cNvSpPr>
          <p:nvPr>
            <p:ph type="body" idx="1"/>
          </p:nvPr>
        </p:nvSpPr>
        <p:spPr>
          <a:xfrm>
            <a:off x="398859" y="1600200"/>
            <a:ext cx="3469411" cy="2833216"/>
          </a:xfrm>
          <a:prstGeom prst="rect">
            <a:avLst/>
          </a:prstGeom>
        </p:spPr>
        <p:txBody>
          <a:bodyPr spcFirstLastPara="1" vert="horz" lIns="91440" tIns="45720" rIns="91440" bIns="45720" rtlCol="0" anchorCtr="0">
            <a:normAutofit fontScale="92500" lnSpcReduction="10000"/>
          </a:bodyPr>
          <a:lstStyle/>
          <a:p>
            <a:pPr marL="457200" lvl="0" indent="-342900" defTabSz="457200">
              <a:lnSpc>
                <a:spcPct val="90000"/>
              </a:lnSpc>
              <a:spcBef>
                <a:spcPts val="1000"/>
              </a:spcBef>
              <a:buSzPts val="1800"/>
              <a:buFont typeface="Wingdings 3" charset="2"/>
              <a:buChar char=""/>
            </a:pPr>
            <a:endParaRPr lang="en-US" sz="1100" dirty="0"/>
          </a:p>
          <a:p>
            <a:pPr marL="457200" lvl="0" indent="-342900" defTabSz="457200">
              <a:lnSpc>
                <a:spcPct val="90000"/>
              </a:lnSpc>
              <a:spcBef>
                <a:spcPts val="1000"/>
              </a:spcBef>
              <a:buSzPts val="1800"/>
              <a:buFont typeface="Wingdings 3" charset="2"/>
              <a:buChar char=""/>
            </a:pPr>
            <a:r>
              <a:rPr lang="en-US" sz="1100" dirty="0"/>
              <a:t>A single website to provide everything you might want to see in a particular city. This is THE One website to develop an itinerary of what you need to see!</a:t>
            </a:r>
          </a:p>
          <a:p>
            <a:pPr marL="457200" lvl="0" indent="-342900" defTabSz="457200">
              <a:lnSpc>
                <a:spcPct val="90000"/>
              </a:lnSpc>
              <a:spcBef>
                <a:spcPts val="1000"/>
              </a:spcBef>
              <a:buSzPts val="1800"/>
              <a:buFont typeface="Wingdings 3" charset="2"/>
              <a:buChar char=""/>
            </a:pPr>
            <a:endParaRPr lang="en-US" sz="1100" dirty="0"/>
          </a:p>
          <a:p>
            <a:pPr marL="114300" lvl="0" indent="0" defTabSz="457200">
              <a:lnSpc>
                <a:spcPct val="90000"/>
              </a:lnSpc>
              <a:spcBef>
                <a:spcPts val="1000"/>
              </a:spcBef>
              <a:buSzPts val="1800"/>
              <a:buFont typeface="Wingdings 3" charset="2"/>
              <a:buChar char=""/>
            </a:pPr>
            <a:endParaRPr lang="en-US" sz="1100" dirty="0"/>
          </a:p>
          <a:p>
            <a:pPr marL="457200" lvl="0" indent="-342900" defTabSz="457200">
              <a:lnSpc>
                <a:spcPct val="90000"/>
              </a:lnSpc>
              <a:spcBef>
                <a:spcPts val="1000"/>
              </a:spcBef>
              <a:buSzPts val="1800"/>
              <a:buFont typeface="Wingdings 3" charset="2"/>
              <a:buChar char=""/>
            </a:pPr>
            <a:r>
              <a:rPr lang="en-US" sz="1100" dirty="0"/>
              <a:t>Have you ever been planning to travel to a new city, and wondering what places to explore after arriving? We’ve created a site that will allow you to search by city, all the points of interest. We </a:t>
            </a:r>
            <a:r>
              <a:rPr lang="en-US" sz="1400" b="0" i="0" dirty="0">
                <a:solidFill>
                  <a:srgbClr val="121212"/>
                </a:solidFill>
                <a:effectLst/>
                <a:latin typeface="Pangea Text"/>
              </a:rPr>
              <a:t>put </a:t>
            </a:r>
            <a:r>
              <a:rPr lang="en-US" sz="1400" b="0" i="0" dirty="0" err="1">
                <a:solidFill>
                  <a:srgbClr val="121212"/>
                </a:solidFill>
                <a:effectLst/>
                <a:latin typeface="Pangea Text"/>
              </a:rPr>
              <a:t>travellers</a:t>
            </a:r>
            <a:r>
              <a:rPr lang="en-US" sz="1400" b="0" i="0" dirty="0">
                <a:solidFill>
                  <a:srgbClr val="121212"/>
                </a:solidFill>
                <a:effectLst/>
                <a:latin typeface="Pangea Text"/>
              </a:rPr>
              <a:t> at the heart of everything we do, informing and inspiring them with trusted content for every destination.</a:t>
            </a: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0"/>
        <p:cNvGrpSpPr/>
        <p:nvPr/>
      </p:nvGrpSpPr>
      <p:grpSpPr>
        <a:xfrm>
          <a:off x="0" y="0"/>
          <a:ext cx="0" cy="0"/>
          <a:chOff x="0" y="0"/>
          <a:chExt cx="0" cy="0"/>
        </a:xfrm>
      </p:grpSpPr>
      <p:grpSp>
        <p:nvGrpSpPr>
          <p:cNvPr id="77" name="Group 7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7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1" name="Group 9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9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5" name="Rectangle 10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7"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9" name="Rectangle 108">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Google Shape;71;p16"/>
          <p:cNvSpPr txBox="1">
            <a:spLocks noGrp="1"/>
          </p:cNvSpPr>
          <p:nvPr>
            <p:ph type="title"/>
          </p:nvPr>
        </p:nvSpPr>
        <p:spPr>
          <a:xfrm>
            <a:off x="2529796" y="468082"/>
            <a:ext cx="6098663" cy="96066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Process</a:t>
            </a:r>
          </a:p>
        </p:txBody>
      </p:sp>
      <p:sp>
        <p:nvSpPr>
          <p:cNvPr id="111" name="Rectangle 110">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3863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a:solidFill>
            <a:schemeClr val="tx2">
              <a:lumMod val="60000"/>
              <a:lumOff val="40000"/>
              <a:alpha val="40000"/>
            </a:schemeClr>
          </a:solidFill>
        </p:grpSpPr>
        <p:sp>
          <p:nvSpPr>
            <p:cNvPr id="114"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15"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6"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17"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18"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19"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20"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21"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22"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23"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24"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25"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27" name="Group 12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a:solidFill>
            <a:schemeClr val="tx2">
              <a:lumMod val="75000"/>
              <a:alpha val="70000"/>
            </a:schemeClr>
          </a:solidFill>
        </p:grpSpPr>
        <p:sp>
          <p:nvSpPr>
            <p:cNvPr id="128"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9"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0"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31"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32"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33"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34"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35"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36"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37"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38"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39"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41"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2558589"/>
            <a:ext cx="823645" cy="385549"/>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2" name="Google Shape;72;p16"/>
          <p:cNvSpPr txBox="1">
            <a:spLocks noGrp="1"/>
          </p:cNvSpPr>
          <p:nvPr>
            <p:ph type="body" idx="1"/>
          </p:nvPr>
        </p:nvSpPr>
        <p:spPr>
          <a:xfrm>
            <a:off x="2529796" y="1315329"/>
            <a:ext cx="6098663" cy="3118087"/>
          </a:xfrm>
          <a:prstGeom prst="rect">
            <a:avLst/>
          </a:prstGeom>
        </p:spPr>
        <p:txBody>
          <a:bodyPr spcFirstLastPara="1" vert="horz" lIns="91440" tIns="45720" rIns="91440" bIns="45720" rtlCol="0" anchorCtr="0">
            <a:normAutofit/>
          </a:bodyPr>
          <a:lstStyle/>
          <a:p>
            <a:pPr marL="457200" lvl="0" indent="-342900" defTabSz="457200">
              <a:lnSpc>
                <a:spcPct val="90000"/>
              </a:lnSpc>
              <a:spcBef>
                <a:spcPts val="1000"/>
              </a:spcBef>
              <a:buSzPts val="1800"/>
              <a:buFont typeface="Wingdings 3" charset="2"/>
              <a:buChar char=""/>
            </a:pPr>
            <a:r>
              <a:rPr lang="en-US" sz="1100" dirty="0"/>
              <a:t>Technologies used:</a:t>
            </a:r>
          </a:p>
          <a:p>
            <a:pPr marL="114300" lvl="0" indent="0" defTabSz="457200">
              <a:lnSpc>
                <a:spcPct val="90000"/>
              </a:lnSpc>
              <a:spcBef>
                <a:spcPts val="1000"/>
              </a:spcBef>
              <a:buSzPts val="1800"/>
              <a:buNone/>
            </a:pPr>
            <a:r>
              <a:rPr lang="en-US" sz="1100" dirty="0"/>
              <a:t>We used 2 APIs, </a:t>
            </a:r>
            <a:r>
              <a:rPr lang="en-US" sz="1100" dirty="0" err="1"/>
              <a:t>jquery</a:t>
            </a:r>
            <a:r>
              <a:rPr lang="en-US" sz="1100" dirty="0"/>
              <a:t>, Materialize</a:t>
            </a:r>
          </a:p>
          <a:p>
            <a:pPr marL="457200" lvl="0" indent="-342900" defTabSz="457200">
              <a:lnSpc>
                <a:spcPct val="90000"/>
              </a:lnSpc>
              <a:spcBef>
                <a:spcPts val="1000"/>
              </a:spcBef>
              <a:buSzPts val="1800"/>
              <a:buFont typeface="Wingdings 3" charset="2"/>
              <a:buChar char=""/>
            </a:pPr>
            <a:r>
              <a:rPr lang="en-US" sz="1100" dirty="0"/>
              <a:t>Breakdown of tasks and roles</a:t>
            </a:r>
          </a:p>
          <a:p>
            <a:pPr marL="114300" lvl="0" indent="0" defTabSz="457200">
              <a:lnSpc>
                <a:spcPct val="90000"/>
              </a:lnSpc>
              <a:spcBef>
                <a:spcPts val="1000"/>
              </a:spcBef>
              <a:buSzPts val="1800"/>
              <a:buNone/>
            </a:pPr>
            <a:r>
              <a:rPr lang="en-US" sz="1100" dirty="0"/>
              <a:t>Kareem was the primary Materialize designer, Chris, Orlando, and Mary primarily worked on the APIs and JavaScript functionality.  But we all helped each other with ideas and support.  </a:t>
            </a:r>
          </a:p>
          <a:p>
            <a:pPr marL="457200" lvl="0" indent="-342900" defTabSz="457200">
              <a:lnSpc>
                <a:spcPct val="90000"/>
              </a:lnSpc>
              <a:spcBef>
                <a:spcPts val="1000"/>
              </a:spcBef>
              <a:buSzPts val="1800"/>
              <a:buFont typeface="Wingdings 3" charset="2"/>
              <a:buChar char=""/>
            </a:pPr>
            <a:r>
              <a:rPr lang="en-US" sz="1100" dirty="0"/>
              <a:t>Challenges</a:t>
            </a:r>
          </a:p>
          <a:p>
            <a:pPr marL="114300" lvl="0" indent="0" defTabSz="457200">
              <a:lnSpc>
                <a:spcPct val="90000"/>
              </a:lnSpc>
              <a:spcBef>
                <a:spcPts val="1000"/>
              </a:spcBef>
              <a:buSzPts val="1800"/>
              <a:buNone/>
            </a:pPr>
            <a:r>
              <a:rPr lang="en-US" sz="1100" dirty="0"/>
              <a:t>Using GitHub as a group was a challenge.  All of us were novices and learning to navigate the Git system without overwriting each others code. </a:t>
            </a:r>
          </a:p>
          <a:p>
            <a:pPr marL="457200" lvl="0" indent="-342900" defTabSz="457200">
              <a:lnSpc>
                <a:spcPct val="90000"/>
              </a:lnSpc>
              <a:spcBef>
                <a:spcPts val="1000"/>
              </a:spcBef>
              <a:buSzPts val="1800"/>
              <a:buFont typeface="Wingdings 3" charset="2"/>
              <a:buChar char=""/>
            </a:pPr>
            <a:r>
              <a:rPr lang="en-US" sz="1100" dirty="0"/>
              <a:t>Successes</a:t>
            </a:r>
          </a:p>
          <a:p>
            <a:pPr marL="114300" lvl="0" indent="0" defTabSz="457200">
              <a:lnSpc>
                <a:spcPct val="90000"/>
              </a:lnSpc>
              <a:spcBef>
                <a:spcPts val="1000"/>
              </a:spcBef>
              <a:buSzPts val="1800"/>
              <a:buNone/>
            </a:pPr>
            <a:r>
              <a:rPr lang="en-US" sz="1100" dirty="0"/>
              <a:t>We collaborated as a team while taking on tasks that we volunteered to do, and whatever was helpful to the group’s goals.  Successfully found APIs with useable data that was free!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6"/>
        <p:cNvGrpSpPr/>
        <p:nvPr/>
      </p:nvGrpSpPr>
      <p:grpSpPr>
        <a:xfrm>
          <a:off x="0" y="0"/>
          <a:ext cx="0" cy="0"/>
          <a:chOff x="0" y="0"/>
          <a:chExt cx="0" cy="0"/>
        </a:xfrm>
      </p:grpSpPr>
      <p:grpSp>
        <p:nvGrpSpPr>
          <p:cNvPr id="84" name="Group 8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85"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6"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7"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8"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9"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0"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1"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2"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3"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4"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5"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6"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8" name="Group 97">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99"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0"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1"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2"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3"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6"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7"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8"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9"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0"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2" name="Rectangle 111">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4"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242857"/>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16" name="Rectangle 115">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
            <a:ext cx="9144000" cy="5140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9799" cy="51435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Google Shape;77;p17"/>
          <p:cNvSpPr txBox="1">
            <a:spLocks noGrp="1"/>
          </p:cNvSpPr>
          <p:nvPr>
            <p:ph type="title"/>
          </p:nvPr>
        </p:nvSpPr>
        <p:spPr>
          <a:xfrm>
            <a:off x="405209" y="725562"/>
            <a:ext cx="2834152" cy="2957438"/>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pPr>
            <a:r>
              <a:rPr lang="en-US" sz="3000">
                <a:solidFill>
                  <a:srgbClr val="FEFFFF"/>
                </a:solidFill>
              </a:rPr>
              <a:t>Demo</a:t>
            </a:r>
          </a:p>
        </p:txBody>
      </p:sp>
      <p:sp>
        <p:nvSpPr>
          <p:cNvPr id="120"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774755"/>
            <a:ext cx="4053016" cy="642785"/>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81" name="Graphic 80" descr="Monitor">
            <a:extLst>
              <a:ext uri="{FF2B5EF4-FFF2-40B4-BE49-F238E27FC236}">
                <a16:creationId xmlns:a16="http://schemas.microsoft.com/office/drawing/2014/main" id="{776B176A-E4E9-4267-BBAA-92B3CF847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57258" y="725562"/>
            <a:ext cx="3697851" cy="36978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1"/>
        <p:cNvGrpSpPr/>
        <p:nvPr/>
      </p:nvGrpSpPr>
      <p:grpSpPr>
        <a:xfrm>
          <a:off x="0" y="0"/>
          <a:ext cx="0" cy="0"/>
          <a:chOff x="0" y="0"/>
          <a:chExt cx="0" cy="0"/>
        </a:xfrm>
      </p:grpSpPr>
      <p:grpSp>
        <p:nvGrpSpPr>
          <p:cNvPr id="88" name="Group 8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8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2" name="Group 10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10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6" name="Rectangle 11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0" name="Rectangle 11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Google Shape;82;p18"/>
          <p:cNvSpPr txBox="1">
            <a:spLocks noGrp="1"/>
          </p:cNvSpPr>
          <p:nvPr>
            <p:ph type="title"/>
          </p:nvPr>
        </p:nvSpPr>
        <p:spPr>
          <a:xfrm>
            <a:off x="784514" y="706581"/>
            <a:ext cx="2442412" cy="3726834"/>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2500">
                <a:solidFill>
                  <a:schemeClr val="tx2">
                    <a:lumMod val="75000"/>
                  </a:schemeClr>
                </a:solidFill>
              </a:rPr>
              <a:t>Directions for Future Development</a:t>
            </a:r>
          </a:p>
        </p:txBody>
      </p:sp>
      <p:sp>
        <p:nvSpPr>
          <p:cNvPr id="122" name="Rectangle 12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4" name="Straight Connector 12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403873"/>
            <a:ext cx="0" cy="24003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507495" y="0"/>
            <a:ext cx="4632727" cy="5139935"/>
            <a:chOff x="2487613" y="285750"/>
            <a:chExt cx="2428876" cy="5654676"/>
          </a:xfrm>
          <a:solidFill>
            <a:schemeClr val="bg1">
              <a:alpha val="30000"/>
            </a:schemeClr>
          </a:solidFill>
        </p:grpSpPr>
        <p:sp>
          <p:nvSpPr>
            <p:cNvPr id="12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2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3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3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3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3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3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3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3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3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3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83" name="Google Shape;83;p18"/>
          <p:cNvSpPr txBox="1">
            <a:spLocks noGrp="1"/>
          </p:cNvSpPr>
          <p:nvPr>
            <p:ph type="body" idx="1"/>
          </p:nvPr>
        </p:nvSpPr>
        <p:spPr>
          <a:xfrm>
            <a:off x="3786796" y="706581"/>
            <a:ext cx="4841662" cy="3726835"/>
          </a:xfrm>
          <a:prstGeom prst="rect">
            <a:avLst/>
          </a:prstGeom>
        </p:spPr>
        <p:txBody>
          <a:bodyPr spcFirstLastPara="1" vert="horz" lIns="91440" tIns="45720" rIns="91440" bIns="45720" rtlCol="0" anchor="ctr" anchorCtr="0">
            <a:normAutofit/>
          </a:bodyPr>
          <a:lstStyle/>
          <a:p>
            <a:pPr marL="0" lvl="0" indent="0" defTabSz="457200">
              <a:spcBef>
                <a:spcPts val="1000"/>
              </a:spcBef>
              <a:buFont typeface="Wingdings 3" charset="2"/>
              <a:buChar char=""/>
            </a:pPr>
            <a:r>
              <a:rPr lang="en-US" dirty="0">
                <a:solidFill>
                  <a:schemeClr val="tx2">
                    <a:lumMod val="75000"/>
                  </a:schemeClr>
                </a:solidFill>
              </a:rPr>
              <a:t>Our Wish List:</a:t>
            </a:r>
          </a:p>
          <a:p>
            <a:pPr marL="285750" indent="-285750" defTabSz="457200">
              <a:spcBef>
                <a:spcPts val="1000"/>
              </a:spcBef>
              <a:buFont typeface="Wingdings 3" charset="2"/>
              <a:buChar char=""/>
            </a:pPr>
            <a:r>
              <a:rPr lang="en-US" dirty="0">
                <a:solidFill>
                  <a:schemeClr val="tx2">
                    <a:lumMod val="75000"/>
                  </a:schemeClr>
                </a:solidFill>
              </a:rPr>
              <a:t>To have the site output a file with a list of things to do that can be saved to your phone or printed.</a:t>
            </a:r>
          </a:p>
          <a:p>
            <a:pPr marL="285750" indent="-285750" defTabSz="457200">
              <a:spcBef>
                <a:spcPts val="1000"/>
              </a:spcBef>
              <a:buFont typeface="Wingdings 3" charset="2"/>
              <a:buChar char=""/>
            </a:pPr>
            <a:r>
              <a:rPr lang="en-US" dirty="0">
                <a:solidFill>
                  <a:schemeClr val="tx2">
                    <a:lumMod val="75000"/>
                  </a:schemeClr>
                </a:solidFill>
              </a:rPr>
              <a:t>Add Covid API travel advisory so a traveler knows the covid status of the city.</a:t>
            </a:r>
          </a:p>
          <a:p>
            <a:pPr marL="285750" indent="-285750" defTabSz="457200">
              <a:spcBef>
                <a:spcPts val="1000"/>
              </a:spcBef>
              <a:buFont typeface="Wingdings 3" charset="2"/>
              <a:buChar char=""/>
            </a:pPr>
            <a:r>
              <a:rPr lang="en-US" dirty="0">
                <a:solidFill>
                  <a:schemeClr val="tx2">
                    <a:lumMod val="75000"/>
                  </a:schemeClr>
                </a:solidFill>
              </a:rPr>
              <a:t>Allow for more user inputs: 	</a:t>
            </a:r>
          </a:p>
          <a:p>
            <a:pPr marL="742950" lvl="1" indent="-285750" defTabSz="457200">
              <a:spcBef>
                <a:spcPts val="1000"/>
              </a:spcBef>
              <a:buFont typeface="Wingdings 3" charset="2"/>
              <a:buChar char=""/>
            </a:pPr>
            <a:r>
              <a:rPr lang="en-US" dirty="0">
                <a:solidFill>
                  <a:schemeClr val="tx2">
                    <a:lumMod val="75000"/>
                  </a:schemeClr>
                </a:solidFill>
              </a:rPr>
              <a:t>Select only the Point of Interest (POI) sites that someone wants to see while discarding others.</a:t>
            </a:r>
          </a:p>
          <a:p>
            <a:pPr marL="742950" lvl="1" indent="-285750" defTabSz="457200">
              <a:spcBef>
                <a:spcPts val="1000"/>
              </a:spcBef>
              <a:buFont typeface="Wingdings 3" charset="2"/>
              <a:buChar char=""/>
            </a:pPr>
            <a:r>
              <a:rPr lang="en-US" dirty="0">
                <a:solidFill>
                  <a:schemeClr val="tx2">
                    <a:lumMod val="75000"/>
                  </a:schemeClr>
                </a:solidFill>
              </a:rPr>
              <a:t> Get all the POI’s on the map that a user selects with directions on driving or walking based on user input</a:t>
            </a:r>
          </a:p>
          <a:p>
            <a:pPr marL="742950" lvl="1" indent="-285750" defTabSz="457200">
              <a:spcBef>
                <a:spcPts val="1000"/>
              </a:spcBef>
              <a:buFont typeface="Wingdings 3" charset="2"/>
              <a:buChar char=""/>
            </a:pPr>
            <a:endParaRPr lang="en-US" dirty="0">
              <a:solidFill>
                <a:schemeClr val="tx2">
                  <a:lumMod val="75000"/>
                </a:schemeClr>
              </a:solidFill>
            </a:endParaRPr>
          </a:p>
          <a:p>
            <a:pPr marL="742950" lvl="1" indent="-285750" defTabSz="457200">
              <a:spcBef>
                <a:spcPts val="1000"/>
              </a:spcBef>
              <a:buFont typeface="Wingdings 3" charset="2"/>
              <a:buChar char=""/>
            </a:pPr>
            <a:endParaRPr lang="en-US" dirty="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2013918"/>
          </a:xfrm>
          <a:prstGeom prst="rect">
            <a:avLst/>
          </a:prstGeom>
        </p:spPr>
        <p:txBody>
          <a:bodyPr spcFirstLastPara="1" wrap="square" lIns="91425" tIns="91425" rIns="91425" bIns="91425" anchor="t" anchorCtr="0">
            <a:noAutofit/>
          </a:bodyPr>
          <a:lstStyle/>
          <a:p>
            <a:pPr algn="l"/>
            <a:r>
              <a:rPr lang="en-US" b="0" i="0" dirty="0">
                <a:solidFill>
                  <a:srgbClr val="24292F"/>
                </a:solidFill>
                <a:effectLst/>
                <a:latin typeface="-apple-system"/>
              </a:rPr>
              <a:t>Link to deployed application below: </a:t>
            </a:r>
          </a:p>
          <a:p>
            <a:pPr algn="l"/>
            <a:r>
              <a:rPr lang="en-US" b="0" i="0" dirty="0">
                <a:solidFill>
                  <a:srgbClr val="24292F"/>
                </a:solidFill>
                <a:effectLst/>
                <a:latin typeface="-apple-system"/>
              </a:rPr>
              <a:t>-</a:t>
            </a:r>
            <a:r>
              <a:rPr lang="en-US" b="0" i="0" u="none" strike="noStrike" dirty="0">
                <a:solidFill>
                  <a:srgbClr val="24292F"/>
                </a:solidFill>
                <a:effectLst/>
                <a:latin typeface="-apple-system"/>
                <a:hlinkClick r:id="rId3"/>
              </a:rPr>
              <a:t>https://maryjezek.github.io/travel-optimizer/</a:t>
            </a:r>
            <a:endParaRPr lang="en-US" b="0" i="0" u="none" strike="noStrike" dirty="0">
              <a:solidFill>
                <a:srgbClr val="24292F"/>
              </a:solidFill>
              <a:effectLst/>
              <a:latin typeface="-apple-system"/>
            </a:endParaRPr>
          </a:p>
          <a:p>
            <a:pPr marL="114300" indent="0" algn="l">
              <a:buNone/>
            </a:pPr>
            <a:endParaRPr lang="en-US" b="0" i="0" dirty="0">
              <a:solidFill>
                <a:srgbClr val="24292F"/>
              </a:solidFill>
              <a:effectLst/>
              <a:latin typeface="-apple-system"/>
            </a:endParaRPr>
          </a:p>
          <a:p>
            <a:pPr algn="l"/>
            <a:r>
              <a:rPr lang="en-US" b="0" i="0" dirty="0">
                <a:solidFill>
                  <a:srgbClr val="24292F"/>
                </a:solidFill>
                <a:effectLst/>
                <a:latin typeface="-apple-system"/>
              </a:rPr>
              <a:t>Link to Travel-Optimizer Repo below: </a:t>
            </a:r>
          </a:p>
          <a:p>
            <a:pPr algn="l"/>
            <a:r>
              <a:rPr lang="en-US" b="0" i="0" u="none" strike="noStrike" dirty="0">
                <a:solidFill>
                  <a:srgbClr val="24292F"/>
                </a:solidFill>
                <a:effectLst/>
                <a:latin typeface="-apple-system"/>
                <a:hlinkClick r:id="rId4"/>
              </a:rPr>
              <a:t>https://github.com/Maryjezek/travel-optimizer.git</a:t>
            </a:r>
            <a:endParaRPr lang="en-US" b="0" i="0" dirty="0">
              <a:solidFill>
                <a:srgbClr val="24292F"/>
              </a:solidFill>
              <a:effectLst/>
              <a:latin typeface="-apple-system"/>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2230</TotalTime>
  <Words>410</Words>
  <Application>Microsoft Office PowerPoint</Application>
  <PresentationFormat>On-screen Show (16:9)</PresentationFormat>
  <Paragraphs>32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Century Gothic</vt:lpstr>
      <vt:lpstr>Pangea Text</vt:lpstr>
      <vt:lpstr>Wingdings 3</vt:lpstr>
      <vt:lpstr>Wisp</vt:lpstr>
      <vt:lpstr>Travel Optimizer</vt:lpstr>
      <vt:lpstr>“Tourists visit. Travellers explore.” – Unknown  “Twenty years from now you will be more disappointed by the things you didn’t do than by the ones you did do. So throw off the bowlines, sail away from the safe harbor. Catch the trade winds in your sails. Explore. Dream. Discover.” ― Mark Twain</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O Lando</dc:creator>
  <cp:lastModifiedBy>Orlando @ Agility</cp:lastModifiedBy>
  <cp:revision>5</cp:revision>
  <dcterms:modified xsi:type="dcterms:W3CDTF">2022-01-13T15:12:54Z</dcterms:modified>
</cp:coreProperties>
</file>