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2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CD8D-C010-3140-9B22-11E0970034D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6585-99EB-DE40-B34C-CE5C5D8C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74" y="2130425"/>
            <a:ext cx="8329596" cy="1470025"/>
          </a:xfrm>
        </p:spPr>
        <p:txBody>
          <a:bodyPr/>
          <a:lstStyle/>
          <a:p>
            <a:r>
              <a:rPr lang="en-US" dirty="0" smtClean="0"/>
              <a:t>Applications of Bayesian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4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Your GSI, Dylan, has a coin.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He says he'll </a:t>
            </a:r>
            <a:r>
              <a:rPr lang="en-US" sz="4000" i="1" dirty="0" smtClean="0"/>
              <a:t>give you a dollar </a:t>
            </a:r>
            <a:r>
              <a:rPr lang="en-US" sz="4000" dirty="0" smtClean="0"/>
              <a:t>if it comes up </a:t>
            </a:r>
            <a:r>
              <a:rPr lang="en-US" sz="4000" i="1" dirty="0" smtClean="0"/>
              <a:t>heads</a:t>
            </a:r>
            <a:r>
              <a:rPr lang="en-US" sz="4000" dirty="0" smtClean="0"/>
              <a:t>, but you </a:t>
            </a:r>
            <a:r>
              <a:rPr lang="en-US" sz="4000" i="1" dirty="0" smtClean="0"/>
              <a:t>have to give him a dollar</a:t>
            </a:r>
            <a:r>
              <a:rPr lang="en-US" sz="4000" dirty="0" smtClean="0"/>
              <a:t> if it comes up </a:t>
            </a:r>
            <a:r>
              <a:rPr lang="en-US" sz="4000" i="1" dirty="0" smtClean="0"/>
              <a:t>tails</a:t>
            </a:r>
            <a:r>
              <a:rPr lang="en-US" sz="4000" dirty="0" smtClean="0"/>
              <a:t>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559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But, you’re not sure if you trust Dylan fully. If the coin is fair, then the probability of flipping a head, </a:t>
            </a:r>
            <a:r>
              <a:rPr lang="en-US" dirty="0" err="1" smtClean="0"/>
              <a:t>θ</a:t>
            </a:r>
            <a:r>
              <a:rPr lang="en-US" dirty="0" smtClean="0"/>
              <a:t>, is ½.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if his coin isn’t fair? (</a:t>
            </a:r>
            <a:r>
              <a:rPr lang="en-US" dirty="0" err="1" smtClean="0"/>
              <a:t>θ</a:t>
            </a:r>
            <a:r>
              <a:rPr lang="en-US" dirty="0" smtClean="0"/>
              <a:t> </a:t>
            </a:r>
            <a:r>
              <a:rPr lang="en-US" dirty="0"/>
              <a:t>&gt;</a:t>
            </a:r>
            <a:r>
              <a:rPr lang="en-US" dirty="0" smtClean="0"/>
              <a:t> ½)</a:t>
            </a:r>
          </a:p>
        </p:txBody>
      </p:sp>
    </p:spTree>
    <p:extLst>
      <p:ext uri="{BB962C8B-B14F-4D97-AF65-F5344CB8AC3E}">
        <p14:creationId xmlns:p14="http://schemas.microsoft.com/office/powerpoint/2010/main" val="25529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priori, you might believe: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A) Dylan is a trustworthy, honest, &amp; noble gentleman, so </a:t>
            </a:r>
            <a:r>
              <a:rPr lang="en-US" dirty="0" err="1" smtClean="0"/>
              <a:t>θ</a:t>
            </a:r>
            <a:r>
              <a:rPr lang="en-US" dirty="0" smtClean="0"/>
              <a:t> is probably ½.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B) Dylan is a no-good, conniving, colluding conspiring, </a:t>
            </a:r>
            <a:r>
              <a:rPr lang="en-US" dirty="0" err="1" smtClean="0"/>
              <a:t>cahooting</a:t>
            </a:r>
            <a:r>
              <a:rPr lang="en-US" dirty="0" smtClean="0"/>
              <a:t>, scheming &amp; sketchy dude, so </a:t>
            </a:r>
            <a:r>
              <a:rPr lang="en-US" dirty="0" err="1" smtClean="0"/>
              <a:t>θ</a:t>
            </a:r>
            <a:r>
              <a:rPr lang="en-US" dirty="0" smtClean="0"/>
              <a:t> is probably greater than 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can we model our beliefs about </a:t>
            </a:r>
            <a:r>
              <a:rPr lang="en-US" dirty="0" err="1" smtClean="0"/>
              <a:t>θ</a:t>
            </a:r>
            <a:r>
              <a:rPr lang="en-US" dirty="0" smtClean="0"/>
              <a:t>? </a:t>
            </a:r>
          </a:p>
          <a:p>
            <a:endParaRPr lang="en-US" dirty="0"/>
          </a:p>
          <a:p>
            <a:r>
              <a:rPr lang="en-US" dirty="0" smtClean="0"/>
              <a:t>Use a prior distribution P(</a:t>
            </a:r>
            <a:r>
              <a:rPr lang="en-US" dirty="0" err="1" smtClean="0"/>
              <a:t>θ</a:t>
            </a:r>
            <a:r>
              <a:rPr lang="en-US" dirty="0" smtClean="0"/>
              <a:t>)! For reasons that will become obvious in a moment, assume the distribution P(</a:t>
            </a:r>
            <a:r>
              <a:rPr lang="en-US" dirty="0" err="1" smtClean="0"/>
              <a:t>θ</a:t>
            </a:r>
            <a:r>
              <a:rPr lang="en-US" dirty="0" smtClean="0"/>
              <a:t>) is Beta(P</a:t>
            </a:r>
            <a:r>
              <a:rPr lang="en-US" baseline="-25000" dirty="0" smtClean="0"/>
              <a:t>H</a:t>
            </a:r>
            <a:r>
              <a:rPr lang="en-US" dirty="0" smtClean="0"/>
              <a:t>+ 1, P</a:t>
            </a:r>
            <a:r>
              <a:rPr lang="en-US" baseline="-25000" dirty="0" smtClean="0"/>
              <a:t>T </a:t>
            </a:r>
            <a:r>
              <a:rPr lang="en-US" dirty="0" smtClean="0"/>
              <a:t>+ 1)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here P</a:t>
            </a:r>
            <a:r>
              <a:rPr lang="en-US" baseline="-25000" dirty="0" smtClean="0"/>
              <a:t>H</a:t>
            </a:r>
            <a:r>
              <a:rPr lang="en-US" dirty="0" smtClean="0"/>
              <a:t> and P</a:t>
            </a:r>
            <a:r>
              <a:rPr lang="en-US" baseline="-25000" dirty="0" smtClean="0"/>
              <a:t>T</a:t>
            </a:r>
            <a:r>
              <a:rPr lang="en-US" dirty="0" smtClean="0"/>
              <a:t> signify the number of prior heads and tails.</a:t>
            </a:r>
          </a:p>
          <a:p>
            <a:endParaRPr lang="en-US" dirty="0" smtClean="0"/>
          </a:p>
          <a:p>
            <a:r>
              <a:rPr lang="en-US" dirty="0" smtClean="0"/>
              <a:t>I.e., it is as if your belief about </a:t>
            </a:r>
            <a:r>
              <a:rPr lang="en-US" dirty="0" err="1" smtClean="0"/>
              <a:t>θ</a:t>
            </a:r>
            <a:r>
              <a:rPr lang="en-US" dirty="0" smtClean="0"/>
              <a:t> is the same as if you had seen </a:t>
            </a:r>
            <a:r>
              <a:rPr lang="en-US" dirty="0"/>
              <a:t>P</a:t>
            </a:r>
            <a:r>
              <a:rPr lang="en-US" baseline="-25000" dirty="0" smtClean="0"/>
              <a:t>H</a:t>
            </a:r>
            <a:r>
              <a:rPr lang="en-US" dirty="0" smtClean="0"/>
              <a:t> heads and P</a:t>
            </a:r>
            <a:r>
              <a:rPr lang="en-US" baseline="-25000" dirty="0" smtClean="0"/>
              <a:t>T</a:t>
            </a:r>
            <a:r>
              <a:rPr lang="en-US" dirty="0" smtClean="0"/>
              <a:t> tails and devised a rational formula for P(</a:t>
            </a:r>
            <a:r>
              <a:rPr lang="en-US" dirty="0" err="1" smtClean="0"/>
              <a:t>θ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83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~~Calculation of Posterior on Board~~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4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4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found the Posterior distribution to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P(</a:t>
            </a:r>
            <a:r>
              <a:rPr lang="en-US" dirty="0" err="1" smtClean="0"/>
              <a:t>θ|X</a:t>
            </a:r>
            <a:r>
              <a:rPr lang="en-US" dirty="0" smtClean="0"/>
              <a:t>) distributed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Beta(N</a:t>
            </a:r>
            <a:r>
              <a:rPr lang="en-US" baseline="-25000" dirty="0" smtClean="0"/>
              <a:t>H </a:t>
            </a:r>
            <a:r>
              <a:rPr lang="en-US" dirty="0" smtClean="0"/>
              <a:t>+ P</a:t>
            </a:r>
            <a:r>
              <a:rPr lang="en-US" baseline="-25000" dirty="0" smtClean="0"/>
              <a:t>H </a:t>
            </a:r>
            <a:r>
              <a:rPr lang="en-US" dirty="0" smtClean="0"/>
              <a:t>+ 1, N</a:t>
            </a:r>
            <a:r>
              <a:rPr lang="en-US" baseline="-25000" dirty="0" smtClean="0"/>
              <a:t>T </a:t>
            </a:r>
            <a:r>
              <a:rPr lang="en-US" dirty="0" smtClean="0"/>
              <a:t>+ P</a:t>
            </a:r>
            <a:r>
              <a:rPr lang="en-US" baseline="-25000" dirty="0" smtClean="0"/>
              <a:t>T</a:t>
            </a:r>
            <a:r>
              <a:rPr lang="en-US" dirty="0" smtClean="0"/>
              <a:t> + 1)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Maximum A Posteriori (MAP): </a:t>
            </a:r>
          </a:p>
          <a:p>
            <a:pPr lvl="1"/>
            <a:r>
              <a:rPr lang="en-US" dirty="0" smtClean="0"/>
              <a:t>(N</a:t>
            </a:r>
            <a:r>
              <a:rPr lang="en-US" baseline="-25000" dirty="0" smtClean="0"/>
              <a:t>H </a:t>
            </a:r>
            <a:r>
              <a:rPr lang="en-US" dirty="0"/>
              <a:t>+ </a:t>
            </a:r>
            <a:r>
              <a:rPr lang="en-US" dirty="0" smtClean="0"/>
              <a:t>P</a:t>
            </a:r>
            <a:r>
              <a:rPr lang="en-US" baseline="-25000" dirty="0" smtClean="0"/>
              <a:t>H</a:t>
            </a:r>
            <a:r>
              <a:rPr lang="en-US" dirty="0" smtClean="0"/>
              <a:t>)/(N</a:t>
            </a:r>
            <a:r>
              <a:rPr lang="en-US" baseline="-25000" dirty="0" smtClean="0"/>
              <a:t>H </a:t>
            </a:r>
            <a:r>
              <a:rPr lang="en-US" dirty="0" smtClean="0"/>
              <a:t>+ N</a:t>
            </a:r>
            <a:r>
              <a:rPr lang="en-US" baseline="-25000" dirty="0" smtClean="0"/>
              <a:t>T </a:t>
            </a:r>
            <a:r>
              <a:rPr lang="en-US" dirty="0" smtClean="0"/>
              <a:t>+ P</a:t>
            </a:r>
            <a:r>
              <a:rPr lang="en-US" baseline="-25000" dirty="0" smtClean="0"/>
              <a:t>T</a:t>
            </a:r>
            <a:r>
              <a:rPr lang="en-US" dirty="0" smtClean="0"/>
              <a:t> + P</a:t>
            </a:r>
            <a:r>
              <a:rPr lang="en-US" baseline="-25000" dirty="0" smtClean="0"/>
              <a:t>H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Posterior Mean:</a:t>
            </a:r>
          </a:p>
          <a:p>
            <a:pPr lvl="1"/>
            <a:r>
              <a:rPr lang="en-US" dirty="0"/>
              <a:t>(N</a:t>
            </a:r>
            <a:r>
              <a:rPr lang="en-US" baseline="-25000" dirty="0"/>
              <a:t>H </a:t>
            </a:r>
            <a:r>
              <a:rPr lang="en-US"/>
              <a:t>+ </a:t>
            </a:r>
            <a:r>
              <a:rPr lang="en-US" smtClean="0"/>
              <a:t>P</a:t>
            </a:r>
            <a:r>
              <a:rPr lang="en-US" baseline="-25000" smtClean="0"/>
              <a:t>H </a:t>
            </a:r>
            <a:r>
              <a:rPr lang="en-US" smtClean="0"/>
              <a:t>+ 1)</a:t>
            </a:r>
            <a:r>
              <a:rPr lang="en-US" dirty="0"/>
              <a:t>/(N</a:t>
            </a:r>
            <a:r>
              <a:rPr lang="en-US" baseline="-25000" dirty="0"/>
              <a:t>H </a:t>
            </a:r>
            <a:r>
              <a:rPr lang="en-US" dirty="0"/>
              <a:t>+ N</a:t>
            </a:r>
            <a:r>
              <a:rPr lang="en-US" baseline="-25000" dirty="0"/>
              <a:t>T </a:t>
            </a:r>
            <a:r>
              <a:rPr lang="en-US" dirty="0"/>
              <a:t>+ P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/>
              <a:t>+ </a:t>
            </a:r>
            <a:r>
              <a:rPr lang="en-US" smtClean="0"/>
              <a:t>P</a:t>
            </a:r>
            <a:r>
              <a:rPr lang="en-US" baseline="-25000" smtClean="0"/>
              <a:t>H</a:t>
            </a:r>
            <a:r>
              <a:rPr lang="en-US" smtClean="0"/>
              <a:t> + 2)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 smtClean="0"/>
              <a:t>idea: The posterior distribution gives us a formula for rationally updating our beliefs given more and more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6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~~Demo~~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2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sz="3600" dirty="0"/>
              <a:t>B</a:t>
            </a:r>
            <a:r>
              <a:rPr lang="is-IS" sz="3600" dirty="0" smtClean="0"/>
              <a:t>ayesian statistics gives us a way to formalize any phenomenon in cognitive science which relates to updating a belief given more and more data (e.g., </a:t>
            </a:r>
            <a:r>
              <a:rPr lang="en-US" sz="3600" dirty="0" smtClean="0"/>
              <a:t>s</a:t>
            </a:r>
            <a:r>
              <a:rPr lang="is-IS" sz="3600" dirty="0" smtClean="0"/>
              <a:t>imilarity, language learning).</a:t>
            </a:r>
          </a:p>
        </p:txBody>
      </p:sp>
    </p:spTree>
    <p:extLst>
      <p:ext uri="{BB962C8B-B14F-4D97-AF65-F5344CB8AC3E}">
        <p14:creationId xmlns:p14="http://schemas.microsoft.com/office/powerpoint/2010/main" val="178549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303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Applications of Bayesian Statistics</vt:lpstr>
      <vt:lpstr>Coin Flipping Example</vt:lpstr>
      <vt:lpstr>Coin Flipping Example</vt:lpstr>
      <vt:lpstr>Coin Flipping Example</vt:lpstr>
      <vt:lpstr>Coin Flipping Example</vt:lpstr>
      <vt:lpstr>~~Calculation of Posterior on Board~~</vt:lpstr>
      <vt:lpstr>Coin Flipping Example</vt:lpstr>
      <vt:lpstr>~~Demo~~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Bayesian Statistics</dc:title>
  <dc:creator>Dylan Daniels</dc:creator>
  <cp:lastModifiedBy>Dylan Daniels</cp:lastModifiedBy>
  <cp:revision>7</cp:revision>
  <dcterms:created xsi:type="dcterms:W3CDTF">2015-11-19T06:10:06Z</dcterms:created>
  <dcterms:modified xsi:type="dcterms:W3CDTF">2015-11-19T06:56:09Z</dcterms:modified>
</cp:coreProperties>
</file>