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7"/>
  </p:notesMasterIdLst>
  <p:sldIdLst>
    <p:sldId id="256" r:id="rId2"/>
    <p:sldId id="264" r:id="rId3"/>
    <p:sldId id="290" r:id="rId4"/>
    <p:sldId id="267" r:id="rId5"/>
    <p:sldId id="268" r:id="rId6"/>
    <p:sldId id="291"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63" r:id="rId23"/>
    <p:sldId id="287" r:id="rId24"/>
    <p:sldId id="288"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E5AFD9-345B-F923-30BC-2681201A4FD1}" v="227" dt="2022-11-26T02:43:22.4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6"/>
    <p:restoredTop sz="96203"/>
  </p:normalViewPr>
  <p:slideViewPr>
    <p:cSldViewPr snapToGrid="0" snapToObjects="1">
      <p:cViewPr varScale="1">
        <p:scale>
          <a:sx n="113" d="100"/>
          <a:sy n="113" d="100"/>
        </p:scale>
        <p:origin x="280"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43937D-8081-744B-B6B1-C7A51792AAFB}" type="datetimeFigureOut">
              <a:rPr lang="en-US" smtClean="0"/>
              <a:t>8/31/24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7AB3E0-BEDE-B04E-9ABB-4E37EFF3C8F4}" type="slidenum">
              <a:rPr lang="en-US" smtClean="0"/>
              <a:t>‹#›</a:t>
            </a:fld>
            <a:endParaRPr lang="en-US"/>
          </a:p>
        </p:txBody>
      </p:sp>
    </p:spTree>
    <p:extLst>
      <p:ext uri="{BB962C8B-B14F-4D97-AF65-F5344CB8AC3E}">
        <p14:creationId xmlns:p14="http://schemas.microsoft.com/office/powerpoint/2010/main" val="445963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8/31/24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978697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8/31/24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64406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8/31/24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87116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8/31/24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134196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8/31/24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977135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8/31/24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477504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8/31/24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317307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8/31/24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863031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8/31/24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306709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8/31/24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52510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8/31/24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29183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8/31/24</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30865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CFD1D2CD-954D-4C4D-B505-05EAD159B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410BF-A1B5-FF47-834F-DB626C9A5A7F}"/>
              </a:ext>
            </a:extLst>
          </p:cNvPr>
          <p:cNvSpPr>
            <a:spLocks noGrp="1"/>
          </p:cNvSpPr>
          <p:nvPr>
            <p:ph type="ctrTitle"/>
          </p:nvPr>
        </p:nvSpPr>
        <p:spPr>
          <a:xfrm>
            <a:off x="0" y="1145037"/>
            <a:ext cx="6786112" cy="1637812"/>
          </a:xfrm>
        </p:spPr>
        <p:txBody>
          <a:bodyPr>
            <a:normAutofit fontScale="90000"/>
          </a:bodyPr>
          <a:lstStyle/>
          <a:p>
            <a:pPr algn="ctr"/>
            <a:r>
              <a:rPr lang="en-US" b="1" dirty="0">
                <a:solidFill>
                  <a:srgbClr val="4472C4"/>
                </a:solidFill>
              </a:rPr>
              <a:t>Predicting energy consumption of a smart small-scale steel industry in South Korea using regression analysis.</a:t>
            </a:r>
          </a:p>
          <a:p>
            <a:pPr algn="ctr"/>
            <a:endParaRPr lang="en-US" sz="3500" b="1" dirty="0">
              <a:solidFill>
                <a:srgbClr val="4472C4"/>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20" name="Straight Connector 10">
            <a:extLst>
              <a:ext uri="{FF2B5EF4-FFF2-40B4-BE49-F238E27FC236}">
                <a16:creationId xmlns:a16="http://schemas.microsoft.com/office/drawing/2014/main" id="{D132AEA7-A24A-45A9-BF8F-D0AFF34DF6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1" name="Picture 3">
            <a:extLst>
              <a:ext uri="{FF2B5EF4-FFF2-40B4-BE49-F238E27FC236}">
                <a16:creationId xmlns:a16="http://schemas.microsoft.com/office/drawing/2014/main" id="{9122F59E-876C-4953-9544-FBE173FE9E66}"/>
              </a:ext>
            </a:extLst>
          </p:cNvPr>
          <p:cNvPicPr>
            <a:picLocks noChangeAspect="1"/>
          </p:cNvPicPr>
          <p:nvPr/>
        </p:nvPicPr>
        <p:blipFill>
          <a:blip r:embed="rId2"/>
          <a:srcRect l="24319" r="24319"/>
          <a:stretch/>
        </p:blipFill>
        <p:spPr>
          <a:xfrm>
            <a:off x="6903288" y="0"/>
            <a:ext cx="5288712" cy="6857990"/>
          </a:xfrm>
          <a:prstGeom prst="rect">
            <a:avLst/>
          </a:prstGeom>
        </p:spPr>
      </p:pic>
    </p:spTree>
    <p:extLst>
      <p:ext uri="{BB962C8B-B14F-4D97-AF65-F5344CB8AC3E}">
        <p14:creationId xmlns:p14="http://schemas.microsoft.com/office/powerpoint/2010/main" val="219330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73BA6-FE5F-93B2-26CE-51B669CC10F6}"/>
              </a:ext>
            </a:extLst>
          </p:cNvPr>
          <p:cNvSpPr>
            <a:spLocks noGrp="1"/>
          </p:cNvSpPr>
          <p:nvPr>
            <p:ph type="title"/>
          </p:nvPr>
        </p:nvSpPr>
        <p:spPr>
          <a:xfrm>
            <a:off x="832104" y="274321"/>
            <a:ext cx="10363200" cy="603504"/>
          </a:xfrm>
        </p:spPr>
        <p:txBody>
          <a:bodyPr>
            <a:normAutofit fontScale="90000"/>
          </a:bodyPr>
          <a:lstStyle/>
          <a:p>
            <a:r>
              <a:rPr lang="en-US" b="1" dirty="0"/>
              <a:t>2.2 Model building </a:t>
            </a:r>
          </a:p>
        </p:txBody>
      </p:sp>
      <p:sp>
        <p:nvSpPr>
          <p:cNvPr id="3" name="Content Placeholder 2">
            <a:extLst>
              <a:ext uri="{FF2B5EF4-FFF2-40B4-BE49-F238E27FC236}">
                <a16:creationId xmlns:a16="http://schemas.microsoft.com/office/drawing/2014/main" id="{C0D97C5F-EDF8-2408-FE92-5A9ACB91B88F}"/>
              </a:ext>
            </a:extLst>
          </p:cNvPr>
          <p:cNvSpPr>
            <a:spLocks noGrp="1"/>
          </p:cNvSpPr>
          <p:nvPr>
            <p:ph idx="1"/>
          </p:nvPr>
        </p:nvSpPr>
        <p:spPr>
          <a:xfrm>
            <a:off x="914399" y="1152144"/>
            <a:ext cx="10363200" cy="5440680"/>
          </a:xfrm>
        </p:spPr>
        <p:txBody>
          <a:bodyPr/>
          <a:lstStyle/>
          <a:p>
            <a:r>
              <a:rPr lang="en-US" dirty="0">
                <a:solidFill>
                  <a:srgbClr val="333333"/>
                </a:solidFill>
                <a:latin typeface="Helvetica Neue"/>
              </a:rPr>
              <a:t>B</a:t>
            </a:r>
            <a:r>
              <a:rPr lang="en-US" b="0" i="0" dirty="0">
                <a:solidFill>
                  <a:srgbClr val="333333"/>
                </a:solidFill>
                <a:effectLst/>
                <a:latin typeface="Helvetica Neue"/>
              </a:rPr>
              <a:t>ase line model considers all the chosen regressors.</a:t>
            </a:r>
          </a:p>
          <a:p>
            <a:pPr marL="0" indent="0">
              <a:buNone/>
            </a:pPr>
            <a:endParaRPr lang="en-US" b="0" i="0" dirty="0">
              <a:solidFill>
                <a:srgbClr val="333333"/>
              </a:solidFill>
              <a:effectLst/>
              <a:latin typeface="Helvetica Neue"/>
            </a:endParaRPr>
          </a:p>
          <a:p>
            <a:pPr marL="0" indent="0">
              <a:buNone/>
            </a:pPr>
            <a:endParaRPr lang="en-US" b="1" dirty="0"/>
          </a:p>
        </p:txBody>
      </p:sp>
      <p:pic>
        <p:nvPicPr>
          <p:cNvPr id="5" name="Picture 4">
            <a:extLst>
              <a:ext uri="{FF2B5EF4-FFF2-40B4-BE49-F238E27FC236}">
                <a16:creationId xmlns:a16="http://schemas.microsoft.com/office/drawing/2014/main" id="{E0A50346-6263-DE70-0FD5-AFD363215B91}"/>
              </a:ext>
            </a:extLst>
          </p:cNvPr>
          <p:cNvPicPr>
            <a:picLocks noChangeAspect="1"/>
          </p:cNvPicPr>
          <p:nvPr/>
        </p:nvPicPr>
        <p:blipFill>
          <a:blip r:embed="rId2"/>
          <a:stretch>
            <a:fillRect/>
          </a:stretch>
        </p:blipFill>
        <p:spPr>
          <a:xfrm>
            <a:off x="914399" y="1798075"/>
            <a:ext cx="8649145" cy="4578585"/>
          </a:xfrm>
          <a:prstGeom prst="rect">
            <a:avLst/>
          </a:prstGeom>
        </p:spPr>
      </p:pic>
    </p:spTree>
    <p:extLst>
      <p:ext uri="{BB962C8B-B14F-4D97-AF65-F5344CB8AC3E}">
        <p14:creationId xmlns:p14="http://schemas.microsoft.com/office/powerpoint/2010/main" val="1343584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A8D101-E08F-923A-03A0-ED38B096C26A}"/>
              </a:ext>
            </a:extLst>
          </p:cNvPr>
          <p:cNvSpPr>
            <a:spLocks noGrp="1"/>
          </p:cNvSpPr>
          <p:nvPr>
            <p:ph idx="1"/>
          </p:nvPr>
        </p:nvSpPr>
        <p:spPr>
          <a:xfrm>
            <a:off x="914399" y="1143000"/>
            <a:ext cx="10363200" cy="4798829"/>
          </a:xfrm>
        </p:spPr>
        <p:txBody>
          <a:bodyPr/>
          <a:lstStyle/>
          <a:p>
            <a:r>
              <a:rPr lang="en-US" dirty="0"/>
              <a:t>Checked multicollinearity for baseline model.</a:t>
            </a:r>
          </a:p>
          <a:p>
            <a:pPr marL="0" indent="0">
              <a:buNone/>
            </a:pPr>
            <a:endParaRPr lang="en-US" dirty="0"/>
          </a:p>
        </p:txBody>
      </p:sp>
      <p:pic>
        <p:nvPicPr>
          <p:cNvPr id="7" name="Picture 6">
            <a:extLst>
              <a:ext uri="{FF2B5EF4-FFF2-40B4-BE49-F238E27FC236}">
                <a16:creationId xmlns:a16="http://schemas.microsoft.com/office/drawing/2014/main" id="{8788E975-7906-2ACD-CA00-05BAD2467803}"/>
              </a:ext>
            </a:extLst>
          </p:cNvPr>
          <p:cNvPicPr>
            <a:picLocks noChangeAspect="1"/>
          </p:cNvPicPr>
          <p:nvPr/>
        </p:nvPicPr>
        <p:blipFill>
          <a:blip r:embed="rId2"/>
          <a:stretch>
            <a:fillRect/>
          </a:stretch>
        </p:blipFill>
        <p:spPr>
          <a:xfrm>
            <a:off x="1110008" y="1641002"/>
            <a:ext cx="8801552" cy="1797142"/>
          </a:xfrm>
          <a:prstGeom prst="rect">
            <a:avLst/>
          </a:prstGeom>
        </p:spPr>
      </p:pic>
    </p:spTree>
    <p:extLst>
      <p:ext uri="{BB962C8B-B14F-4D97-AF65-F5344CB8AC3E}">
        <p14:creationId xmlns:p14="http://schemas.microsoft.com/office/powerpoint/2010/main" val="2424166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8CCE-1292-AF83-0A33-9842D0D95BA6}"/>
              </a:ext>
            </a:extLst>
          </p:cNvPr>
          <p:cNvSpPr>
            <a:spLocks noGrp="1"/>
          </p:cNvSpPr>
          <p:nvPr>
            <p:ph type="title"/>
          </p:nvPr>
        </p:nvSpPr>
        <p:spPr>
          <a:xfrm>
            <a:off x="822959" y="349060"/>
            <a:ext cx="10363200" cy="621792"/>
          </a:xfrm>
        </p:spPr>
        <p:txBody>
          <a:bodyPr>
            <a:normAutofit fontScale="90000"/>
          </a:bodyPr>
          <a:lstStyle/>
          <a:p>
            <a:r>
              <a:rPr lang="en-US" b="1" dirty="0"/>
              <a:t>Residual analysis of the baseline </a:t>
            </a:r>
            <a:r>
              <a:rPr lang="en-US" b="1" dirty="0" err="1"/>
              <a:t>mdoel</a:t>
            </a:r>
            <a:endParaRPr lang="en-US" b="1" dirty="0"/>
          </a:p>
        </p:txBody>
      </p:sp>
      <p:pic>
        <p:nvPicPr>
          <p:cNvPr id="8" name="Content Placeholder 4">
            <a:extLst>
              <a:ext uri="{FF2B5EF4-FFF2-40B4-BE49-F238E27FC236}">
                <a16:creationId xmlns:a16="http://schemas.microsoft.com/office/drawing/2014/main" id="{3A616182-915F-76DE-DD20-5172072BCC37}"/>
              </a:ext>
            </a:extLst>
          </p:cNvPr>
          <p:cNvPicPr>
            <a:picLocks noGrp="1" noChangeAspect="1"/>
          </p:cNvPicPr>
          <p:nvPr>
            <p:ph idx="1"/>
          </p:nvPr>
        </p:nvPicPr>
        <p:blipFill>
          <a:blip r:embed="rId2"/>
          <a:stretch>
            <a:fillRect/>
          </a:stretch>
        </p:blipFill>
        <p:spPr>
          <a:xfrm>
            <a:off x="822959" y="2012318"/>
            <a:ext cx="4936547" cy="3017022"/>
          </a:xfrm>
        </p:spPr>
      </p:pic>
      <p:pic>
        <p:nvPicPr>
          <p:cNvPr id="10" name="Picture 9">
            <a:extLst>
              <a:ext uri="{FF2B5EF4-FFF2-40B4-BE49-F238E27FC236}">
                <a16:creationId xmlns:a16="http://schemas.microsoft.com/office/drawing/2014/main" id="{882CF6AB-5194-04A0-B801-C2711BB44051}"/>
              </a:ext>
            </a:extLst>
          </p:cNvPr>
          <p:cNvPicPr>
            <a:picLocks noChangeAspect="1"/>
          </p:cNvPicPr>
          <p:nvPr/>
        </p:nvPicPr>
        <p:blipFill>
          <a:blip r:embed="rId3"/>
          <a:stretch>
            <a:fillRect/>
          </a:stretch>
        </p:blipFill>
        <p:spPr>
          <a:xfrm>
            <a:off x="6096000" y="1637298"/>
            <a:ext cx="5434046" cy="3379771"/>
          </a:xfrm>
          <a:prstGeom prst="rect">
            <a:avLst/>
          </a:prstGeom>
        </p:spPr>
      </p:pic>
    </p:spTree>
    <p:extLst>
      <p:ext uri="{BB962C8B-B14F-4D97-AF65-F5344CB8AC3E}">
        <p14:creationId xmlns:p14="http://schemas.microsoft.com/office/powerpoint/2010/main" val="1515223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146C-4FD6-A52E-107F-AD81BC1D8244}"/>
              </a:ext>
            </a:extLst>
          </p:cNvPr>
          <p:cNvSpPr>
            <a:spLocks noGrp="1"/>
          </p:cNvSpPr>
          <p:nvPr>
            <p:ph type="title"/>
          </p:nvPr>
        </p:nvSpPr>
        <p:spPr>
          <a:xfrm>
            <a:off x="914400" y="1028701"/>
            <a:ext cx="10363200" cy="685800"/>
          </a:xfrm>
        </p:spPr>
        <p:txBody>
          <a:bodyPr>
            <a:normAutofit fontScale="90000"/>
          </a:bodyPr>
          <a:lstStyle/>
          <a:p>
            <a:r>
              <a:rPr lang="en-US" dirty="0"/>
              <a:t>Independence of error terms for baseline model</a:t>
            </a:r>
          </a:p>
        </p:txBody>
      </p:sp>
      <p:pic>
        <p:nvPicPr>
          <p:cNvPr id="7" name="Content Placeholder 6">
            <a:extLst>
              <a:ext uri="{FF2B5EF4-FFF2-40B4-BE49-F238E27FC236}">
                <a16:creationId xmlns:a16="http://schemas.microsoft.com/office/drawing/2014/main" id="{AEC6CF01-F581-587A-E76D-DA81DCB56241}"/>
              </a:ext>
            </a:extLst>
          </p:cNvPr>
          <p:cNvPicPr>
            <a:picLocks noGrp="1" noChangeAspect="1"/>
          </p:cNvPicPr>
          <p:nvPr>
            <p:ph idx="1"/>
          </p:nvPr>
        </p:nvPicPr>
        <p:blipFill>
          <a:blip r:embed="rId2"/>
          <a:stretch>
            <a:fillRect/>
          </a:stretch>
        </p:blipFill>
        <p:spPr>
          <a:xfrm>
            <a:off x="2926001" y="1714501"/>
            <a:ext cx="6339997" cy="4305300"/>
          </a:xfrm>
        </p:spPr>
      </p:pic>
    </p:spTree>
    <p:extLst>
      <p:ext uri="{BB962C8B-B14F-4D97-AF65-F5344CB8AC3E}">
        <p14:creationId xmlns:p14="http://schemas.microsoft.com/office/powerpoint/2010/main" val="1111709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49A8-8A58-681E-66E1-C6422E6D7AB5}"/>
              </a:ext>
            </a:extLst>
          </p:cNvPr>
          <p:cNvSpPr>
            <a:spLocks noGrp="1"/>
          </p:cNvSpPr>
          <p:nvPr>
            <p:ph type="title"/>
          </p:nvPr>
        </p:nvSpPr>
        <p:spPr>
          <a:xfrm>
            <a:off x="914400" y="166363"/>
            <a:ext cx="10363200" cy="749808"/>
          </a:xfrm>
        </p:spPr>
        <p:txBody>
          <a:bodyPr/>
          <a:lstStyle/>
          <a:p>
            <a:r>
              <a:rPr lang="en-US" b="1" dirty="0"/>
              <a:t>Transformation.</a:t>
            </a:r>
          </a:p>
        </p:txBody>
      </p:sp>
      <p:sp>
        <p:nvSpPr>
          <p:cNvPr id="3" name="Content Placeholder 2">
            <a:extLst>
              <a:ext uri="{FF2B5EF4-FFF2-40B4-BE49-F238E27FC236}">
                <a16:creationId xmlns:a16="http://schemas.microsoft.com/office/drawing/2014/main" id="{267BD4A1-2F13-32F1-611A-7B6C67501002}"/>
              </a:ext>
            </a:extLst>
          </p:cNvPr>
          <p:cNvSpPr>
            <a:spLocks noGrp="1"/>
          </p:cNvSpPr>
          <p:nvPr>
            <p:ph idx="1"/>
          </p:nvPr>
        </p:nvSpPr>
        <p:spPr>
          <a:xfrm>
            <a:off x="914399" y="1298448"/>
            <a:ext cx="10363200" cy="4643381"/>
          </a:xfrm>
        </p:spPr>
        <p:txBody>
          <a:bodyPr/>
          <a:lstStyle/>
          <a:p>
            <a:r>
              <a:rPr lang="en-US" dirty="0"/>
              <a:t>We tried the transforming the response variable and the regressors.</a:t>
            </a:r>
          </a:p>
          <a:p>
            <a:r>
              <a:rPr lang="en-US" dirty="0"/>
              <a:t>There was no appropriate transformation for achieving linearity relationship.</a:t>
            </a:r>
          </a:p>
          <a:p>
            <a:endParaRPr lang="en-US" dirty="0"/>
          </a:p>
          <a:p>
            <a:endParaRPr lang="en-US" dirty="0"/>
          </a:p>
          <a:p>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7068C207-66DF-A088-0B86-EE8D607BCF70}"/>
              </a:ext>
            </a:extLst>
          </p:cNvPr>
          <p:cNvPicPr>
            <a:picLocks noChangeAspect="1"/>
          </p:cNvPicPr>
          <p:nvPr/>
        </p:nvPicPr>
        <p:blipFill>
          <a:blip r:embed="rId2"/>
          <a:stretch>
            <a:fillRect/>
          </a:stretch>
        </p:blipFill>
        <p:spPr>
          <a:xfrm>
            <a:off x="2378828" y="2494616"/>
            <a:ext cx="7084310" cy="2369992"/>
          </a:xfrm>
          <a:prstGeom prst="rect">
            <a:avLst/>
          </a:prstGeom>
        </p:spPr>
      </p:pic>
      <p:sp>
        <p:nvSpPr>
          <p:cNvPr id="6" name="TextBox 5">
            <a:extLst>
              <a:ext uri="{FF2B5EF4-FFF2-40B4-BE49-F238E27FC236}">
                <a16:creationId xmlns:a16="http://schemas.microsoft.com/office/drawing/2014/main" id="{719DE540-50F8-697A-5BA8-A160F7AA23CF}"/>
              </a:ext>
            </a:extLst>
          </p:cNvPr>
          <p:cNvSpPr txBox="1"/>
          <p:nvPr/>
        </p:nvSpPr>
        <p:spPr>
          <a:xfrm>
            <a:off x="1444752" y="5138928"/>
            <a:ext cx="10085832" cy="923330"/>
          </a:xfrm>
          <a:prstGeom prst="rect">
            <a:avLst/>
          </a:prstGeom>
          <a:noFill/>
        </p:spPr>
        <p:txBody>
          <a:bodyPr wrap="square" rtlCol="0">
            <a:spAutoFit/>
          </a:bodyPr>
          <a:lstStyle/>
          <a:p>
            <a:r>
              <a:rPr lang="en-US" dirty="0"/>
              <a:t>Table 1: “the GLM model produce highest values of RMSE, MAE, MAPE and CV values in the test set. This shows the data is not linearly related to any of the independent variables” (</a:t>
            </a:r>
            <a:r>
              <a:rPr lang="en-US" dirty="0" err="1"/>
              <a:t>Sathishkumar</a:t>
            </a:r>
            <a:r>
              <a:rPr lang="en-US" dirty="0"/>
              <a:t> </a:t>
            </a:r>
            <a:r>
              <a:rPr lang="en-US" i="1" dirty="0"/>
              <a:t>et.al</a:t>
            </a:r>
            <a:r>
              <a:rPr lang="en-US" dirty="0"/>
              <a:t>., 2020)</a:t>
            </a:r>
          </a:p>
        </p:txBody>
      </p:sp>
    </p:spTree>
    <p:extLst>
      <p:ext uri="{BB962C8B-B14F-4D97-AF65-F5344CB8AC3E}">
        <p14:creationId xmlns:p14="http://schemas.microsoft.com/office/powerpoint/2010/main" val="1119729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CD96-7774-F293-42AC-2BACA6E7FEFA}"/>
              </a:ext>
            </a:extLst>
          </p:cNvPr>
          <p:cNvSpPr>
            <a:spLocks noGrp="1"/>
          </p:cNvSpPr>
          <p:nvPr>
            <p:ph type="title"/>
          </p:nvPr>
        </p:nvSpPr>
        <p:spPr>
          <a:xfrm>
            <a:off x="813816" y="258949"/>
            <a:ext cx="10363200" cy="737747"/>
          </a:xfrm>
        </p:spPr>
        <p:txBody>
          <a:bodyPr/>
          <a:lstStyle/>
          <a:p>
            <a:r>
              <a:rPr lang="en-US" b="1" dirty="0"/>
              <a:t>Addressing multicollinearity</a:t>
            </a:r>
          </a:p>
        </p:txBody>
      </p:sp>
      <p:sp>
        <p:nvSpPr>
          <p:cNvPr id="3" name="Content Placeholder 2">
            <a:extLst>
              <a:ext uri="{FF2B5EF4-FFF2-40B4-BE49-F238E27FC236}">
                <a16:creationId xmlns:a16="http://schemas.microsoft.com/office/drawing/2014/main" id="{C03A6D28-C96D-0C7D-317E-C7D0F465763A}"/>
              </a:ext>
            </a:extLst>
          </p:cNvPr>
          <p:cNvSpPr>
            <a:spLocks noGrp="1"/>
          </p:cNvSpPr>
          <p:nvPr>
            <p:ph idx="1"/>
          </p:nvPr>
        </p:nvSpPr>
        <p:spPr>
          <a:xfrm>
            <a:off x="914399" y="1152144"/>
            <a:ext cx="10363200" cy="4789685"/>
          </a:xfrm>
        </p:spPr>
        <p:txBody>
          <a:bodyPr>
            <a:normAutofit/>
          </a:bodyPr>
          <a:lstStyle/>
          <a:p>
            <a:pPr algn="just"/>
            <a:r>
              <a:rPr lang="en-US" sz="3200" dirty="0"/>
              <a:t>Computed the VIF</a:t>
            </a:r>
          </a:p>
          <a:p>
            <a:pPr algn="just"/>
            <a:r>
              <a:rPr lang="en-US" sz="3200" dirty="0"/>
              <a:t>Performed correlation analysis</a:t>
            </a:r>
          </a:p>
          <a:p>
            <a:pPr algn="just"/>
            <a:r>
              <a:rPr lang="en-US" sz="3200" dirty="0"/>
              <a:t>Examined the partial F-statistic for each regressor variable.</a:t>
            </a:r>
          </a:p>
          <a:p>
            <a:pPr algn="just"/>
            <a:r>
              <a:rPr lang="en-US" sz="3200" dirty="0"/>
              <a:t>Also deleted any insignificant regressors after addressing multicollinearity.</a:t>
            </a:r>
          </a:p>
        </p:txBody>
      </p:sp>
    </p:spTree>
    <p:extLst>
      <p:ext uri="{BB962C8B-B14F-4D97-AF65-F5344CB8AC3E}">
        <p14:creationId xmlns:p14="http://schemas.microsoft.com/office/powerpoint/2010/main" val="2260161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6F6C-C383-AB4A-F72C-923760C8B546}"/>
              </a:ext>
            </a:extLst>
          </p:cNvPr>
          <p:cNvSpPr>
            <a:spLocks noGrp="1"/>
          </p:cNvSpPr>
          <p:nvPr>
            <p:ph type="title"/>
          </p:nvPr>
        </p:nvSpPr>
        <p:spPr>
          <a:xfrm>
            <a:off x="777240" y="258950"/>
            <a:ext cx="10363200" cy="657222"/>
          </a:xfrm>
        </p:spPr>
        <p:txBody>
          <a:bodyPr>
            <a:normAutofit fontScale="90000"/>
          </a:bodyPr>
          <a:lstStyle/>
          <a:p>
            <a:r>
              <a:rPr lang="en-US" b="1" dirty="0"/>
              <a:t>New model</a:t>
            </a:r>
          </a:p>
        </p:txBody>
      </p:sp>
      <p:pic>
        <p:nvPicPr>
          <p:cNvPr id="5" name="Content Placeholder 4">
            <a:extLst>
              <a:ext uri="{FF2B5EF4-FFF2-40B4-BE49-F238E27FC236}">
                <a16:creationId xmlns:a16="http://schemas.microsoft.com/office/drawing/2014/main" id="{989A0EC5-0725-4038-CD64-A10DA959DFDF}"/>
              </a:ext>
            </a:extLst>
          </p:cNvPr>
          <p:cNvPicPr>
            <a:picLocks noGrp="1" noChangeAspect="1"/>
          </p:cNvPicPr>
          <p:nvPr>
            <p:ph idx="1"/>
          </p:nvPr>
        </p:nvPicPr>
        <p:blipFill>
          <a:blip r:embed="rId2"/>
          <a:stretch>
            <a:fillRect/>
          </a:stretch>
        </p:blipFill>
        <p:spPr>
          <a:xfrm>
            <a:off x="1070256" y="1140498"/>
            <a:ext cx="8807903" cy="4711942"/>
          </a:xfrm>
        </p:spPr>
      </p:pic>
    </p:spTree>
    <p:extLst>
      <p:ext uri="{BB962C8B-B14F-4D97-AF65-F5344CB8AC3E}">
        <p14:creationId xmlns:p14="http://schemas.microsoft.com/office/powerpoint/2010/main" val="160112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9C7F-0F94-BFB7-0F9C-913DBC6D83C3}"/>
              </a:ext>
            </a:extLst>
          </p:cNvPr>
          <p:cNvSpPr>
            <a:spLocks noGrp="1"/>
          </p:cNvSpPr>
          <p:nvPr>
            <p:ph type="title"/>
          </p:nvPr>
        </p:nvSpPr>
        <p:spPr>
          <a:xfrm>
            <a:off x="841248" y="192024"/>
            <a:ext cx="10363200" cy="1234439"/>
          </a:xfrm>
        </p:spPr>
        <p:txBody>
          <a:bodyPr>
            <a:normAutofit fontScale="90000"/>
          </a:bodyPr>
          <a:lstStyle/>
          <a:p>
            <a:r>
              <a:rPr lang="en-US" sz="3600" b="1" dirty="0"/>
              <a:t>Identifying influential points, outliers, leverage points</a:t>
            </a:r>
            <a:r>
              <a:rPr lang="en-US" b="1" dirty="0"/>
              <a:t>.</a:t>
            </a:r>
          </a:p>
        </p:txBody>
      </p:sp>
      <p:sp>
        <p:nvSpPr>
          <p:cNvPr id="3" name="Content Placeholder 2">
            <a:extLst>
              <a:ext uri="{FF2B5EF4-FFF2-40B4-BE49-F238E27FC236}">
                <a16:creationId xmlns:a16="http://schemas.microsoft.com/office/drawing/2014/main" id="{6623184B-F37B-4A25-9BB1-2785D41EA26B}"/>
              </a:ext>
            </a:extLst>
          </p:cNvPr>
          <p:cNvSpPr>
            <a:spLocks noGrp="1"/>
          </p:cNvSpPr>
          <p:nvPr>
            <p:ph idx="1"/>
          </p:nvPr>
        </p:nvSpPr>
        <p:spPr>
          <a:xfrm>
            <a:off x="914399" y="1024128"/>
            <a:ext cx="10363200" cy="5370075"/>
          </a:xfrm>
        </p:spPr>
        <p:txBody>
          <a:bodyPr/>
          <a:lstStyle/>
          <a:p>
            <a:pPr marL="0" indent="0">
              <a:buNone/>
            </a:pPr>
            <a:r>
              <a:rPr lang="en-US" sz="1800" dirty="0"/>
              <a:t>We fitted new model (Modified)  on a data set excluding the outliers, leverage and influential points.</a:t>
            </a:r>
          </a:p>
          <a:p>
            <a:pPr marL="0" indent="0">
              <a:buNone/>
            </a:pPr>
            <a:endParaRPr lang="en-US" dirty="0"/>
          </a:p>
        </p:txBody>
      </p:sp>
      <p:pic>
        <p:nvPicPr>
          <p:cNvPr id="5" name="Picture 4">
            <a:extLst>
              <a:ext uri="{FF2B5EF4-FFF2-40B4-BE49-F238E27FC236}">
                <a16:creationId xmlns:a16="http://schemas.microsoft.com/office/drawing/2014/main" id="{6D7C5A90-C160-FB25-3F41-7446C6EFBD88}"/>
              </a:ext>
            </a:extLst>
          </p:cNvPr>
          <p:cNvPicPr>
            <a:picLocks noChangeAspect="1"/>
          </p:cNvPicPr>
          <p:nvPr/>
        </p:nvPicPr>
        <p:blipFill>
          <a:blip r:embed="rId2"/>
          <a:stretch>
            <a:fillRect/>
          </a:stretch>
        </p:blipFill>
        <p:spPr>
          <a:xfrm>
            <a:off x="1383441" y="1687735"/>
            <a:ext cx="8153751" cy="4770748"/>
          </a:xfrm>
          <a:prstGeom prst="rect">
            <a:avLst/>
          </a:prstGeom>
        </p:spPr>
      </p:pic>
    </p:spTree>
    <p:extLst>
      <p:ext uri="{BB962C8B-B14F-4D97-AF65-F5344CB8AC3E}">
        <p14:creationId xmlns:p14="http://schemas.microsoft.com/office/powerpoint/2010/main" val="4284106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6688-E7C4-8545-3AA7-C9ADFB09FC7A}"/>
              </a:ext>
            </a:extLst>
          </p:cNvPr>
          <p:cNvSpPr>
            <a:spLocks noGrp="1"/>
          </p:cNvSpPr>
          <p:nvPr>
            <p:ph type="title"/>
          </p:nvPr>
        </p:nvSpPr>
        <p:spPr>
          <a:xfrm>
            <a:off x="795528" y="367531"/>
            <a:ext cx="10363200" cy="548640"/>
          </a:xfrm>
        </p:spPr>
        <p:txBody>
          <a:bodyPr>
            <a:normAutofit/>
          </a:bodyPr>
          <a:lstStyle/>
          <a:p>
            <a:r>
              <a:rPr lang="en-US" sz="2800" b="1" dirty="0"/>
              <a:t>Checking Linear model assumptions for the modified model</a:t>
            </a:r>
          </a:p>
        </p:txBody>
      </p:sp>
      <p:pic>
        <p:nvPicPr>
          <p:cNvPr id="5" name="Content Placeholder 4">
            <a:extLst>
              <a:ext uri="{FF2B5EF4-FFF2-40B4-BE49-F238E27FC236}">
                <a16:creationId xmlns:a16="http://schemas.microsoft.com/office/drawing/2014/main" id="{F20FBC3E-784E-1239-F26A-5CA0AD352382}"/>
              </a:ext>
            </a:extLst>
          </p:cNvPr>
          <p:cNvPicPr>
            <a:picLocks noGrp="1" noChangeAspect="1"/>
          </p:cNvPicPr>
          <p:nvPr>
            <p:ph idx="1"/>
          </p:nvPr>
        </p:nvPicPr>
        <p:blipFill>
          <a:blip r:embed="rId2"/>
          <a:stretch>
            <a:fillRect/>
          </a:stretch>
        </p:blipFill>
        <p:spPr>
          <a:xfrm>
            <a:off x="2185243" y="1296300"/>
            <a:ext cx="6705945" cy="4521432"/>
          </a:xfrm>
        </p:spPr>
      </p:pic>
    </p:spTree>
    <p:extLst>
      <p:ext uri="{BB962C8B-B14F-4D97-AF65-F5344CB8AC3E}">
        <p14:creationId xmlns:p14="http://schemas.microsoft.com/office/powerpoint/2010/main" val="3171689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EAEF74-F997-B767-F2E6-008E67C9FAB2}"/>
              </a:ext>
            </a:extLst>
          </p:cNvPr>
          <p:cNvPicPr>
            <a:picLocks noGrp="1" noChangeAspect="1"/>
          </p:cNvPicPr>
          <p:nvPr>
            <p:ph idx="1"/>
          </p:nvPr>
        </p:nvPicPr>
        <p:blipFill>
          <a:blip r:embed="rId2"/>
          <a:stretch>
            <a:fillRect/>
          </a:stretch>
        </p:blipFill>
        <p:spPr>
          <a:xfrm>
            <a:off x="479389" y="1484837"/>
            <a:ext cx="5034443" cy="3458662"/>
          </a:xfrm>
        </p:spPr>
      </p:pic>
      <p:pic>
        <p:nvPicPr>
          <p:cNvPr id="7" name="Picture 6">
            <a:extLst>
              <a:ext uri="{FF2B5EF4-FFF2-40B4-BE49-F238E27FC236}">
                <a16:creationId xmlns:a16="http://schemas.microsoft.com/office/drawing/2014/main" id="{69919A26-F690-B34D-FE8C-78E120452F2A}"/>
              </a:ext>
            </a:extLst>
          </p:cNvPr>
          <p:cNvPicPr>
            <a:picLocks noChangeAspect="1"/>
          </p:cNvPicPr>
          <p:nvPr/>
        </p:nvPicPr>
        <p:blipFill>
          <a:blip r:embed="rId3"/>
          <a:stretch>
            <a:fillRect/>
          </a:stretch>
        </p:blipFill>
        <p:spPr>
          <a:xfrm>
            <a:off x="6268304" y="1522713"/>
            <a:ext cx="4942240" cy="3420786"/>
          </a:xfrm>
          <a:prstGeom prst="rect">
            <a:avLst/>
          </a:prstGeom>
        </p:spPr>
      </p:pic>
    </p:spTree>
    <p:extLst>
      <p:ext uri="{BB962C8B-B14F-4D97-AF65-F5344CB8AC3E}">
        <p14:creationId xmlns:p14="http://schemas.microsoft.com/office/powerpoint/2010/main" val="2086659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picture containing text, indoor, person, hand&#10;&#10;Description automatically generated">
            <a:extLst>
              <a:ext uri="{FF2B5EF4-FFF2-40B4-BE49-F238E27FC236}">
                <a16:creationId xmlns:a16="http://schemas.microsoft.com/office/drawing/2014/main" id="{A16A66CD-AAF5-51D5-14D1-5590A32785B1}"/>
              </a:ext>
            </a:extLst>
          </p:cNvPr>
          <p:cNvPicPr>
            <a:picLocks noGrp="1" noChangeAspect="1"/>
          </p:cNvPicPr>
          <p:nvPr>
            <p:ph sz="half" idx="2"/>
          </p:nvPr>
        </p:nvPicPr>
        <p:blipFill>
          <a:blip r:embed="rId2"/>
          <a:stretch>
            <a:fillRect/>
          </a:stretch>
        </p:blipFill>
        <p:spPr>
          <a:xfrm>
            <a:off x="4463734" y="1"/>
            <a:ext cx="7728266" cy="5148072"/>
          </a:xfrm>
        </p:spPr>
      </p:pic>
      <p:sp>
        <p:nvSpPr>
          <p:cNvPr id="12" name="TextBox 11">
            <a:extLst>
              <a:ext uri="{FF2B5EF4-FFF2-40B4-BE49-F238E27FC236}">
                <a16:creationId xmlns:a16="http://schemas.microsoft.com/office/drawing/2014/main" id="{91FE80AD-2D17-BD77-7F5C-FCEED0AC96A8}"/>
              </a:ext>
            </a:extLst>
          </p:cNvPr>
          <p:cNvSpPr txBox="1"/>
          <p:nvPr/>
        </p:nvSpPr>
        <p:spPr>
          <a:xfrm>
            <a:off x="338328" y="1216152"/>
            <a:ext cx="3840480" cy="2031325"/>
          </a:xfrm>
          <a:prstGeom prst="rect">
            <a:avLst/>
          </a:prstGeom>
          <a:noFill/>
        </p:spPr>
        <p:txBody>
          <a:bodyPr wrap="square" rtlCol="0">
            <a:spAutoFit/>
          </a:bodyPr>
          <a:lstStyle/>
          <a:p>
            <a:pPr marL="457200" indent="-457200">
              <a:lnSpc>
                <a:spcPct val="200000"/>
              </a:lnSpc>
              <a:buFont typeface="+mj-lt"/>
              <a:buAutoNum type="arabicPeriod"/>
            </a:pPr>
            <a:r>
              <a:rPr lang="en-US" sz="1800" b="1" dirty="0"/>
              <a:t>Objectives of the  study</a:t>
            </a:r>
          </a:p>
          <a:p>
            <a:pPr marL="457200" indent="-457200">
              <a:lnSpc>
                <a:spcPct val="200000"/>
              </a:lnSpc>
              <a:buFont typeface="+mj-lt"/>
              <a:buAutoNum type="arabicPeriod"/>
            </a:pPr>
            <a:r>
              <a:rPr lang="en-US" sz="1800" b="1" dirty="0"/>
              <a:t>Methodology</a:t>
            </a:r>
          </a:p>
          <a:p>
            <a:pPr marL="457200" indent="-457200">
              <a:lnSpc>
                <a:spcPct val="200000"/>
              </a:lnSpc>
              <a:buFont typeface="+mj-lt"/>
              <a:buAutoNum type="arabicPeriod"/>
            </a:pPr>
            <a:r>
              <a:rPr lang="en-US" sz="1800" b="1" dirty="0"/>
              <a:t>Discussion &amp; Conclusion</a:t>
            </a:r>
          </a:p>
          <a:p>
            <a:endParaRPr lang="en-US" dirty="0"/>
          </a:p>
        </p:txBody>
      </p:sp>
    </p:spTree>
    <p:extLst>
      <p:ext uri="{BB962C8B-B14F-4D97-AF65-F5344CB8AC3E}">
        <p14:creationId xmlns:p14="http://schemas.microsoft.com/office/powerpoint/2010/main" val="257992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053EDEE-FC89-917E-BA22-563D3CE70EA4}"/>
              </a:ext>
            </a:extLst>
          </p:cNvPr>
          <p:cNvPicPr>
            <a:picLocks noGrp="1" noChangeAspect="1"/>
          </p:cNvPicPr>
          <p:nvPr>
            <p:ph idx="1"/>
          </p:nvPr>
        </p:nvPicPr>
        <p:blipFill>
          <a:blip r:embed="rId2"/>
          <a:stretch>
            <a:fillRect/>
          </a:stretch>
        </p:blipFill>
        <p:spPr>
          <a:xfrm>
            <a:off x="2533467" y="1257182"/>
            <a:ext cx="7125066" cy="4616687"/>
          </a:xfrm>
        </p:spPr>
      </p:pic>
    </p:spTree>
    <p:extLst>
      <p:ext uri="{BB962C8B-B14F-4D97-AF65-F5344CB8AC3E}">
        <p14:creationId xmlns:p14="http://schemas.microsoft.com/office/powerpoint/2010/main" val="4086054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A5CE3-2664-11BE-A6C7-5F7C82CF0348}"/>
              </a:ext>
            </a:extLst>
          </p:cNvPr>
          <p:cNvSpPr>
            <a:spLocks noGrp="1"/>
          </p:cNvSpPr>
          <p:nvPr>
            <p:ph sz="half"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p:txBody>
      </p:sp>
      <p:pic>
        <p:nvPicPr>
          <p:cNvPr id="7" name="Content Placeholder 6" descr="Text&#10;&#10;Description automatically generated">
            <a:extLst>
              <a:ext uri="{FF2B5EF4-FFF2-40B4-BE49-F238E27FC236}">
                <a16:creationId xmlns:a16="http://schemas.microsoft.com/office/drawing/2014/main" id="{661C07E0-E492-BD46-1218-0F701C6C761E}"/>
              </a:ext>
            </a:extLst>
          </p:cNvPr>
          <p:cNvPicPr>
            <a:picLocks noGrp="1" noChangeAspect="1"/>
          </p:cNvPicPr>
          <p:nvPr>
            <p:ph sz="half" idx="2"/>
          </p:nvPr>
        </p:nvPicPr>
        <p:blipFill>
          <a:blip r:embed="rId2"/>
          <a:stretch>
            <a:fillRect/>
          </a:stretch>
        </p:blipFill>
        <p:spPr>
          <a:xfrm rot="5400000">
            <a:off x="6834187" y="1500187"/>
            <a:ext cx="6858000" cy="3857625"/>
          </a:xfrm>
        </p:spPr>
      </p:pic>
      <p:sp>
        <p:nvSpPr>
          <p:cNvPr id="8" name="TextBox 7">
            <a:extLst>
              <a:ext uri="{FF2B5EF4-FFF2-40B4-BE49-F238E27FC236}">
                <a16:creationId xmlns:a16="http://schemas.microsoft.com/office/drawing/2014/main" id="{4D0A42AF-8367-3077-00CB-1749515D15B5}"/>
              </a:ext>
            </a:extLst>
          </p:cNvPr>
          <p:cNvSpPr txBox="1"/>
          <p:nvPr/>
        </p:nvSpPr>
        <p:spPr>
          <a:xfrm>
            <a:off x="411480" y="2854327"/>
            <a:ext cx="7283196" cy="1600438"/>
          </a:xfrm>
          <a:prstGeom prst="rect">
            <a:avLst/>
          </a:prstGeom>
          <a:noFill/>
        </p:spPr>
        <p:txBody>
          <a:bodyPr wrap="square" rtlCol="0">
            <a:spAutoFit/>
          </a:bodyPr>
          <a:lstStyle/>
          <a:p>
            <a:pPr algn="ctr"/>
            <a:r>
              <a:rPr lang="en-US" sz="4000" b="1" dirty="0"/>
              <a:t>3. DISCUSSION AND CONCLUSION</a:t>
            </a:r>
          </a:p>
          <a:p>
            <a:endParaRPr lang="en-US" dirty="0"/>
          </a:p>
        </p:txBody>
      </p:sp>
    </p:spTree>
    <p:extLst>
      <p:ext uri="{BB962C8B-B14F-4D97-AF65-F5344CB8AC3E}">
        <p14:creationId xmlns:p14="http://schemas.microsoft.com/office/powerpoint/2010/main" val="3774693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6D619-68B3-E043-A410-52526A4A2F03}"/>
              </a:ext>
            </a:extLst>
          </p:cNvPr>
          <p:cNvSpPr>
            <a:spLocks noGrp="1"/>
          </p:cNvSpPr>
          <p:nvPr>
            <p:ph type="title"/>
          </p:nvPr>
        </p:nvSpPr>
        <p:spPr>
          <a:xfrm>
            <a:off x="914399" y="257804"/>
            <a:ext cx="10363200" cy="676656"/>
          </a:xfrm>
        </p:spPr>
        <p:txBody>
          <a:bodyPr>
            <a:normAutofit/>
          </a:bodyPr>
          <a:lstStyle/>
          <a:p>
            <a:r>
              <a:rPr lang="en-US" sz="3600" dirty="0"/>
              <a:t>3.1 DISCUSSION	</a:t>
            </a:r>
          </a:p>
        </p:txBody>
      </p:sp>
      <p:sp>
        <p:nvSpPr>
          <p:cNvPr id="3" name="Content Placeholder 2">
            <a:extLst>
              <a:ext uri="{FF2B5EF4-FFF2-40B4-BE49-F238E27FC236}">
                <a16:creationId xmlns:a16="http://schemas.microsoft.com/office/drawing/2014/main" id="{87464AF1-3DDC-1747-9AB8-95AD2AAFDE4D}"/>
              </a:ext>
            </a:extLst>
          </p:cNvPr>
          <p:cNvSpPr>
            <a:spLocks noGrp="1"/>
          </p:cNvSpPr>
          <p:nvPr>
            <p:ph idx="1"/>
          </p:nvPr>
        </p:nvSpPr>
        <p:spPr>
          <a:xfrm>
            <a:off x="914399" y="1152144"/>
            <a:ext cx="10363200" cy="4817117"/>
          </a:xfrm>
        </p:spPr>
        <p:txBody>
          <a:bodyPr/>
          <a:lstStyle/>
          <a:p>
            <a:r>
              <a:rPr lang="en-US" dirty="0"/>
              <a:t>The response variable is not linearly related with the independent variables.</a:t>
            </a:r>
          </a:p>
          <a:p>
            <a:r>
              <a:rPr lang="en-US" dirty="0"/>
              <a:t>The</a:t>
            </a:r>
            <a:r>
              <a:rPr lang="en-US" b="1" dirty="0"/>
              <a:t> modified </a:t>
            </a:r>
            <a:r>
              <a:rPr lang="en-US" dirty="0"/>
              <a:t>model is better than the </a:t>
            </a:r>
            <a:r>
              <a:rPr lang="en-US" b="1" dirty="0"/>
              <a:t>new</a:t>
            </a:r>
            <a:r>
              <a:rPr lang="en-US" dirty="0"/>
              <a:t> model.</a:t>
            </a:r>
          </a:p>
          <a:p>
            <a:endParaRPr lang="en-US" dirty="0"/>
          </a:p>
          <a:p>
            <a:endParaRPr lang="en-US" dirty="0"/>
          </a:p>
          <a:p>
            <a:endParaRPr lang="en-US" dirty="0"/>
          </a:p>
          <a:p>
            <a:r>
              <a:rPr lang="en-US" b="1" dirty="0"/>
              <a:t>Challenge</a:t>
            </a:r>
            <a:r>
              <a:rPr lang="en-US" dirty="0"/>
              <a:t>: There was a need of a subject expert in energy consumption to guide on the behavior of factors that influence energy consumption.</a:t>
            </a:r>
          </a:p>
          <a:p>
            <a:r>
              <a:rPr lang="en-US" b="1" dirty="0"/>
              <a:t>Limitation of study</a:t>
            </a:r>
            <a:r>
              <a:rPr lang="en-US" dirty="0"/>
              <a:t>: The analysis is conducted for just one industry.</a:t>
            </a:r>
          </a:p>
          <a:p>
            <a:endParaRPr lang="en-US" dirty="0"/>
          </a:p>
          <a:p>
            <a:pPr marL="0" indent="0">
              <a:buNone/>
            </a:pPr>
            <a:endParaRPr lang="en-US" dirty="0"/>
          </a:p>
        </p:txBody>
      </p:sp>
      <p:graphicFrame>
        <p:nvGraphicFramePr>
          <p:cNvPr id="5" name="Table 5">
            <a:extLst>
              <a:ext uri="{FF2B5EF4-FFF2-40B4-BE49-F238E27FC236}">
                <a16:creationId xmlns:a16="http://schemas.microsoft.com/office/drawing/2014/main" id="{98B0A99E-3A86-B60E-89AF-C250A5CE2BAF}"/>
              </a:ext>
            </a:extLst>
          </p:cNvPr>
          <p:cNvGraphicFramePr>
            <a:graphicFrameLocks noGrp="1"/>
          </p:cNvGraphicFramePr>
          <p:nvPr>
            <p:extLst>
              <p:ext uri="{D42A27DB-BD31-4B8C-83A1-F6EECF244321}">
                <p14:modId xmlns:p14="http://schemas.microsoft.com/office/powerpoint/2010/main" val="285567299"/>
              </p:ext>
            </p:extLst>
          </p:nvPr>
        </p:nvGraphicFramePr>
        <p:xfrm>
          <a:off x="1273048" y="221860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75768358"/>
                    </a:ext>
                  </a:extLst>
                </a:gridCol>
                <a:gridCol w="2709333">
                  <a:extLst>
                    <a:ext uri="{9D8B030D-6E8A-4147-A177-3AD203B41FA5}">
                      <a16:colId xmlns:a16="http://schemas.microsoft.com/office/drawing/2014/main" val="2361118305"/>
                    </a:ext>
                  </a:extLst>
                </a:gridCol>
                <a:gridCol w="2709333">
                  <a:extLst>
                    <a:ext uri="{9D8B030D-6E8A-4147-A177-3AD203B41FA5}">
                      <a16:colId xmlns:a16="http://schemas.microsoft.com/office/drawing/2014/main" val="3417166125"/>
                    </a:ext>
                  </a:extLst>
                </a:gridCol>
              </a:tblGrid>
              <a:tr h="370840">
                <a:tc>
                  <a:txBody>
                    <a:bodyPr/>
                    <a:lstStyle/>
                    <a:p>
                      <a:r>
                        <a:rPr lang="en-US" dirty="0"/>
                        <a:t>Model</a:t>
                      </a:r>
                    </a:p>
                  </a:txBody>
                  <a:tcPr/>
                </a:tc>
                <a:tc>
                  <a:txBody>
                    <a:bodyPr/>
                    <a:lstStyle/>
                    <a:p>
                      <a:r>
                        <a:rPr lang="en-US" dirty="0"/>
                        <a:t>Adjusted R squared</a:t>
                      </a:r>
                    </a:p>
                  </a:txBody>
                  <a:tcPr/>
                </a:tc>
                <a:tc>
                  <a:txBody>
                    <a:bodyPr/>
                    <a:lstStyle/>
                    <a:p>
                      <a:r>
                        <a:rPr lang="en-US" dirty="0"/>
                        <a:t>MSE</a:t>
                      </a:r>
                    </a:p>
                  </a:txBody>
                  <a:tcPr/>
                </a:tc>
                <a:extLst>
                  <a:ext uri="{0D108BD9-81ED-4DB2-BD59-A6C34878D82A}">
                    <a16:rowId xmlns:a16="http://schemas.microsoft.com/office/drawing/2014/main" val="2812961382"/>
                  </a:ext>
                </a:extLst>
              </a:tr>
              <a:tr h="370840">
                <a:tc>
                  <a:txBody>
                    <a:bodyPr/>
                    <a:lstStyle/>
                    <a:p>
                      <a:r>
                        <a:rPr lang="en-US" dirty="0"/>
                        <a:t>New model</a:t>
                      </a:r>
                    </a:p>
                  </a:txBody>
                  <a:tcPr/>
                </a:tc>
                <a:tc>
                  <a:txBody>
                    <a:bodyPr/>
                    <a:lstStyle/>
                    <a:p>
                      <a:r>
                        <a:rPr lang="en-US" dirty="0"/>
                        <a:t>0.9767</a:t>
                      </a:r>
                      <a:endParaRPr lang="en-US" b="1" dirty="0"/>
                    </a:p>
                  </a:txBody>
                  <a:tcPr/>
                </a:tc>
                <a:tc>
                  <a:txBody>
                    <a:bodyPr/>
                    <a:lstStyle/>
                    <a:p>
                      <a:r>
                        <a:rPr lang="en-US" dirty="0"/>
                        <a:t>26.02020</a:t>
                      </a:r>
                    </a:p>
                  </a:txBody>
                  <a:tcPr/>
                </a:tc>
                <a:extLst>
                  <a:ext uri="{0D108BD9-81ED-4DB2-BD59-A6C34878D82A}">
                    <a16:rowId xmlns:a16="http://schemas.microsoft.com/office/drawing/2014/main" val="225557427"/>
                  </a:ext>
                </a:extLst>
              </a:tr>
              <a:tr h="370840">
                <a:tc>
                  <a:txBody>
                    <a:bodyPr/>
                    <a:lstStyle/>
                    <a:p>
                      <a:r>
                        <a:rPr lang="en-US" dirty="0"/>
                        <a:t>Modified model</a:t>
                      </a:r>
                    </a:p>
                  </a:txBody>
                  <a:tcPr/>
                </a:tc>
                <a:tc>
                  <a:txBody>
                    <a:bodyPr/>
                    <a:lstStyle/>
                    <a:p>
                      <a:r>
                        <a:rPr lang="en-US" dirty="0"/>
                        <a:t>0.9845</a:t>
                      </a:r>
                    </a:p>
                  </a:txBody>
                  <a:tcPr/>
                </a:tc>
                <a:tc>
                  <a:txBody>
                    <a:bodyPr/>
                    <a:lstStyle/>
                    <a:p>
                      <a:r>
                        <a:rPr lang="en-US" dirty="0"/>
                        <a:t>13.62348</a:t>
                      </a:r>
                    </a:p>
                  </a:txBody>
                  <a:tcPr/>
                </a:tc>
                <a:extLst>
                  <a:ext uri="{0D108BD9-81ED-4DB2-BD59-A6C34878D82A}">
                    <a16:rowId xmlns:a16="http://schemas.microsoft.com/office/drawing/2014/main" val="2017228831"/>
                  </a:ext>
                </a:extLst>
              </a:tr>
            </a:tbl>
          </a:graphicData>
        </a:graphic>
      </p:graphicFrame>
    </p:spTree>
    <p:extLst>
      <p:ext uri="{BB962C8B-B14F-4D97-AF65-F5344CB8AC3E}">
        <p14:creationId xmlns:p14="http://schemas.microsoft.com/office/powerpoint/2010/main" val="448863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0697-73E3-A5F4-C780-9964C6AE57D3}"/>
              </a:ext>
            </a:extLst>
          </p:cNvPr>
          <p:cNvSpPr>
            <a:spLocks noGrp="1"/>
          </p:cNvSpPr>
          <p:nvPr>
            <p:ph type="title"/>
          </p:nvPr>
        </p:nvSpPr>
        <p:spPr>
          <a:xfrm>
            <a:off x="914399" y="276092"/>
            <a:ext cx="10363200" cy="676656"/>
          </a:xfrm>
        </p:spPr>
        <p:txBody>
          <a:bodyPr>
            <a:normAutofit fontScale="90000"/>
          </a:bodyPr>
          <a:lstStyle/>
          <a:p>
            <a:r>
              <a:rPr lang="en-US" dirty="0"/>
              <a:t>3.2 CONCLUSION.</a:t>
            </a:r>
          </a:p>
        </p:txBody>
      </p:sp>
      <p:sp>
        <p:nvSpPr>
          <p:cNvPr id="3" name="Content Placeholder 2">
            <a:extLst>
              <a:ext uri="{FF2B5EF4-FFF2-40B4-BE49-F238E27FC236}">
                <a16:creationId xmlns:a16="http://schemas.microsoft.com/office/drawing/2014/main" id="{88FD3548-358E-E7C8-294D-4FE258E8540A}"/>
              </a:ext>
            </a:extLst>
          </p:cNvPr>
          <p:cNvSpPr>
            <a:spLocks noGrp="1"/>
          </p:cNvSpPr>
          <p:nvPr>
            <p:ph idx="1"/>
          </p:nvPr>
        </p:nvSpPr>
        <p:spPr>
          <a:xfrm>
            <a:off x="914399" y="1472184"/>
            <a:ext cx="10363200" cy="4469645"/>
          </a:xfrm>
        </p:spPr>
        <p:txBody>
          <a:bodyPr>
            <a:normAutofit fontScale="70000" lnSpcReduction="20000"/>
          </a:bodyPr>
          <a:lstStyle/>
          <a:p>
            <a:r>
              <a:rPr lang="en-US" dirty="0"/>
              <a:t>We shall report both models however we prefer the modified model to the new model.</a:t>
            </a:r>
          </a:p>
          <a:p>
            <a:pPr marL="0" indent="0">
              <a:buNone/>
            </a:pPr>
            <a:r>
              <a:rPr lang="en-US" b="1" dirty="0"/>
              <a:t>New model equation;</a:t>
            </a:r>
          </a:p>
          <a:p>
            <a:pPr marL="0" marR="0" indent="0">
              <a:lnSpc>
                <a:spcPct val="107000"/>
              </a:lnSpc>
              <a:spcBef>
                <a:spcPts val="0"/>
              </a:spcBef>
              <a:spcAft>
                <a:spcPts val="800"/>
              </a:spcAft>
              <a:buNone/>
              <a:tabLst>
                <a:tab pos="1456055" algn="l"/>
              </a:tabLst>
            </a:pPr>
            <a:endPar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tabLst>
                <a:tab pos="1456055" algn="l"/>
              </a:tabLst>
            </a:pPr>
            <a:r>
              <a:rPr lang="en-US" sz="1700" i="1" dirty="0">
                <a:effectLst/>
                <a:latin typeface="Times New Roman" panose="02020603050405020304" pitchFamily="18" charset="0"/>
                <a:ea typeface="Times New Roman" panose="02020603050405020304" pitchFamily="18" charset="0"/>
                <a:cs typeface="Times New Roman" panose="02020603050405020304" pitchFamily="18" charset="0"/>
              </a:rPr>
              <a:t>Predicted Usage (KWh) = -9.957x 10</a:t>
            </a:r>
            <a:r>
              <a:rPr lang="en-US" sz="1700" i="1" baseline="30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700" i="1" dirty="0">
                <a:effectLst/>
                <a:latin typeface="Times New Roman" panose="02020603050405020304" pitchFamily="18" charset="0"/>
                <a:ea typeface="Times New Roman" panose="02020603050405020304" pitchFamily="18" charset="0"/>
                <a:cs typeface="Times New Roman" panose="02020603050405020304" pitchFamily="18" charset="0"/>
              </a:rPr>
              <a:t> + 2.014 x10</a:t>
            </a:r>
            <a:r>
              <a:rPr lang="en-US" sz="1700" i="1" baseline="300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700" i="1" dirty="0">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17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700" i="1" dirty="0">
                <a:effectLst/>
                <a:latin typeface="Times New Roman" panose="02020603050405020304" pitchFamily="18" charset="0"/>
                <a:ea typeface="Times New Roman" panose="02020603050405020304" pitchFamily="18" charset="0"/>
                <a:cs typeface="Times New Roman" panose="02020603050405020304" pitchFamily="18" charset="0"/>
              </a:rPr>
              <a:t>CO2.tCO2 + 4.503x10</a:t>
            </a:r>
            <a:r>
              <a:rPr lang="en-US" sz="1700" i="1"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7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700" i="1" dirty="0">
                <a:effectLst/>
                <a:latin typeface="Times New Roman" panose="02020603050405020304" pitchFamily="18" charset="0"/>
                <a:ea typeface="Times New Roman" panose="02020603050405020304" pitchFamily="18" charset="0"/>
                <a:cs typeface="Times New Roman" panose="02020603050405020304" pitchFamily="18" charset="0"/>
              </a:rPr>
              <a:t>x Lagging_Current_Power_Factor +</a:t>
            </a:r>
            <a:r>
              <a:rPr lang="en-US" sz="17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700" i="1" dirty="0">
                <a:effectLst/>
                <a:latin typeface="Times New Roman" panose="02020603050405020304" pitchFamily="18" charset="0"/>
                <a:ea typeface="Times New Roman" panose="02020603050405020304" pitchFamily="18" charset="0"/>
                <a:cs typeface="Times New Roman" panose="02020603050405020304" pitchFamily="18" charset="0"/>
              </a:rPr>
              <a:t>1.833x10</a:t>
            </a:r>
            <a:r>
              <a:rPr lang="en-US" sz="1700" i="1"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700" i="1" dirty="0">
                <a:effectLst/>
                <a:latin typeface="Times New Roman" panose="02020603050405020304" pitchFamily="18" charset="0"/>
                <a:ea typeface="Times New Roman" panose="02020603050405020304" pitchFamily="18" charset="0"/>
                <a:cs typeface="Times New Roman" panose="02020603050405020304" pitchFamily="18" charset="0"/>
              </a:rPr>
              <a:t> x Leading_Current_Power_Factor</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b="1" dirty="0"/>
              <a:t>Modified model equation;</a:t>
            </a:r>
          </a:p>
          <a:p>
            <a:pPr marL="0" indent="0">
              <a:buNone/>
            </a:pPr>
            <a:r>
              <a:rPr lang="en-US" sz="1700" i="1" dirty="0">
                <a:effectLst/>
                <a:latin typeface="Times New Roman" panose="02020603050405020304" pitchFamily="18" charset="0"/>
                <a:ea typeface="Times New Roman" panose="02020603050405020304" pitchFamily="18" charset="0"/>
                <a:cs typeface="Times New Roman" panose="02020603050405020304" pitchFamily="18" charset="0"/>
              </a:rPr>
              <a:t>Predicted Usage (KWh) = -1.615 +1.989x10</a:t>
            </a:r>
            <a:r>
              <a:rPr lang="en-US" sz="1700" i="1" baseline="300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700" i="1" dirty="0">
                <a:effectLst/>
                <a:latin typeface="Times New Roman" panose="02020603050405020304" pitchFamily="18" charset="0"/>
                <a:ea typeface="Times New Roman" panose="02020603050405020304" pitchFamily="18" charset="0"/>
                <a:cs typeface="Times New Roman" panose="02020603050405020304" pitchFamily="18" charset="0"/>
              </a:rPr>
              <a:t>x CO2.tCO2 + 5.160x10</a:t>
            </a:r>
            <a:r>
              <a:rPr lang="en-US" sz="1700" i="1"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700" i="1" dirty="0">
                <a:effectLst/>
                <a:latin typeface="Times New Roman" panose="02020603050405020304" pitchFamily="18" charset="0"/>
                <a:ea typeface="Times New Roman" panose="02020603050405020304" pitchFamily="18" charset="0"/>
                <a:cs typeface="Times New Roman" panose="02020603050405020304" pitchFamily="18" charset="0"/>
              </a:rPr>
              <a:t>x Lagging_Current_Power_Factor + 2.082 x10</a:t>
            </a:r>
            <a:r>
              <a:rPr lang="en-US" sz="1700" i="1" baseline="300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700" i="1" dirty="0">
                <a:effectLst/>
                <a:latin typeface="Times New Roman" panose="02020603050405020304" pitchFamily="18" charset="0"/>
                <a:ea typeface="Times New Roman" panose="02020603050405020304" pitchFamily="18" charset="0"/>
                <a:cs typeface="Times New Roman" panose="02020603050405020304" pitchFamily="18" charset="0"/>
              </a:rPr>
              <a:t>x Leading_Current_Power_Factor</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b="1" dirty="0"/>
          </a:p>
          <a:p>
            <a:r>
              <a:rPr lang="en-US" dirty="0"/>
              <a:t>We recommend future researchers to use robust machine learning algorithms that can deal with non-linear relationships. Algorithms Like;</a:t>
            </a:r>
          </a:p>
          <a:p>
            <a:pPr>
              <a:buFont typeface="Wingdings" panose="05000000000000000000" pitchFamily="2" charset="2"/>
              <a:buChar char="q"/>
            </a:pPr>
            <a:r>
              <a:rPr lang="en-US" dirty="0"/>
              <a:t>Random Forests, </a:t>
            </a:r>
          </a:p>
          <a:p>
            <a:pPr>
              <a:buFont typeface="Wingdings" panose="05000000000000000000" pitchFamily="2" charset="2"/>
              <a:buChar char="q"/>
            </a:pPr>
            <a:r>
              <a:rPr lang="en-US" dirty="0"/>
              <a:t>Classification Regression Trees</a:t>
            </a:r>
          </a:p>
          <a:p>
            <a:pPr>
              <a:buFont typeface="Wingdings" panose="05000000000000000000" pitchFamily="2" charset="2"/>
              <a:buChar char="q"/>
            </a:pPr>
            <a:r>
              <a:rPr lang="en-US" dirty="0"/>
              <a:t>Support Vector Machine.</a:t>
            </a:r>
          </a:p>
          <a:p>
            <a:pPr>
              <a:buFont typeface="Wingdings" panose="05000000000000000000" pitchFamily="2" charset="2"/>
              <a:buChar char="q"/>
            </a:pPr>
            <a:r>
              <a:rPr lang="en-US" dirty="0" err="1"/>
              <a:t>etc</a:t>
            </a:r>
            <a:endParaRPr lang="en-US" dirty="0"/>
          </a:p>
          <a:p>
            <a:endParaRPr lang="en-US" dirty="0"/>
          </a:p>
        </p:txBody>
      </p:sp>
    </p:spTree>
    <p:extLst>
      <p:ext uri="{BB962C8B-B14F-4D97-AF65-F5344CB8AC3E}">
        <p14:creationId xmlns:p14="http://schemas.microsoft.com/office/powerpoint/2010/main" val="2174658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ransport, wheel&#10;&#10;Description automatically generated">
            <a:extLst>
              <a:ext uri="{FF2B5EF4-FFF2-40B4-BE49-F238E27FC236}">
                <a16:creationId xmlns:a16="http://schemas.microsoft.com/office/drawing/2014/main" id="{5BBA87B8-CA5A-B6D0-6681-7892F437F4F0}"/>
              </a:ext>
            </a:extLst>
          </p:cNvPr>
          <p:cNvPicPr>
            <a:picLocks noGrp="1" noChangeAspect="1"/>
          </p:cNvPicPr>
          <p:nvPr>
            <p:ph idx="1"/>
          </p:nvPr>
        </p:nvPicPr>
        <p:blipFill>
          <a:blip r:embed="rId2"/>
          <a:stretch>
            <a:fillRect/>
          </a:stretch>
        </p:blipFill>
        <p:spPr>
          <a:xfrm>
            <a:off x="583210" y="502920"/>
            <a:ext cx="10955177" cy="5486718"/>
          </a:xfrm>
        </p:spPr>
      </p:pic>
    </p:spTree>
    <p:extLst>
      <p:ext uri="{BB962C8B-B14F-4D97-AF65-F5344CB8AC3E}">
        <p14:creationId xmlns:p14="http://schemas.microsoft.com/office/powerpoint/2010/main" val="1374316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company name&#10;&#10;Description automatically generated">
            <a:extLst>
              <a:ext uri="{FF2B5EF4-FFF2-40B4-BE49-F238E27FC236}">
                <a16:creationId xmlns:a16="http://schemas.microsoft.com/office/drawing/2014/main" id="{107085D5-E836-F352-5CA4-229697A0FA29}"/>
              </a:ext>
            </a:extLst>
          </p:cNvPr>
          <p:cNvPicPr>
            <a:picLocks noGrp="1" noChangeAspect="1"/>
          </p:cNvPicPr>
          <p:nvPr>
            <p:ph idx="1"/>
          </p:nvPr>
        </p:nvPicPr>
        <p:blipFill>
          <a:blip r:embed="rId2"/>
          <a:stretch>
            <a:fillRect/>
          </a:stretch>
        </p:blipFill>
        <p:spPr>
          <a:xfrm>
            <a:off x="1480640" y="640080"/>
            <a:ext cx="8294295" cy="5555466"/>
          </a:xfrm>
        </p:spPr>
      </p:pic>
    </p:spTree>
    <p:extLst>
      <p:ext uri="{BB962C8B-B14F-4D97-AF65-F5344CB8AC3E}">
        <p14:creationId xmlns:p14="http://schemas.microsoft.com/office/powerpoint/2010/main" val="3563655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054504B-3DE5-29A5-E6A7-64A49918AA2D}"/>
              </a:ext>
            </a:extLst>
          </p:cNvPr>
          <p:cNvSpPr>
            <a:spLocks noGrp="1"/>
          </p:cNvSpPr>
          <p:nvPr>
            <p:ph sz="half" idx="1"/>
          </p:nvPr>
        </p:nvSpPr>
        <p:spPr>
          <a:xfrm>
            <a:off x="914400" y="914400"/>
            <a:ext cx="7351776" cy="5145605"/>
          </a:xfrm>
        </p:spPr>
        <p:txBody>
          <a:bodyPr/>
          <a:lstStyle/>
          <a:p>
            <a:endParaRPr lang="en-US" b="1" dirty="0"/>
          </a:p>
          <a:p>
            <a:endParaRPr lang="en-US" b="1" dirty="0"/>
          </a:p>
          <a:p>
            <a:endParaRPr lang="en-US" b="1" dirty="0"/>
          </a:p>
          <a:p>
            <a:endParaRPr lang="en-US" b="1" dirty="0"/>
          </a:p>
          <a:p>
            <a:endParaRPr lang="en-US" b="1" dirty="0"/>
          </a:p>
          <a:p>
            <a:pPr marL="0" indent="0" algn="ctr">
              <a:buNone/>
            </a:pPr>
            <a:r>
              <a:rPr lang="en-US" sz="4000" b="1" dirty="0"/>
              <a:t>1. OBJECTIVES OF THE STUDY</a:t>
            </a:r>
          </a:p>
          <a:p>
            <a:endParaRPr lang="en-US" dirty="0"/>
          </a:p>
        </p:txBody>
      </p:sp>
      <p:pic>
        <p:nvPicPr>
          <p:cNvPr id="10" name="Content Placeholder 9" descr="Diagram&#10;&#10;Description automatically generated">
            <a:extLst>
              <a:ext uri="{FF2B5EF4-FFF2-40B4-BE49-F238E27FC236}">
                <a16:creationId xmlns:a16="http://schemas.microsoft.com/office/drawing/2014/main" id="{9B4E0E38-D126-E0E9-EBB7-09EFE35AA639}"/>
              </a:ext>
            </a:extLst>
          </p:cNvPr>
          <p:cNvPicPr>
            <a:picLocks noGrp="1" noChangeAspect="1"/>
          </p:cNvPicPr>
          <p:nvPr>
            <p:ph sz="half" idx="2"/>
          </p:nvPr>
        </p:nvPicPr>
        <p:blipFill>
          <a:blip r:embed="rId2"/>
          <a:stretch>
            <a:fillRect/>
          </a:stretch>
        </p:blipFill>
        <p:spPr>
          <a:xfrm rot="5400000">
            <a:off x="7051701" y="1653387"/>
            <a:ext cx="6868429" cy="3561656"/>
          </a:xfrm>
        </p:spPr>
      </p:pic>
    </p:spTree>
    <p:extLst>
      <p:ext uri="{BB962C8B-B14F-4D97-AF65-F5344CB8AC3E}">
        <p14:creationId xmlns:p14="http://schemas.microsoft.com/office/powerpoint/2010/main" val="387922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A391-B787-0940-81CB-65DB02FC4716}"/>
              </a:ext>
            </a:extLst>
          </p:cNvPr>
          <p:cNvSpPr>
            <a:spLocks noGrp="1"/>
          </p:cNvSpPr>
          <p:nvPr>
            <p:ph type="title"/>
          </p:nvPr>
        </p:nvSpPr>
        <p:spPr>
          <a:xfrm>
            <a:off x="914399" y="175507"/>
            <a:ext cx="10363200" cy="740664"/>
          </a:xfrm>
        </p:spPr>
        <p:txBody>
          <a:bodyPr/>
          <a:lstStyle/>
          <a:p>
            <a:r>
              <a:rPr lang="en-US" b="1" dirty="0"/>
              <a:t>Objectives of study </a:t>
            </a:r>
          </a:p>
        </p:txBody>
      </p:sp>
      <p:sp>
        <p:nvSpPr>
          <p:cNvPr id="3" name="Content Placeholder 2">
            <a:extLst>
              <a:ext uri="{FF2B5EF4-FFF2-40B4-BE49-F238E27FC236}">
                <a16:creationId xmlns:a16="http://schemas.microsoft.com/office/drawing/2014/main" id="{D28DD8DD-ED6A-F8D1-2577-2FE56734A5AF}"/>
              </a:ext>
            </a:extLst>
          </p:cNvPr>
          <p:cNvSpPr>
            <a:spLocks noGrp="1"/>
          </p:cNvSpPr>
          <p:nvPr>
            <p:ph idx="1"/>
          </p:nvPr>
        </p:nvSpPr>
        <p:spPr>
          <a:xfrm>
            <a:off x="914399" y="1234441"/>
            <a:ext cx="10363200" cy="3829564"/>
          </a:xfrm>
        </p:spPr>
        <p:txBody>
          <a:bodyPr/>
          <a:lstStyle/>
          <a:p>
            <a:r>
              <a:rPr lang="en-US" dirty="0" err="1"/>
              <a:t>i</a:t>
            </a:r>
            <a:r>
              <a:rPr lang="en-US" dirty="0"/>
              <a:t>.	To create a multiple linear regression model of energy consumption with factors that influence its variability.</a:t>
            </a:r>
          </a:p>
          <a:p>
            <a:r>
              <a:rPr lang="en-US" dirty="0"/>
              <a:t>ii.	To determine which factors significantly contribute to the increase in energy consumption.</a:t>
            </a:r>
          </a:p>
          <a:p>
            <a:r>
              <a:rPr lang="en-US" dirty="0"/>
              <a:t>iii.	To predict future energy consumption using the model created.</a:t>
            </a:r>
          </a:p>
          <a:p>
            <a:endParaRPr lang="en-US" dirty="0"/>
          </a:p>
        </p:txBody>
      </p:sp>
    </p:spTree>
    <p:extLst>
      <p:ext uri="{BB962C8B-B14F-4D97-AF65-F5344CB8AC3E}">
        <p14:creationId xmlns:p14="http://schemas.microsoft.com/office/powerpoint/2010/main" val="3142237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99EE-FE96-24D3-4F49-35A5214D7E1D}"/>
              </a:ext>
            </a:extLst>
          </p:cNvPr>
          <p:cNvSpPr>
            <a:spLocks noGrp="1"/>
          </p:cNvSpPr>
          <p:nvPr>
            <p:ph type="title"/>
          </p:nvPr>
        </p:nvSpPr>
        <p:spPr>
          <a:xfrm>
            <a:off x="813816" y="365761"/>
            <a:ext cx="10363200" cy="722376"/>
          </a:xfrm>
        </p:spPr>
        <p:txBody>
          <a:bodyPr/>
          <a:lstStyle/>
          <a:p>
            <a:r>
              <a:rPr lang="en-US" b="1" dirty="0"/>
              <a:t>Dataset used for model building. </a:t>
            </a:r>
          </a:p>
        </p:txBody>
      </p:sp>
      <p:sp>
        <p:nvSpPr>
          <p:cNvPr id="3" name="Content Placeholder 2">
            <a:extLst>
              <a:ext uri="{FF2B5EF4-FFF2-40B4-BE49-F238E27FC236}">
                <a16:creationId xmlns:a16="http://schemas.microsoft.com/office/drawing/2014/main" id="{F99D0C0A-CDD4-5582-E3ED-44A7AD0AC5A4}"/>
              </a:ext>
            </a:extLst>
          </p:cNvPr>
          <p:cNvSpPr>
            <a:spLocks noGrp="1"/>
          </p:cNvSpPr>
          <p:nvPr>
            <p:ph idx="1"/>
          </p:nvPr>
        </p:nvSpPr>
        <p:spPr>
          <a:xfrm>
            <a:off x="914399" y="1261872"/>
            <a:ext cx="10363200" cy="5056632"/>
          </a:xfrm>
        </p:spPr>
        <p:txBody>
          <a:bodyPr>
            <a:normAutofit/>
          </a:bodyPr>
          <a:lstStyle/>
          <a:p>
            <a:r>
              <a:rPr lang="en-US" dirty="0"/>
              <a:t>Daewoo Steel Co. Ltd. in </a:t>
            </a:r>
            <a:r>
              <a:rPr lang="en-US" dirty="0" err="1"/>
              <a:t>Gwangyang</a:t>
            </a:r>
            <a:r>
              <a:rPr lang="en-US" dirty="0"/>
              <a:t>, South Korea.</a:t>
            </a:r>
          </a:p>
          <a:p>
            <a:r>
              <a:rPr lang="en-US" dirty="0"/>
              <a:t>Contains 10 variables and 35040 observations.</a:t>
            </a:r>
          </a:p>
          <a:p>
            <a:r>
              <a:rPr lang="en-US" dirty="0"/>
              <a:t> The dependent variable is </a:t>
            </a:r>
            <a:r>
              <a:rPr lang="en-US" b="1" dirty="0"/>
              <a:t>Usage_kWh.</a:t>
            </a:r>
            <a:endParaRPr lang="en-US" dirty="0"/>
          </a:p>
          <a:p>
            <a:pPr marL="0" indent="0">
              <a:buNone/>
            </a:pPr>
            <a:r>
              <a:rPr lang="en-US" dirty="0"/>
              <a:t>The independent variables are detailed below.</a:t>
            </a:r>
          </a:p>
          <a:p>
            <a:pPr marL="457200" indent="-457200">
              <a:buFont typeface="+mj-lt"/>
              <a:buAutoNum type="arabicPeriod"/>
            </a:pPr>
            <a:r>
              <a:rPr lang="en-US" dirty="0"/>
              <a:t>Lagging_Current_Reactive.Power_kVarh</a:t>
            </a:r>
          </a:p>
          <a:p>
            <a:pPr marL="457200" indent="-457200">
              <a:buFont typeface="+mj-lt"/>
              <a:buAutoNum type="arabicPeriod"/>
            </a:pPr>
            <a:r>
              <a:rPr lang="en-US" dirty="0"/>
              <a:t>Leading_Current_Reactive_Power_kVarh</a:t>
            </a:r>
          </a:p>
          <a:p>
            <a:pPr marL="457200" indent="-457200">
              <a:buFont typeface="+mj-lt"/>
              <a:buAutoNum type="arabicPeriod"/>
            </a:pPr>
            <a:r>
              <a:rPr lang="en-US" dirty="0"/>
              <a:t>tCO2(CO2) </a:t>
            </a:r>
          </a:p>
          <a:p>
            <a:pPr marL="457200" indent="-457200">
              <a:buFont typeface="+mj-lt"/>
              <a:buAutoNum type="arabicPeriod"/>
            </a:pPr>
            <a:r>
              <a:rPr lang="en-US" dirty="0"/>
              <a:t>Lagging_Current_Power_Factor </a:t>
            </a:r>
          </a:p>
          <a:p>
            <a:pPr marL="457200" indent="-457200">
              <a:buFont typeface="+mj-lt"/>
              <a:buAutoNum type="arabicPeriod"/>
            </a:pPr>
            <a:r>
              <a:rPr lang="en-US" dirty="0"/>
              <a:t>Leading_Current_Power_Factor</a:t>
            </a:r>
          </a:p>
          <a:p>
            <a:pPr marL="457200" indent="-457200">
              <a:buFont typeface="+mj-lt"/>
              <a:buAutoNum type="arabicPeriod"/>
            </a:pPr>
            <a:r>
              <a:rPr lang="en-US" dirty="0"/>
              <a:t>NSM</a:t>
            </a:r>
          </a:p>
          <a:p>
            <a:endParaRPr lang="en-US" dirty="0"/>
          </a:p>
          <a:p>
            <a:endParaRPr lang="en-US" dirty="0"/>
          </a:p>
        </p:txBody>
      </p:sp>
    </p:spTree>
    <p:extLst>
      <p:ext uri="{BB962C8B-B14F-4D97-AF65-F5344CB8AC3E}">
        <p14:creationId xmlns:p14="http://schemas.microsoft.com/office/powerpoint/2010/main" val="1214102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8CC4B7F2-4833-0F09-EDA9-3B25393F4D03}"/>
              </a:ext>
            </a:extLst>
          </p:cNvPr>
          <p:cNvSpPr>
            <a:spLocks noGrp="1"/>
          </p:cNvSpPr>
          <p:nvPr>
            <p:ph sz="half" idx="1"/>
          </p:nvPr>
        </p:nvSpPr>
        <p:spPr>
          <a:xfrm>
            <a:off x="411480" y="662940"/>
            <a:ext cx="5105400" cy="4752413"/>
          </a:xfrm>
        </p:spPr>
        <p:txBody>
          <a:bodyPr/>
          <a:lstStyle/>
          <a:p>
            <a:pPr marL="0" indent="0" algn="ctr">
              <a:buNone/>
            </a:pPr>
            <a:endParaRPr lang="en-US" b="1" dirty="0"/>
          </a:p>
          <a:p>
            <a:pPr marL="0" indent="0" algn="ctr">
              <a:buNone/>
            </a:pPr>
            <a:endParaRPr lang="en-US" b="1" dirty="0"/>
          </a:p>
          <a:p>
            <a:pPr marL="0" indent="0" algn="ctr">
              <a:buNone/>
            </a:pPr>
            <a:endParaRPr lang="en-US" b="1" dirty="0"/>
          </a:p>
          <a:p>
            <a:pPr marL="0" indent="0" algn="ctr">
              <a:buNone/>
            </a:pPr>
            <a:endParaRPr lang="en-US" b="1" dirty="0"/>
          </a:p>
          <a:p>
            <a:pPr marL="0" indent="0" algn="ctr">
              <a:buNone/>
            </a:pPr>
            <a:endParaRPr lang="en-US" b="1" dirty="0"/>
          </a:p>
          <a:p>
            <a:pPr marL="0" indent="0" algn="ctr">
              <a:buNone/>
            </a:pPr>
            <a:r>
              <a:rPr lang="en-US" sz="4000" b="1" dirty="0"/>
              <a:t>2. METHODOLOGY</a:t>
            </a:r>
          </a:p>
          <a:p>
            <a:endParaRPr lang="en-US" dirty="0"/>
          </a:p>
        </p:txBody>
      </p:sp>
      <p:pic>
        <p:nvPicPr>
          <p:cNvPr id="13" name="Content Placeholder 12" descr="A picture containing text, sign, outdoor&#10;&#10;Description automatically generated">
            <a:extLst>
              <a:ext uri="{FF2B5EF4-FFF2-40B4-BE49-F238E27FC236}">
                <a16:creationId xmlns:a16="http://schemas.microsoft.com/office/drawing/2014/main" id="{2337D29B-A093-90D0-78B6-E692583C8ED3}"/>
              </a:ext>
            </a:extLst>
          </p:cNvPr>
          <p:cNvPicPr>
            <a:picLocks noGrp="1" noChangeAspect="1"/>
          </p:cNvPicPr>
          <p:nvPr>
            <p:ph sz="half" idx="2"/>
          </p:nvPr>
        </p:nvPicPr>
        <p:blipFill>
          <a:blip r:embed="rId2"/>
          <a:stretch>
            <a:fillRect/>
          </a:stretch>
        </p:blipFill>
        <p:spPr>
          <a:xfrm>
            <a:off x="5783199" y="1275588"/>
            <a:ext cx="6408801" cy="4272534"/>
          </a:xfrm>
        </p:spPr>
      </p:pic>
    </p:spTree>
    <p:extLst>
      <p:ext uri="{BB962C8B-B14F-4D97-AF65-F5344CB8AC3E}">
        <p14:creationId xmlns:p14="http://schemas.microsoft.com/office/powerpoint/2010/main" val="40999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2A22-C787-4A95-31CC-2BE21D9A2ABF}"/>
              </a:ext>
            </a:extLst>
          </p:cNvPr>
          <p:cNvSpPr>
            <a:spLocks noGrp="1"/>
          </p:cNvSpPr>
          <p:nvPr>
            <p:ph type="title"/>
          </p:nvPr>
        </p:nvSpPr>
        <p:spPr>
          <a:xfrm>
            <a:off x="914400" y="158341"/>
            <a:ext cx="10363200" cy="694944"/>
          </a:xfrm>
        </p:spPr>
        <p:txBody>
          <a:bodyPr>
            <a:normAutofit fontScale="90000"/>
          </a:bodyPr>
          <a:lstStyle/>
          <a:p>
            <a:r>
              <a:rPr lang="en-US" b="1" dirty="0"/>
              <a:t>2.1 EXPLORATORY DATA ANALYSIS</a:t>
            </a:r>
          </a:p>
        </p:txBody>
      </p:sp>
      <p:sp>
        <p:nvSpPr>
          <p:cNvPr id="3" name="Content Placeholder 2">
            <a:extLst>
              <a:ext uri="{FF2B5EF4-FFF2-40B4-BE49-F238E27FC236}">
                <a16:creationId xmlns:a16="http://schemas.microsoft.com/office/drawing/2014/main" id="{A0260882-6E32-738C-41A0-7A06588E9FEF}"/>
              </a:ext>
            </a:extLst>
          </p:cNvPr>
          <p:cNvSpPr>
            <a:spLocks noGrp="1"/>
          </p:cNvSpPr>
          <p:nvPr>
            <p:ph idx="1"/>
          </p:nvPr>
        </p:nvSpPr>
        <p:spPr>
          <a:xfrm>
            <a:off x="914400" y="1328212"/>
            <a:ext cx="10363200" cy="3902717"/>
          </a:xfrm>
        </p:spPr>
        <p:txBody>
          <a:bodyPr/>
          <a:lstStyle/>
          <a:p>
            <a:pPr marL="0" indent="0">
              <a:buNone/>
            </a:pPr>
            <a:r>
              <a:rPr lang="en-US" dirty="0"/>
              <a:t>a. Examined the structure of the data set.</a:t>
            </a:r>
          </a:p>
          <a:p>
            <a:pPr marL="0" indent="0">
              <a:buNone/>
            </a:pPr>
            <a:endParaRPr lang="en-US" dirty="0"/>
          </a:p>
        </p:txBody>
      </p:sp>
      <p:pic>
        <p:nvPicPr>
          <p:cNvPr id="5" name="Picture 4">
            <a:extLst>
              <a:ext uri="{FF2B5EF4-FFF2-40B4-BE49-F238E27FC236}">
                <a16:creationId xmlns:a16="http://schemas.microsoft.com/office/drawing/2014/main" id="{50C1811F-50F1-5B6B-5D10-FA272B2945C0}"/>
              </a:ext>
            </a:extLst>
          </p:cNvPr>
          <p:cNvPicPr>
            <a:picLocks noChangeAspect="1"/>
          </p:cNvPicPr>
          <p:nvPr/>
        </p:nvPicPr>
        <p:blipFill>
          <a:blip r:embed="rId2"/>
          <a:stretch>
            <a:fillRect/>
          </a:stretch>
        </p:blipFill>
        <p:spPr>
          <a:xfrm>
            <a:off x="1055020" y="2606099"/>
            <a:ext cx="8655495" cy="2768742"/>
          </a:xfrm>
          <a:prstGeom prst="rect">
            <a:avLst/>
          </a:prstGeom>
        </p:spPr>
      </p:pic>
      <p:sp>
        <p:nvSpPr>
          <p:cNvPr id="6" name="TextBox 5">
            <a:extLst>
              <a:ext uri="{FF2B5EF4-FFF2-40B4-BE49-F238E27FC236}">
                <a16:creationId xmlns:a16="http://schemas.microsoft.com/office/drawing/2014/main" id="{3E24C755-04DF-9C89-9FE8-898DDCA70279}"/>
              </a:ext>
            </a:extLst>
          </p:cNvPr>
          <p:cNvSpPr txBox="1"/>
          <p:nvPr/>
        </p:nvSpPr>
        <p:spPr>
          <a:xfrm>
            <a:off x="1055020" y="5705856"/>
            <a:ext cx="8847932" cy="646331"/>
          </a:xfrm>
          <a:prstGeom prst="rect">
            <a:avLst/>
          </a:prstGeom>
          <a:noFill/>
        </p:spPr>
        <p:txBody>
          <a:bodyPr wrap="square" rtlCol="0">
            <a:spAutoFit/>
          </a:bodyPr>
          <a:lstStyle/>
          <a:p>
            <a:r>
              <a:rPr lang="en-US" dirty="0"/>
              <a:t>b.  Detected missing values in the data set</a:t>
            </a:r>
          </a:p>
          <a:p>
            <a:endParaRPr lang="en-US" dirty="0"/>
          </a:p>
        </p:txBody>
      </p:sp>
    </p:spTree>
    <p:extLst>
      <p:ext uri="{BB962C8B-B14F-4D97-AF65-F5344CB8AC3E}">
        <p14:creationId xmlns:p14="http://schemas.microsoft.com/office/powerpoint/2010/main" val="1638378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A7D45-17C4-D08D-E6CA-CFBD8A619ADF}"/>
              </a:ext>
            </a:extLst>
          </p:cNvPr>
          <p:cNvSpPr>
            <a:spLocks noGrp="1"/>
          </p:cNvSpPr>
          <p:nvPr>
            <p:ph idx="1"/>
          </p:nvPr>
        </p:nvSpPr>
        <p:spPr>
          <a:xfrm>
            <a:off x="914399" y="1170432"/>
            <a:ext cx="10363200" cy="4771397"/>
          </a:xfrm>
        </p:spPr>
        <p:txBody>
          <a:bodyPr/>
          <a:lstStyle/>
          <a:p>
            <a:pPr marL="0" indent="0">
              <a:buNone/>
            </a:pPr>
            <a:r>
              <a:rPr lang="en-US" dirty="0"/>
              <a:t>c) Examined the distribution of the response variable</a:t>
            </a:r>
          </a:p>
          <a:p>
            <a:pPr marL="0" indent="0">
              <a:buNone/>
            </a:pPr>
            <a:endParaRPr lang="en-US" dirty="0"/>
          </a:p>
        </p:txBody>
      </p:sp>
      <p:pic>
        <p:nvPicPr>
          <p:cNvPr id="9" name="Picture 8">
            <a:extLst>
              <a:ext uri="{FF2B5EF4-FFF2-40B4-BE49-F238E27FC236}">
                <a16:creationId xmlns:a16="http://schemas.microsoft.com/office/drawing/2014/main" id="{F753F5ED-858A-2F94-C39E-2E2E30FFE748}"/>
              </a:ext>
            </a:extLst>
          </p:cNvPr>
          <p:cNvPicPr>
            <a:picLocks noChangeAspect="1"/>
          </p:cNvPicPr>
          <p:nvPr/>
        </p:nvPicPr>
        <p:blipFill>
          <a:blip r:embed="rId2"/>
          <a:stretch>
            <a:fillRect/>
          </a:stretch>
        </p:blipFill>
        <p:spPr>
          <a:xfrm>
            <a:off x="2419407" y="1832485"/>
            <a:ext cx="5819337" cy="3683003"/>
          </a:xfrm>
          <a:prstGeom prst="rect">
            <a:avLst/>
          </a:prstGeom>
        </p:spPr>
      </p:pic>
    </p:spTree>
    <p:extLst>
      <p:ext uri="{BB962C8B-B14F-4D97-AF65-F5344CB8AC3E}">
        <p14:creationId xmlns:p14="http://schemas.microsoft.com/office/powerpoint/2010/main" val="1701643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8516F-353E-74D5-D374-239DA5BA207A}"/>
              </a:ext>
            </a:extLst>
          </p:cNvPr>
          <p:cNvSpPr>
            <a:spLocks noGrp="1"/>
          </p:cNvSpPr>
          <p:nvPr>
            <p:ph idx="1"/>
          </p:nvPr>
        </p:nvSpPr>
        <p:spPr>
          <a:xfrm>
            <a:off x="768096" y="438912"/>
            <a:ext cx="10509503" cy="5502917"/>
          </a:xfrm>
        </p:spPr>
        <p:txBody>
          <a:bodyPr/>
          <a:lstStyle/>
          <a:p>
            <a:pPr marL="0" indent="0">
              <a:buNone/>
            </a:pPr>
            <a:r>
              <a:rPr lang="en-US" dirty="0"/>
              <a:t>d) Examined the  relationship between the response variable and all </a:t>
            </a:r>
            <a:r>
              <a:rPr lang="en-US" dirty="0" err="1"/>
              <a:t>regessors</a:t>
            </a:r>
            <a:endParaRPr lang="en-US" dirty="0"/>
          </a:p>
          <a:p>
            <a:pPr marL="0" indent="0">
              <a:buNone/>
            </a:pPr>
            <a:endParaRPr lang="en-US" dirty="0"/>
          </a:p>
        </p:txBody>
      </p:sp>
      <p:pic>
        <p:nvPicPr>
          <p:cNvPr id="5" name="Picture 4">
            <a:extLst>
              <a:ext uri="{FF2B5EF4-FFF2-40B4-BE49-F238E27FC236}">
                <a16:creationId xmlns:a16="http://schemas.microsoft.com/office/drawing/2014/main" id="{E2E9DB67-F765-C6E8-B564-6CA5E943B2B6}"/>
              </a:ext>
            </a:extLst>
          </p:cNvPr>
          <p:cNvPicPr>
            <a:picLocks noChangeAspect="1"/>
          </p:cNvPicPr>
          <p:nvPr/>
        </p:nvPicPr>
        <p:blipFill>
          <a:blip r:embed="rId2"/>
          <a:stretch>
            <a:fillRect/>
          </a:stretch>
        </p:blipFill>
        <p:spPr>
          <a:xfrm>
            <a:off x="2323906" y="1149233"/>
            <a:ext cx="7544188" cy="4559534"/>
          </a:xfrm>
          <a:prstGeom prst="rect">
            <a:avLst/>
          </a:prstGeom>
        </p:spPr>
      </p:pic>
    </p:spTree>
    <p:extLst>
      <p:ext uri="{BB962C8B-B14F-4D97-AF65-F5344CB8AC3E}">
        <p14:creationId xmlns:p14="http://schemas.microsoft.com/office/powerpoint/2010/main" val="769470987"/>
      </p:ext>
    </p:extLst>
  </p:cSld>
  <p:clrMapOvr>
    <a:masterClrMapping/>
  </p:clrMapOvr>
</p:sld>
</file>

<file path=ppt/theme/theme1.xml><?xml version="1.0" encoding="utf-8"?>
<a:theme xmlns:a="http://schemas.openxmlformats.org/drawingml/2006/main" name="Da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582</Words>
  <Application>Microsoft Macintosh PowerPoint</Application>
  <PresentationFormat>Widescreen</PresentationFormat>
  <Paragraphs>90</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 Unicode MS</vt:lpstr>
      <vt:lpstr>Arial</vt:lpstr>
      <vt:lpstr>Calibri</vt:lpstr>
      <vt:lpstr>Grandview Display</vt:lpstr>
      <vt:lpstr>Helvetica Neue</vt:lpstr>
      <vt:lpstr>Times New Roman</vt:lpstr>
      <vt:lpstr>Wingdings</vt:lpstr>
      <vt:lpstr>DashVTI</vt:lpstr>
      <vt:lpstr>Predicting energy consumption of a smart small-scale steel industry in South Korea using regression analysis. </vt:lpstr>
      <vt:lpstr>PowerPoint Presentation</vt:lpstr>
      <vt:lpstr>PowerPoint Presentation</vt:lpstr>
      <vt:lpstr>Objectives of study </vt:lpstr>
      <vt:lpstr>Dataset used for model building. </vt:lpstr>
      <vt:lpstr>PowerPoint Presentation</vt:lpstr>
      <vt:lpstr>2.1 EXPLORATORY DATA ANALYSIS</vt:lpstr>
      <vt:lpstr>PowerPoint Presentation</vt:lpstr>
      <vt:lpstr>PowerPoint Presentation</vt:lpstr>
      <vt:lpstr>2.2 Model building </vt:lpstr>
      <vt:lpstr>PowerPoint Presentation</vt:lpstr>
      <vt:lpstr>Residual analysis of the baseline mdoel</vt:lpstr>
      <vt:lpstr>Independence of error terms for baseline model</vt:lpstr>
      <vt:lpstr>Transformation.</vt:lpstr>
      <vt:lpstr>Addressing multicollinearity</vt:lpstr>
      <vt:lpstr>New model</vt:lpstr>
      <vt:lpstr>Identifying influential points, outliers, leverage points.</vt:lpstr>
      <vt:lpstr>Checking Linear model assumptions for the modified model</vt:lpstr>
      <vt:lpstr>PowerPoint Presentation</vt:lpstr>
      <vt:lpstr>PowerPoint Presentation</vt:lpstr>
      <vt:lpstr>PowerPoint Presentation</vt:lpstr>
      <vt:lpstr>3.1 DISCUSSION </vt:lpstr>
      <vt:lpstr>3.2 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Buying Strategies for Diamonds</dc:title>
  <dc:creator>Tomiwa Olatunbosun Omotesho</dc:creator>
  <cp:lastModifiedBy>Babatunde Adewale Oloyede</cp:lastModifiedBy>
  <cp:revision>149</cp:revision>
  <dcterms:created xsi:type="dcterms:W3CDTF">2021-12-07T01:55:27Z</dcterms:created>
  <dcterms:modified xsi:type="dcterms:W3CDTF">2024-08-31T17:37:15Z</dcterms:modified>
</cp:coreProperties>
</file>