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69" r:id="rId2"/>
    <p:sldId id="470" r:id="rId3"/>
    <p:sldId id="471" r:id="rId4"/>
    <p:sldId id="473" r:id="rId5"/>
    <p:sldId id="472" r:id="rId6"/>
    <p:sldId id="475" r:id="rId7"/>
    <p:sldId id="476" r:id="rId8"/>
    <p:sldId id="4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65" userDrawn="1">
          <p15:clr>
            <a:srgbClr val="A4A3A4"/>
          </p15:clr>
        </p15:guide>
        <p15:guide id="3" pos="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CC00"/>
    <a:srgbClr val="FFFF00"/>
    <a:srgbClr val="ED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1" autoAdjust="0"/>
    <p:restoredTop sz="86423" autoAdjust="0"/>
  </p:normalViewPr>
  <p:slideViewPr>
    <p:cSldViewPr>
      <p:cViewPr varScale="1">
        <p:scale>
          <a:sx n="112" d="100"/>
          <a:sy n="112" d="100"/>
        </p:scale>
        <p:origin x="192" y="528"/>
      </p:cViewPr>
      <p:guideLst>
        <p:guide orient="horz" pos="2160"/>
        <p:guide pos="5465"/>
        <p:guide pos="793"/>
      </p:guideLst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8571B4-1968-4CD0-A61D-9FAAF0BFF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571B4-1968-4CD0-A61D-9FAAF0BFFE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2DF8-256F-4040-908F-C9C7EADF39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3CAC-2E58-4956-A688-C3A96B56AB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03AE-A6B6-43AC-B3B1-4EFFCFE476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0DDF-100A-44AC-892A-DB2BCAF796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EECE-858B-4788-BEAE-343F556A3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1782-A8B8-4983-B556-233F00423C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C275-E31E-41A0-AEFC-85076DCB20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DDA3-D636-4902-9372-CFC95CB485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6A2-4BFF-488B-8163-944C92A8F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591-8827-4854-9E32-EC84D4CB84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EBEB-1B4D-465C-B17F-6C8B0CC0F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9521-11B3-4C02-878E-3F5BF1332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E8A1782-A8B8-4983-B556-233F00423C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93E-257B-2145-8F36-EFD65AE1C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Exercises</a:t>
            </a:r>
            <a:br>
              <a:rPr lang="en-US" dirty="0"/>
            </a:br>
            <a:r>
              <a:rPr lang="en-US" dirty="0"/>
              <a:t>Transient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C8C34-388B-3A4D-B10A-60C831757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5AB2-CA03-1D48-BF4F-196549C1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Tidal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61F8-4D91-7848-8758-56846E7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Wave</a:t>
            </a:r>
          </a:p>
          <a:p>
            <a:r>
              <a:rPr lang="en-NL" dirty="0"/>
              <a:t>Wave with and evenlopes</a:t>
            </a:r>
          </a:p>
          <a:p>
            <a:r>
              <a:rPr lang="en-NL" dirty="0"/>
              <a:t>Effect of cycle time</a:t>
            </a:r>
          </a:p>
          <a:p>
            <a:r>
              <a:rPr lang="en-NL" dirty="0"/>
              <a:t>Effect of kD</a:t>
            </a:r>
          </a:p>
          <a:p>
            <a:r>
              <a:rPr lang="en-NL" dirty="0"/>
              <a:t>Effect of S</a:t>
            </a:r>
          </a:p>
          <a:p>
            <a:r>
              <a:rPr lang="en-NL" dirty="0"/>
              <a:t>Superposition</a:t>
            </a:r>
          </a:p>
        </p:txBody>
      </p:sp>
    </p:spTree>
    <p:extLst>
      <p:ext uri="{BB962C8B-B14F-4D97-AF65-F5344CB8AC3E}">
        <p14:creationId xmlns:p14="http://schemas.microsoft.com/office/powerpoint/2010/main" val="42067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CC29-F858-B542-90B0-DF8A5204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Sudden changes and aquifers half-infinite 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A1D1-449E-C945-8E82-4308973F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Show erfc vs u and 1/u</a:t>
            </a:r>
          </a:p>
          <a:p>
            <a:r>
              <a:rPr lang="en-NL" dirty="0"/>
              <a:t>Discharge vs 1/u</a:t>
            </a:r>
          </a:p>
          <a:p>
            <a:r>
              <a:rPr lang="en-NL" dirty="0"/>
              <a:t>DD vs x</a:t>
            </a:r>
          </a:p>
          <a:p>
            <a:r>
              <a:rPr lang="en-NL" dirty="0"/>
              <a:t>DD vs t</a:t>
            </a:r>
          </a:p>
          <a:p>
            <a:r>
              <a:rPr lang="en-NL" dirty="0"/>
              <a:t>Superposition in time</a:t>
            </a:r>
          </a:p>
        </p:txBody>
      </p:sp>
    </p:spTree>
    <p:extLst>
      <p:ext uri="{BB962C8B-B14F-4D97-AF65-F5344CB8AC3E}">
        <p14:creationId xmlns:p14="http://schemas.microsoft.com/office/powerpoint/2010/main" val="263669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8A6F-587C-EC43-880A-147AF4E9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Sudden changes and aquifers of limited 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4983-AFD1-654A-A411-F63E0AF9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DD when change on one side</a:t>
            </a:r>
          </a:p>
          <a:p>
            <a:r>
              <a:rPr lang="en-NL" dirty="0"/>
              <a:t>DD when change on both sides symmetrial</a:t>
            </a:r>
          </a:p>
          <a:p>
            <a:r>
              <a:rPr lang="en-NL" dirty="0"/>
              <a:t>DD with the complex formula</a:t>
            </a:r>
          </a:p>
          <a:p>
            <a:r>
              <a:rPr lang="en-NL" dirty="0"/>
              <a:t>Showing half time</a:t>
            </a:r>
          </a:p>
          <a:p>
            <a:r>
              <a:rPr lang="en-NL" dirty="0"/>
              <a:t>Characteristic times</a:t>
            </a:r>
          </a:p>
        </p:txBody>
      </p:sp>
    </p:spTree>
    <p:extLst>
      <p:ext uri="{BB962C8B-B14F-4D97-AF65-F5344CB8AC3E}">
        <p14:creationId xmlns:p14="http://schemas.microsoft.com/office/powerpoint/2010/main" val="20356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9F6-0B1E-9E42-926F-0EA9ABD6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Well functions</a:t>
            </a:r>
            <a:br>
              <a:rPr lang="en-NL" dirty="0"/>
            </a:br>
            <a:r>
              <a:rPr lang="en-NL" sz="2800" dirty="0"/>
              <a:t>Theis (confined) and Hantush (semi-confined)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6088-21C8-E345-AD5E-AF522A39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Theis: W(u), exponential integral</a:t>
            </a:r>
          </a:p>
          <a:p>
            <a:r>
              <a:rPr lang="en-NL" dirty="0"/>
              <a:t>Hantush: W(u, r/lambda)</a:t>
            </a:r>
          </a:p>
          <a:p>
            <a:r>
              <a:rPr lang="en-NL" dirty="0"/>
              <a:t>Type curves</a:t>
            </a:r>
          </a:p>
        </p:txBody>
      </p:sp>
    </p:spTree>
    <p:extLst>
      <p:ext uri="{BB962C8B-B14F-4D97-AF65-F5344CB8AC3E}">
        <p14:creationId xmlns:p14="http://schemas.microsoft.com/office/powerpoint/2010/main" val="230514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C2AA-C521-8842-A3B4-9B9E176F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6D8C-0116-0C43-B6E0-A90D829E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Sudden change</a:t>
            </a:r>
          </a:p>
          <a:p>
            <a:r>
              <a:rPr lang="en-NL" dirty="0"/>
              <a:t>Aquifer of limited extent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778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5A1E-DE71-784C-89C1-9E54E33B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513112"/>
          </a:xfrm>
        </p:spPr>
        <p:txBody>
          <a:bodyPr/>
          <a:lstStyle/>
          <a:p>
            <a:r>
              <a:rPr lang="en-NL" sz="2800" dirty="0"/>
              <a:t>Transient 2022 assignment situation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C5F94-828B-BD4B-801F-40DEB3B5BA33}"/>
              </a:ext>
            </a:extLst>
          </p:cNvPr>
          <p:cNvCxnSpPr>
            <a:cxnSpLocks/>
          </p:cNvCxnSpPr>
          <p:nvPr/>
        </p:nvCxnSpPr>
        <p:spPr>
          <a:xfrm>
            <a:off x="1691680" y="1340768"/>
            <a:ext cx="0" cy="324036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C38C941-ED2E-CD42-B694-3A80E1131C7C}"/>
              </a:ext>
            </a:extLst>
          </p:cNvPr>
          <p:cNvSpPr/>
          <p:nvPr/>
        </p:nvSpPr>
        <p:spPr>
          <a:xfrm>
            <a:off x="1024584" y="674404"/>
            <a:ext cx="1531188" cy="438863"/>
          </a:xfrm>
          <a:prstGeom prst="wedgeRoundRectCallout">
            <a:avLst>
              <a:gd name="adj1" fmla="val -8626"/>
              <a:gd name="adj2" fmla="val 1053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</a:t>
            </a:r>
            <a:r>
              <a:rPr lang="en-NL" sz="1400" dirty="0"/>
              <a:t>traight river (along y axis)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E100E3-E1BC-3945-8D2B-21133BA7C496}"/>
              </a:ext>
            </a:extLst>
          </p:cNvPr>
          <p:cNvCxnSpPr>
            <a:cxnSpLocks/>
          </p:cNvCxnSpPr>
          <p:nvPr/>
        </p:nvCxnSpPr>
        <p:spPr>
          <a:xfrm>
            <a:off x="1691680" y="3429000"/>
            <a:ext cx="115212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F73A2-259C-0544-A977-23914A8DDDC7}"/>
              </a:ext>
            </a:extLst>
          </p:cNvPr>
          <p:cNvCxnSpPr>
            <a:cxnSpLocks/>
          </p:cNvCxnSpPr>
          <p:nvPr/>
        </p:nvCxnSpPr>
        <p:spPr>
          <a:xfrm flipV="1">
            <a:off x="1691680" y="2628528"/>
            <a:ext cx="0" cy="800472"/>
          </a:xfrm>
          <a:prstGeom prst="line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F2EB7B3-B46E-EC4E-BC15-DA8D73B1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4" y="3193967"/>
            <a:ext cx="673100" cy="17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9F291-0B28-BC42-B5CC-72706A41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87748" y="2956965"/>
            <a:ext cx="660400" cy="228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6CBDFE-CFD8-2345-8ABB-2112FC8B7D19}"/>
              </a:ext>
            </a:extLst>
          </p:cNvPr>
          <p:cNvSpPr/>
          <p:nvPr/>
        </p:nvSpPr>
        <p:spPr>
          <a:xfrm>
            <a:off x="1655840" y="5335915"/>
            <a:ext cx="7452311" cy="1280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31FCE-8DF8-A242-89F9-D6DC0439AB73}"/>
              </a:ext>
            </a:extLst>
          </p:cNvPr>
          <p:cNvSpPr/>
          <p:nvPr/>
        </p:nvSpPr>
        <p:spPr>
          <a:xfrm>
            <a:off x="0" y="6630498"/>
            <a:ext cx="9120085" cy="2275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6ABF9-C05C-AD4C-A9F3-2F81E32D7BF2}"/>
              </a:ext>
            </a:extLst>
          </p:cNvPr>
          <p:cNvSpPr/>
          <p:nvPr/>
        </p:nvSpPr>
        <p:spPr>
          <a:xfrm>
            <a:off x="1380055" y="5733256"/>
            <a:ext cx="275785" cy="89724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CA519-A454-A04C-8550-E9FF9A194C99}"/>
              </a:ext>
            </a:extLst>
          </p:cNvPr>
          <p:cNvSpPr/>
          <p:nvPr/>
        </p:nvSpPr>
        <p:spPr>
          <a:xfrm>
            <a:off x="-19017" y="5335915"/>
            <a:ext cx="1581563" cy="13049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C64AED-B166-C745-A12E-39F08484A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6324217"/>
            <a:ext cx="1701800" cy="292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73AA06-8F2F-D44D-B7CF-0BE45E80D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80" y="5691107"/>
            <a:ext cx="1422400" cy="29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ECF003-3BA3-7145-A6DF-63B125F7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20" y="1662894"/>
            <a:ext cx="1422400" cy="2921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427037-854B-AA48-9505-4BE78C612234}"/>
              </a:ext>
            </a:extLst>
          </p:cNvPr>
          <p:cNvCxnSpPr>
            <a:cxnSpLocks/>
          </p:cNvCxnSpPr>
          <p:nvPr/>
        </p:nvCxnSpPr>
        <p:spPr>
          <a:xfrm flipH="1">
            <a:off x="7380312" y="206084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AAE240-BAFD-F94B-93B6-4B898AEE3CBF}"/>
              </a:ext>
            </a:extLst>
          </p:cNvPr>
          <p:cNvCxnSpPr>
            <a:cxnSpLocks/>
          </p:cNvCxnSpPr>
          <p:nvPr/>
        </p:nvCxnSpPr>
        <p:spPr>
          <a:xfrm flipH="1">
            <a:off x="7380312" y="221324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CE5479-532B-C449-ADD3-DA00ED93DAE0}"/>
              </a:ext>
            </a:extLst>
          </p:cNvPr>
          <p:cNvCxnSpPr>
            <a:cxnSpLocks/>
          </p:cNvCxnSpPr>
          <p:nvPr/>
        </p:nvCxnSpPr>
        <p:spPr>
          <a:xfrm flipH="1">
            <a:off x="7380312" y="236564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1C8F83-65C0-AC48-A424-BD8EF4ACFF64}"/>
              </a:ext>
            </a:extLst>
          </p:cNvPr>
          <p:cNvCxnSpPr>
            <a:cxnSpLocks/>
          </p:cNvCxnSpPr>
          <p:nvPr/>
        </p:nvCxnSpPr>
        <p:spPr>
          <a:xfrm flipH="1">
            <a:off x="7380312" y="251804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8B9B61-5998-6544-A293-7E7C0DF0859C}"/>
              </a:ext>
            </a:extLst>
          </p:cNvPr>
          <p:cNvCxnSpPr>
            <a:cxnSpLocks/>
          </p:cNvCxnSpPr>
          <p:nvPr/>
        </p:nvCxnSpPr>
        <p:spPr>
          <a:xfrm flipH="1">
            <a:off x="7367116" y="609329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720A670-DD48-D843-9C00-686C71C53A89}"/>
              </a:ext>
            </a:extLst>
          </p:cNvPr>
          <p:cNvSpPr/>
          <p:nvPr/>
        </p:nvSpPr>
        <p:spPr>
          <a:xfrm>
            <a:off x="4716016" y="5805264"/>
            <a:ext cx="72008" cy="7920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65AC7-EB74-D94F-A7BB-94F6DDEC6967}"/>
              </a:ext>
            </a:extLst>
          </p:cNvPr>
          <p:cNvSpPr/>
          <p:nvPr/>
        </p:nvSpPr>
        <p:spPr>
          <a:xfrm>
            <a:off x="4716016" y="5292152"/>
            <a:ext cx="45719" cy="51311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6" name="Graphic 35" descr="Cabin outline">
            <a:extLst>
              <a:ext uri="{FF2B5EF4-FFF2-40B4-BE49-F238E27FC236}">
                <a16:creationId xmlns:a16="http://schemas.microsoft.com/office/drawing/2014/main" id="{C324F67A-D95B-134D-BEAB-FEE97453A2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1675" y="4555977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50ED9-434C-1943-877F-7662AC460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4166558"/>
            <a:ext cx="1676400" cy="2921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27DF0043-9DFA-2D43-B51E-B737BC73D49A}"/>
              </a:ext>
            </a:extLst>
          </p:cNvPr>
          <p:cNvSpPr/>
          <p:nvPr/>
        </p:nvSpPr>
        <p:spPr>
          <a:xfrm>
            <a:off x="4716016" y="3358905"/>
            <a:ext cx="142103" cy="1421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0" name="Graphic 39" descr="Line arrow: Vertical U-turn with solid fill">
            <a:extLst>
              <a:ext uri="{FF2B5EF4-FFF2-40B4-BE49-F238E27FC236}">
                <a16:creationId xmlns:a16="http://schemas.microsoft.com/office/drawing/2014/main" id="{862CB191-F165-C344-A7E6-BFE93296AC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593704" y="2495208"/>
            <a:ext cx="914400" cy="914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6D0FB9-F2A5-B34F-9A14-E53C0E1EE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608" y="3124599"/>
            <a:ext cx="1676400" cy="292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7155AA-10DC-F644-920E-D950AF9E3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1170" y="6381328"/>
            <a:ext cx="812800" cy="1905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889AAE-F0CC-8748-904E-1A9043FC110D}"/>
              </a:ext>
            </a:extLst>
          </p:cNvPr>
          <p:cNvCxnSpPr>
            <a:cxnSpLocks/>
          </p:cNvCxnSpPr>
          <p:nvPr/>
        </p:nvCxnSpPr>
        <p:spPr>
          <a:xfrm>
            <a:off x="1751112" y="3743354"/>
            <a:ext cx="30359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332BD36-564C-CC43-A2A2-5BCAAB5AB5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3489" y="3507882"/>
            <a:ext cx="711200" cy="177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218F774-04B3-C84A-915E-DF3933E02F46}"/>
              </a:ext>
            </a:extLst>
          </p:cNvPr>
          <p:cNvSpPr txBox="1"/>
          <p:nvPr/>
        </p:nvSpPr>
        <p:spPr>
          <a:xfrm>
            <a:off x="2920344" y="11286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PLAN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3E3AC4-CC22-6A47-96DA-086C057352F7}"/>
              </a:ext>
            </a:extLst>
          </p:cNvPr>
          <p:cNvSpPr txBox="1"/>
          <p:nvPr/>
        </p:nvSpPr>
        <p:spPr>
          <a:xfrm>
            <a:off x="35849" y="496658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cross section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88B1BE-52E3-8944-A1D5-84BF6E21390E}"/>
              </a:ext>
            </a:extLst>
          </p:cNvPr>
          <p:cNvSpPr txBox="1"/>
          <p:nvPr/>
        </p:nvSpPr>
        <p:spPr>
          <a:xfrm>
            <a:off x="3407910" y="4659550"/>
            <a:ext cx="1152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</a:t>
            </a:r>
            <a:r>
              <a:rPr lang="en-NL" sz="1050" dirty="0"/>
              <a:t>umping station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01A5954-3425-104B-945D-89913A70482B}"/>
              </a:ext>
            </a:extLst>
          </p:cNvPr>
          <p:cNvSpPr/>
          <p:nvPr/>
        </p:nvSpPr>
        <p:spPr>
          <a:xfrm>
            <a:off x="-45720" y="5486400"/>
            <a:ext cx="9166860" cy="1154430"/>
          </a:xfrm>
          <a:custGeom>
            <a:avLst/>
            <a:gdLst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9144000 w 9166860"/>
              <a:gd name="connsiteY3" fmla="*/ 0 h 1154430"/>
              <a:gd name="connsiteX4" fmla="*/ 9166860 w 9166860"/>
              <a:gd name="connsiteY4" fmla="*/ 1131570 h 1154430"/>
              <a:gd name="connsiteX5" fmla="*/ 22860 w 9166860"/>
              <a:gd name="connsiteY5" fmla="*/ 1154430 h 1154430"/>
              <a:gd name="connsiteX6" fmla="*/ 0 w 9166860"/>
              <a:gd name="connsiteY6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9144000 w 9166860"/>
              <a:gd name="connsiteY3" fmla="*/ 0 h 1154430"/>
              <a:gd name="connsiteX4" fmla="*/ 9166860 w 9166860"/>
              <a:gd name="connsiteY4" fmla="*/ 1131570 h 1154430"/>
              <a:gd name="connsiteX5" fmla="*/ 22860 w 9166860"/>
              <a:gd name="connsiteY5" fmla="*/ 1154430 h 1154430"/>
              <a:gd name="connsiteX6" fmla="*/ 0 w 9166860"/>
              <a:gd name="connsiteY6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9144000 w 9166860"/>
              <a:gd name="connsiteY3" fmla="*/ 0 h 1154430"/>
              <a:gd name="connsiteX4" fmla="*/ 9166860 w 9166860"/>
              <a:gd name="connsiteY4" fmla="*/ 1131570 h 1154430"/>
              <a:gd name="connsiteX5" fmla="*/ 22860 w 9166860"/>
              <a:gd name="connsiteY5" fmla="*/ 1154430 h 1154430"/>
              <a:gd name="connsiteX6" fmla="*/ 0 w 9166860"/>
              <a:gd name="connsiteY6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549140 w 9166860"/>
              <a:gd name="connsiteY3" fmla="*/ 13716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00600 w 9166860"/>
              <a:gd name="connsiteY3" fmla="*/ 35433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00600 w 9166860"/>
              <a:gd name="connsiteY3" fmla="*/ 35433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00600 w 9166860"/>
              <a:gd name="connsiteY3" fmla="*/ 35433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23460 w 9166860"/>
              <a:gd name="connsiteY3" fmla="*/ 38862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23460 w 9166860"/>
              <a:gd name="connsiteY3" fmla="*/ 38862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23460 w 9166860"/>
              <a:gd name="connsiteY3" fmla="*/ 38862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  <a:gd name="connsiteX0" fmla="*/ 0 w 9166860"/>
              <a:gd name="connsiteY0" fmla="*/ 91440 h 1154430"/>
              <a:gd name="connsiteX1" fmla="*/ 1577340 w 9166860"/>
              <a:gd name="connsiteY1" fmla="*/ 240030 h 1154430"/>
              <a:gd name="connsiteX2" fmla="*/ 1703070 w 9166860"/>
              <a:gd name="connsiteY2" fmla="*/ 228600 h 1154430"/>
              <a:gd name="connsiteX3" fmla="*/ 4823460 w 9166860"/>
              <a:gd name="connsiteY3" fmla="*/ 388620 h 1154430"/>
              <a:gd name="connsiteX4" fmla="*/ 9144000 w 9166860"/>
              <a:gd name="connsiteY4" fmla="*/ 0 h 1154430"/>
              <a:gd name="connsiteX5" fmla="*/ 9166860 w 9166860"/>
              <a:gd name="connsiteY5" fmla="*/ 1131570 h 1154430"/>
              <a:gd name="connsiteX6" fmla="*/ 22860 w 9166860"/>
              <a:gd name="connsiteY6" fmla="*/ 1154430 h 1154430"/>
              <a:gd name="connsiteX7" fmla="*/ 0 w 9166860"/>
              <a:gd name="connsiteY7" fmla="*/ 91440 h 115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6860" h="1154430">
                <a:moveTo>
                  <a:pt x="0" y="91440"/>
                </a:moveTo>
                <a:cubicBezTo>
                  <a:pt x="1028700" y="129540"/>
                  <a:pt x="1051560" y="190500"/>
                  <a:pt x="1577340" y="240030"/>
                </a:cubicBezTo>
                <a:lnTo>
                  <a:pt x="1703070" y="228600"/>
                </a:lnTo>
                <a:cubicBezTo>
                  <a:pt x="2735580" y="224790"/>
                  <a:pt x="4362450" y="129540"/>
                  <a:pt x="4823460" y="388620"/>
                </a:cubicBezTo>
                <a:cubicBezTo>
                  <a:pt x="5196840" y="99060"/>
                  <a:pt x="7696200" y="118110"/>
                  <a:pt x="9144000" y="0"/>
                </a:cubicBezTo>
                <a:lnTo>
                  <a:pt x="9166860" y="1131570"/>
                </a:lnTo>
                <a:lnTo>
                  <a:pt x="22860" y="1154430"/>
                </a:lnTo>
                <a:lnTo>
                  <a:pt x="0" y="91440"/>
                </a:lnTo>
                <a:close/>
              </a:path>
            </a:pathLst>
          </a:custGeom>
          <a:solidFill>
            <a:srgbClr val="00B0F0">
              <a:alpha val="1887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8055AC-13EF-B94D-922C-92637CA80EBE}"/>
              </a:ext>
            </a:extLst>
          </p:cNvPr>
          <p:cNvCxnSpPr>
            <a:cxnSpLocks/>
          </p:cNvCxnSpPr>
          <p:nvPr/>
        </p:nvCxnSpPr>
        <p:spPr>
          <a:xfrm>
            <a:off x="7092280" y="5877272"/>
            <a:ext cx="1782440" cy="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E990-6F91-D141-BB28-F56781F2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6B55-28D1-5844-8344-B53D111C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Drawdown</a:t>
            </a:r>
          </a:p>
          <a:p>
            <a:r>
              <a:rPr lang="en-NL" dirty="0"/>
              <a:t>Drawdown (superposition)</a:t>
            </a:r>
          </a:p>
          <a:p>
            <a:r>
              <a:rPr lang="en-NL" dirty="0"/>
              <a:t>Specific discharge</a:t>
            </a:r>
          </a:p>
        </p:txBody>
      </p:sp>
    </p:spTree>
    <p:extLst>
      <p:ext uri="{BB962C8B-B14F-4D97-AF65-F5344CB8AC3E}">
        <p14:creationId xmlns:p14="http://schemas.microsoft.com/office/powerpoint/2010/main" val="310675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48221</TotalTime>
  <Words>149</Words>
  <Application>Microsoft Macintosh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News Gothic MT</vt:lpstr>
      <vt:lpstr>Wingdings 2</vt:lpstr>
      <vt:lpstr>Breeze</vt:lpstr>
      <vt:lpstr> Exercises Transient flow</vt:lpstr>
      <vt:lpstr>Tidal Flow</vt:lpstr>
      <vt:lpstr>Sudden changes and aquifers half-infinite extent</vt:lpstr>
      <vt:lpstr>Sudden changes and aquifers of limited extent</vt:lpstr>
      <vt:lpstr>Well functions Theis (confined) and Hantush (semi-confined)</vt:lpstr>
      <vt:lpstr>Today</vt:lpstr>
      <vt:lpstr>Transient 2022 assignment situation</vt:lpstr>
      <vt:lpstr>Theis wells</vt:lpstr>
    </vt:vector>
  </TitlesOfParts>
  <Company>Gemeentewaterleidingen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transient solutions syllabus 2006</dc:title>
  <dc:creator>T.N.Olsthoorn</dc:creator>
  <cp:lastModifiedBy>Theo Olsthoorn</cp:lastModifiedBy>
  <cp:revision>237</cp:revision>
  <dcterms:created xsi:type="dcterms:W3CDTF">2003-05-18T20:01:31Z</dcterms:created>
  <dcterms:modified xsi:type="dcterms:W3CDTF">2022-01-15T20:08:00Z</dcterms:modified>
</cp:coreProperties>
</file>