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67275" cy="21396325"/>
  <p:notesSz cx="6858000" cy="9144000"/>
  <p:defaultTextStyle>
    <a:defPPr>
      <a:defRPr lang="en-US"/>
    </a:defPPr>
    <a:lvl1pPr marL="0" algn="l" defTabSz="64657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3286" algn="l" defTabSz="64657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46572" algn="l" defTabSz="64657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69858" algn="l" defTabSz="64657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93144" algn="l" defTabSz="64657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16431" algn="l" defTabSz="64657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39717" algn="l" defTabSz="64657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63003" algn="l" defTabSz="64657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86289" algn="l" defTabSz="64657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45" autoAdjust="0"/>
  </p:normalViewPr>
  <p:slideViewPr>
    <p:cSldViewPr>
      <p:cViewPr>
        <p:scale>
          <a:sx n="39" d="100"/>
          <a:sy n="39" d="100"/>
        </p:scale>
        <p:origin x="984" y="-24"/>
      </p:cViewPr>
      <p:guideLst>
        <p:guide orient="horz" pos="673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q-A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DDB4F-A7A2-4F14-AC48-D3EA77D8C72F}" type="datetimeFigureOut">
              <a:rPr lang="sq-AL" smtClean="0"/>
              <a:pPr/>
              <a:t>10.6.2019</a:t>
            </a:fld>
            <a:endParaRPr lang="sq-A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q-A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61CBF-0833-4FB6-BD88-26953652E856}" type="slidenum">
              <a:rPr lang="sq-AL" smtClean="0"/>
              <a:pPr/>
              <a:t>‹#›</a:t>
            </a:fld>
            <a:endParaRPr lang="sq-A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465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23286" algn="l" defTabSz="6465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46572" algn="l" defTabSz="6465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69858" algn="l" defTabSz="6465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93144" algn="l" defTabSz="6465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616431" algn="l" defTabSz="6465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39717" algn="l" defTabSz="6465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63003" algn="l" defTabSz="6465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86289" algn="l" defTabSz="6465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q-A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61CBF-0833-4FB6-BD88-26953652E856}" type="slidenum">
              <a:rPr lang="sq-AL" smtClean="0"/>
              <a:pPr/>
              <a:t>1</a:t>
            </a:fld>
            <a:endParaRPr lang="sq-A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7" y="6646736"/>
            <a:ext cx="25727185" cy="4586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4" y="12124586"/>
            <a:ext cx="21187092" cy="5467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6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3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39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3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6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37F8-0F9F-4D36-BF3B-53BD96199FC5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C308-A346-4BC7-A903-0CB36DC11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37F8-0F9F-4D36-BF3B-53BD96199FC5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C308-A346-4BC7-A903-0CB36DC11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1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57228" y="856851"/>
            <a:ext cx="22542815" cy="18256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3018" y="856851"/>
            <a:ext cx="67139754" cy="18256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37F8-0F9F-4D36-BF3B-53BD96199FC5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C308-A346-4BC7-A903-0CB36DC11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37F8-0F9F-4D36-BF3B-53BD96199FC5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C308-A346-4BC7-A903-0CB36DC11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13749127"/>
            <a:ext cx="25727185" cy="4249548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9068677"/>
            <a:ext cx="25727185" cy="4680444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32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65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698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931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164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3971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630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8628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37F8-0F9F-4D36-BF3B-53BD96199FC5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C308-A346-4BC7-A903-0CB36DC11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2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3020" y="4992481"/>
            <a:ext cx="44838658" cy="1412058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6135" y="4992481"/>
            <a:ext cx="44843910" cy="1412058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37F8-0F9F-4D36-BF3B-53BD96199FC5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C308-A346-4BC7-A903-0CB36DC11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856845"/>
            <a:ext cx="27240548" cy="35660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5" y="4789412"/>
            <a:ext cx="13373304" cy="199599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286" indent="0">
              <a:buNone/>
              <a:defRPr sz="1400" b="1"/>
            </a:lvl2pPr>
            <a:lvl3pPr marL="646572" indent="0">
              <a:buNone/>
              <a:defRPr sz="1300" b="1"/>
            </a:lvl3pPr>
            <a:lvl4pPr marL="969858" indent="0">
              <a:buNone/>
              <a:defRPr sz="1100" b="1"/>
            </a:lvl4pPr>
            <a:lvl5pPr marL="1293144" indent="0">
              <a:buNone/>
              <a:defRPr sz="1100" b="1"/>
            </a:lvl5pPr>
            <a:lvl6pPr marL="1616431" indent="0">
              <a:buNone/>
              <a:defRPr sz="1100" b="1"/>
            </a:lvl6pPr>
            <a:lvl7pPr marL="1939717" indent="0">
              <a:buNone/>
              <a:defRPr sz="1100" b="1"/>
            </a:lvl7pPr>
            <a:lvl8pPr marL="2263003" indent="0">
              <a:buNone/>
              <a:defRPr sz="1100" b="1"/>
            </a:lvl8pPr>
            <a:lvl9pPr marL="258628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5" y="6785410"/>
            <a:ext cx="13373304" cy="12327652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61" y="4789412"/>
            <a:ext cx="13378556" cy="199599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286" indent="0">
              <a:buNone/>
              <a:defRPr sz="1400" b="1"/>
            </a:lvl2pPr>
            <a:lvl3pPr marL="646572" indent="0">
              <a:buNone/>
              <a:defRPr sz="1300" b="1"/>
            </a:lvl3pPr>
            <a:lvl4pPr marL="969858" indent="0">
              <a:buNone/>
              <a:defRPr sz="1100" b="1"/>
            </a:lvl4pPr>
            <a:lvl5pPr marL="1293144" indent="0">
              <a:buNone/>
              <a:defRPr sz="1100" b="1"/>
            </a:lvl5pPr>
            <a:lvl6pPr marL="1616431" indent="0">
              <a:buNone/>
              <a:defRPr sz="1100" b="1"/>
            </a:lvl6pPr>
            <a:lvl7pPr marL="1939717" indent="0">
              <a:buNone/>
              <a:defRPr sz="1100" b="1"/>
            </a:lvl7pPr>
            <a:lvl8pPr marL="2263003" indent="0">
              <a:buNone/>
              <a:defRPr sz="1100" b="1"/>
            </a:lvl8pPr>
            <a:lvl9pPr marL="258628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61" y="6785410"/>
            <a:ext cx="13378556" cy="12327652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37F8-0F9F-4D36-BF3B-53BD96199FC5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C308-A346-4BC7-A903-0CB36DC11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37F8-0F9F-4D36-BF3B-53BD96199FC5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C308-A346-4BC7-A903-0CB36DC11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37F8-0F9F-4D36-BF3B-53BD96199FC5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C308-A346-4BC7-A903-0CB36DC11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7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7" y="851893"/>
            <a:ext cx="9957724" cy="362548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7" y="851896"/>
            <a:ext cx="16920248" cy="1826117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7" y="4477386"/>
            <a:ext cx="9957724" cy="14635682"/>
          </a:xfrm>
        </p:spPr>
        <p:txBody>
          <a:bodyPr/>
          <a:lstStyle>
            <a:lvl1pPr marL="0" indent="0">
              <a:buNone/>
              <a:defRPr sz="1000"/>
            </a:lvl1pPr>
            <a:lvl2pPr marL="323286" indent="0">
              <a:buNone/>
              <a:defRPr sz="800"/>
            </a:lvl2pPr>
            <a:lvl3pPr marL="646572" indent="0">
              <a:buNone/>
              <a:defRPr sz="700"/>
            </a:lvl3pPr>
            <a:lvl4pPr marL="969858" indent="0">
              <a:buNone/>
              <a:defRPr sz="600"/>
            </a:lvl4pPr>
            <a:lvl5pPr marL="1293144" indent="0">
              <a:buNone/>
              <a:defRPr sz="600"/>
            </a:lvl5pPr>
            <a:lvl6pPr marL="1616431" indent="0">
              <a:buNone/>
              <a:defRPr sz="600"/>
            </a:lvl6pPr>
            <a:lvl7pPr marL="1939717" indent="0">
              <a:buNone/>
              <a:defRPr sz="600"/>
            </a:lvl7pPr>
            <a:lvl8pPr marL="2263003" indent="0">
              <a:buNone/>
              <a:defRPr sz="600"/>
            </a:lvl8pPr>
            <a:lvl9pPr marL="258628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37F8-0F9F-4D36-BF3B-53BD96199FC5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C308-A346-4BC7-A903-0CB36DC11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4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9" y="14977429"/>
            <a:ext cx="18160365" cy="176817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9" y="1911804"/>
            <a:ext cx="18160365" cy="12837795"/>
          </a:xfrm>
        </p:spPr>
        <p:txBody>
          <a:bodyPr/>
          <a:lstStyle>
            <a:lvl1pPr marL="0" indent="0">
              <a:buNone/>
              <a:defRPr sz="2300"/>
            </a:lvl1pPr>
            <a:lvl2pPr marL="323286" indent="0">
              <a:buNone/>
              <a:defRPr sz="2000"/>
            </a:lvl2pPr>
            <a:lvl3pPr marL="646572" indent="0">
              <a:buNone/>
              <a:defRPr sz="1700"/>
            </a:lvl3pPr>
            <a:lvl4pPr marL="969858" indent="0">
              <a:buNone/>
              <a:defRPr sz="1400"/>
            </a:lvl4pPr>
            <a:lvl5pPr marL="1293144" indent="0">
              <a:buNone/>
              <a:defRPr sz="1400"/>
            </a:lvl5pPr>
            <a:lvl6pPr marL="1616431" indent="0">
              <a:buNone/>
              <a:defRPr sz="1400"/>
            </a:lvl6pPr>
            <a:lvl7pPr marL="1939717" indent="0">
              <a:buNone/>
              <a:defRPr sz="1400"/>
            </a:lvl7pPr>
            <a:lvl8pPr marL="2263003" indent="0">
              <a:buNone/>
              <a:defRPr sz="1400"/>
            </a:lvl8pPr>
            <a:lvl9pPr marL="2586289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9" y="16745600"/>
            <a:ext cx="18160365" cy="2511095"/>
          </a:xfrm>
        </p:spPr>
        <p:txBody>
          <a:bodyPr/>
          <a:lstStyle>
            <a:lvl1pPr marL="0" indent="0">
              <a:buNone/>
              <a:defRPr sz="1000"/>
            </a:lvl1pPr>
            <a:lvl2pPr marL="323286" indent="0">
              <a:buNone/>
              <a:defRPr sz="800"/>
            </a:lvl2pPr>
            <a:lvl3pPr marL="646572" indent="0">
              <a:buNone/>
              <a:defRPr sz="700"/>
            </a:lvl3pPr>
            <a:lvl4pPr marL="969858" indent="0">
              <a:buNone/>
              <a:defRPr sz="600"/>
            </a:lvl4pPr>
            <a:lvl5pPr marL="1293144" indent="0">
              <a:buNone/>
              <a:defRPr sz="600"/>
            </a:lvl5pPr>
            <a:lvl6pPr marL="1616431" indent="0">
              <a:buNone/>
              <a:defRPr sz="600"/>
            </a:lvl6pPr>
            <a:lvl7pPr marL="1939717" indent="0">
              <a:buNone/>
              <a:defRPr sz="600"/>
            </a:lvl7pPr>
            <a:lvl8pPr marL="2263003" indent="0">
              <a:buNone/>
              <a:defRPr sz="600"/>
            </a:lvl8pPr>
            <a:lvl9pPr marL="258628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37F8-0F9F-4D36-BF3B-53BD96199FC5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C308-A346-4BC7-A903-0CB36DC11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5" y="856845"/>
            <a:ext cx="27240548" cy="3566054"/>
          </a:xfrm>
          <a:prstGeom prst="rect">
            <a:avLst/>
          </a:prstGeom>
        </p:spPr>
        <p:txBody>
          <a:bodyPr vert="horz" lIns="64657" tIns="32329" rIns="64657" bIns="323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5" y="4992481"/>
            <a:ext cx="27240548" cy="14120585"/>
          </a:xfrm>
          <a:prstGeom prst="rect">
            <a:avLst/>
          </a:prstGeom>
        </p:spPr>
        <p:txBody>
          <a:bodyPr vert="horz" lIns="64657" tIns="32329" rIns="64657" bIns="323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3" y="19831229"/>
            <a:ext cx="7062365" cy="1139156"/>
          </a:xfrm>
          <a:prstGeom prst="rect">
            <a:avLst/>
          </a:prstGeom>
        </p:spPr>
        <p:txBody>
          <a:bodyPr vert="horz" lIns="64657" tIns="32329" rIns="64657" bIns="32329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137F8-0F9F-4D36-BF3B-53BD96199FC5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2" y="19831229"/>
            <a:ext cx="9584637" cy="1139156"/>
          </a:xfrm>
          <a:prstGeom prst="rect">
            <a:avLst/>
          </a:prstGeom>
        </p:spPr>
        <p:txBody>
          <a:bodyPr vert="horz" lIns="64657" tIns="32329" rIns="64657" bIns="32329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19831229"/>
            <a:ext cx="7062365" cy="1139156"/>
          </a:xfrm>
          <a:prstGeom prst="rect">
            <a:avLst/>
          </a:prstGeom>
        </p:spPr>
        <p:txBody>
          <a:bodyPr vert="horz" lIns="64657" tIns="32329" rIns="64657" bIns="3232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C308-A346-4BC7-A903-0CB36DC11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6572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465" indent="-242465" algn="l" defTabSz="6465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25340" indent="-202054" algn="l" defTabSz="64657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8215" indent="-161643" algn="l" defTabSz="64657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31501" indent="-161643" algn="l" defTabSz="646572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4788" indent="-161643" algn="l" defTabSz="646572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8074" indent="-161643" algn="l" defTabSz="64657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1360" indent="-161643" algn="l" defTabSz="64657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24646" indent="-161643" algn="l" defTabSz="64657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932" indent="-161643" algn="l" defTabSz="64657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657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3286" algn="l" defTabSz="64657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6572" algn="l" defTabSz="64657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9858" algn="l" defTabSz="64657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3144" algn="l" defTabSz="64657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6431" algn="l" defTabSz="64657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717" algn="l" defTabSz="64657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63003" algn="l" defTabSz="64657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86289" algn="l" defTabSz="64657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3855" y="140278"/>
            <a:ext cx="20641525" cy="1127119"/>
          </a:xfrm>
          <a:prstGeom prst="rect">
            <a:avLst/>
          </a:prstGeom>
        </p:spPr>
        <p:txBody>
          <a:bodyPr wrap="square" lIns="64657" tIns="32329" rIns="64657" bIns="32329">
            <a:spAutoFit/>
          </a:bodyPr>
          <a:lstStyle/>
          <a:p>
            <a:r>
              <a:rPr lang="en-US" sz="3800" b="1" dirty="0" smtClean="0">
                <a:latin typeface="+mj-lt"/>
              </a:rPr>
              <a:t>STUDIM  TIPOLOGJIK  E  ARKITEKTONIK   I  OBJEKTIT  HISTORIK. </a:t>
            </a:r>
          </a:p>
          <a:p>
            <a:r>
              <a:rPr lang="en-US" sz="3100" dirty="0" smtClean="0">
                <a:latin typeface="+mj-lt"/>
              </a:rPr>
              <a:t>KISHA SAN FRANCESKO NE ASSISI</a:t>
            </a:r>
            <a:endParaRPr lang="en-US" sz="31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9610" y="5945988"/>
            <a:ext cx="6626799" cy="1542617"/>
          </a:xfrm>
          <a:prstGeom prst="rect">
            <a:avLst/>
          </a:prstGeom>
          <a:noFill/>
        </p:spPr>
        <p:txBody>
          <a:bodyPr wrap="square" lIns="64657" tIns="32329" rIns="64657" bIns="32329" rtlCol="0">
            <a:spAutoFit/>
          </a:bodyPr>
          <a:lstStyle/>
          <a:p>
            <a:pPr algn="just"/>
            <a:r>
              <a:rPr lang="en-US" sz="1600" dirty="0" err="1" smtClean="0"/>
              <a:t>Bazilika</a:t>
            </a:r>
            <a:r>
              <a:rPr lang="en-US" sz="1600" dirty="0" smtClean="0"/>
              <a:t> </a:t>
            </a:r>
            <a:r>
              <a:rPr lang="en-US" sz="1600" dirty="0"/>
              <a:t>e </a:t>
            </a:r>
            <a:r>
              <a:rPr lang="en-US" sz="1600" dirty="0" err="1"/>
              <a:t>Shën</a:t>
            </a:r>
            <a:r>
              <a:rPr lang="en-US" sz="1600" dirty="0"/>
              <a:t> </a:t>
            </a:r>
            <a:r>
              <a:rPr lang="en-US" sz="1600" dirty="0" err="1"/>
              <a:t>Françeskut</a:t>
            </a:r>
            <a:r>
              <a:rPr lang="en-US" sz="1600" dirty="0"/>
              <a:t> </a:t>
            </a:r>
            <a:r>
              <a:rPr lang="en-US" sz="1600" dirty="0" err="1" smtClean="0"/>
              <a:t>të</a:t>
            </a:r>
            <a:r>
              <a:rPr lang="en-US" sz="1600" dirty="0" smtClean="0"/>
              <a:t> </a:t>
            </a:r>
            <a:r>
              <a:rPr lang="en-US" sz="1600" dirty="0" err="1" smtClean="0"/>
              <a:t>është</a:t>
            </a:r>
            <a:r>
              <a:rPr lang="en-US" sz="1600" dirty="0" smtClean="0"/>
              <a:t> </a:t>
            </a:r>
            <a:r>
              <a:rPr lang="en-US" sz="1600" dirty="0" err="1"/>
              <a:t>kisha</a:t>
            </a:r>
            <a:r>
              <a:rPr lang="en-US" sz="1600" dirty="0"/>
              <a:t> </a:t>
            </a:r>
            <a:r>
              <a:rPr lang="en-US" sz="1600" dirty="0" err="1"/>
              <a:t>amtare</a:t>
            </a:r>
            <a:r>
              <a:rPr lang="en-US" sz="1600" dirty="0"/>
              <a:t> e </a:t>
            </a:r>
            <a:r>
              <a:rPr lang="en-US" sz="1600" dirty="0" err="1"/>
              <a:t>Urdhrit</a:t>
            </a:r>
            <a:r>
              <a:rPr lang="en-US" sz="1600" dirty="0"/>
              <a:t> </a:t>
            </a:r>
            <a:r>
              <a:rPr lang="en-US" sz="1600" dirty="0" err="1"/>
              <a:t>Katolik</a:t>
            </a:r>
            <a:r>
              <a:rPr lang="en-US" sz="1600" dirty="0"/>
              <a:t> </a:t>
            </a:r>
            <a:r>
              <a:rPr lang="en-US" sz="1600" dirty="0" err="1"/>
              <a:t>Romak</a:t>
            </a:r>
            <a:r>
              <a:rPr lang="en-US" sz="1600" dirty="0"/>
              <a:t> </a:t>
            </a:r>
            <a:r>
              <a:rPr lang="en-US" sz="1600" dirty="0" err="1"/>
              <a:t>të</a:t>
            </a:r>
            <a:r>
              <a:rPr lang="en-US" sz="1600" dirty="0"/>
              <a:t> Friars Minor </a:t>
            </a:r>
            <a:r>
              <a:rPr lang="en-US" sz="1600" dirty="0" err="1"/>
              <a:t>Conventual</a:t>
            </a:r>
            <a:r>
              <a:rPr lang="en-US" sz="1600" dirty="0"/>
              <a:t> </a:t>
            </a:r>
            <a:r>
              <a:rPr lang="en-US" sz="1600" dirty="0" err="1"/>
              <a:t>në</a:t>
            </a:r>
            <a:r>
              <a:rPr lang="en-US" sz="1600" dirty="0"/>
              <a:t> </a:t>
            </a:r>
            <a:r>
              <a:rPr lang="en-US" sz="1600" dirty="0" err="1"/>
              <a:t>Asiz</a:t>
            </a:r>
            <a:r>
              <a:rPr lang="en-US" sz="1600" dirty="0"/>
              <a:t>, </a:t>
            </a:r>
            <a:r>
              <a:rPr lang="en-US" sz="1600" dirty="0" err="1"/>
              <a:t>një</a:t>
            </a:r>
            <a:r>
              <a:rPr lang="en-US" sz="1600" dirty="0"/>
              <a:t> </a:t>
            </a:r>
            <a:r>
              <a:rPr lang="en-US" sz="1600" dirty="0" err="1"/>
              <a:t>qytet</a:t>
            </a:r>
            <a:r>
              <a:rPr lang="en-US" sz="1600" dirty="0"/>
              <a:t> </a:t>
            </a:r>
            <a:r>
              <a:rPr lang="en-US" sz="1600" dirty="0" err="1"/>
              <a:t>në</a:t>
            </a:r>
            <a:r>
              <a:rPr lang="en-US" sz="1600" dirty="0"/>
              <a:t> </a:t>
            </a:r>
            <a:r>
              <a:rPr lang="en-US" sz="1600" dirty="0" err="1"/>
              <a:t>rajonin</a:t>
            </a:r>
            <a:r>
              <a:rPr lang="en-US" sz="1600" dirty="0"/>
              <a:t> e Umbria </a:t>
            </a:r>
            <a:r>
              <a:rPr lang="en-US" sz="1600" dirty="0" err="1"/>
              <a:t>në</a:t>
            </a:r>
            <a:r>
              <a:rPr lang="en-US" sz="1600" dirty="0"/>
              <a:t> </a:t>
            </a:r>
            <a:r>
              <a:rPr lang="en-US" sz="1600" dirty="0" err="1"/>
              <a:t>Italinë</a:t>
            </a:r>
            <a:r>
              <a:rPr lang="en-US" sz="1600" dirty="0"/>
              <a:t> </a:t>
            </a:r>
            <a:r>
              <a:rPr lang="en-US" sz="1600" dirty="0" err="1"/>
              <a:t>qendrore</a:t>
            </a:r>
            <a:r>
              <a:rPr lang="en-US" sz="1600" dirty="0"/>
              <a:t> , </a:t>
            </a:r>
            <a:r>
              <a:rPr lang="en-US" sz="1600" dirty="0" err="1"/>
              <a:t>ku</a:t>
            </a:r>
            <a:r>
              <a:rPr lang="en-US" sz="1600" dirty="0"/>
              <a:t> Saint Francis u </a:t>
            </a:r>
            <a:r>
              <a:rPr lang="en-US" sz="1600" dirty="0" err="1"/>
              <a:t>lind</a:t>
            </a:r>
            <a:r>
              <a:rPr lang="en-US" sz="1600" dirty="0"/>
              <a:t> dhe </a:t>
            </a:r>
            <a:r>
              <a:rPr lang="en-US" sz="1600" dirty="0" err="1" smtClean="0"/>
              <a:t>vdiq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" y="1379213"/>
            <a:ext cx="30267275" cy="0"/>
          </a:xfrm>
          <a:prstGeom prst="line">
            <a:avLst/>
          </a:prstGeom>
          <a:ln w="76200">
            <a:solidFill>
              <a:srgbClr val="FF5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0858" y="202701"/>
            <a:ext cx="8935791" cy="10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Straight Connector 39"/>
          <p:cNvCxnSpPr/>
          <p:nvPr/>
        </p:nvCxnSpPr>
        <p:spPr>
          <a:xfrm>
            <a:off x="107789" y="20878979"/>
            <a:ext cx="30159486" cy="0"/>
          </a:xfrm>
          <a:prstGeom prst="line">
            <a:avLst/>
          </a:prstGeom>
          <a:ln w="76200">
            <a:solidFill>
              <a:srgbClr val="FF5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705637" y="20932847"/>
            <a:ext cx="10518411" cy="434621"/>
          </a:xfrm>
          <a:prstGeom prst="rect">
            <a:avLst/>
          </a:prstGeom>
          <a:noFill/>
        </p:spPr>
        <p:txBody>
          <a:bodyPr wrap="square" lIns="64657" tIns="32329" rIns="64657" bIns="32329" rtlCol="0">
            <a:spAutoFit/>
          </a:bodyPr>
          <a:lstStyle/>
          <a:p>
            <a:r>
              <a:rPr lang="de-DE" sz="2400" dirty="0" smtClean="0"/>
              <a:t>	</a:t>
            </a:r>
            <a:r>
              <a:rPr lang="de-DE" sz="2400" smtClean="0"/>
              <a:t>	</a:t>
            </a:r>
            <a:r>
              <a:rPr lang="de-DE" sz="2400"/>
              <a:t> </a:t>
            </a:r>
            <a:r>
              <a:rPr lang="de-DE" sz="2400" smtClean="0"/>
              <a:t>      </a:t>
            </a:r>
            <a:r>
              <a:rPr lang="de-DE" sz="2400" smtClean="0"/>
              <a:t>Oltion </a:t>
            </a:r>
            <a:r>
              <a:rPr lang="de-DE" sz="2400" dirty="0" smtClean="0"/>
              <a:t>Bardhoci,  </a:t>
            </a:r>
            <a:r>
              <a:rPr lang="de-DE" sz="2400" dirty="0" err="1" smtClean="0"/>
              <a:t>Angjelos</a:t>
            </a:r>
            <a:r>
              <a:rPr lang="de-DE" sz="2400" dirty="0" smtClean="0"/>
              <a:t> </a:t>
            </a:r>
            <a:r>
              <a:rPr lang="de-DE" sz="2400" dirty="0" err="1" smtClean="0"/>
              <a:t>Hasanaj</a:t>
            </a:r>
            <a:r>
              <a:rPr lang="de-DE" sz="2400" dirty="0" smtClean="0"/>
              <a:t>    </a:t>
            </a:r>
            <a:r>
              <a:rPr lang="de-DE" sz="2400" dirty="0" err="1" smtClean="0"/>
              <a:t>Arkitektura</a:t>
            </a:r>
            <a:r>
              <a:rPr lang="de-DE" sz="2400" dirty="0" smtClean="0"/>
              <a:t>  </a:t>
            </a:r>
            <a:r>
              <a:rPr lang="de-DE" sz="2400" dirty="0" smtClean="0"/>
              <a:t>1E,  2018-2019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82171" y="20932847"/>
            <a:ext cx="8455466" cy="434621"/>
          </a:xfrm>
          <a:prstGeom prst="rect">
            <a:avLst/>
          </a:prstGeom>
          <a:noFill/>
        </p:spPr>
        <p:txBody>
          <a:bodyPr wrap="square" lIns="64657" tIns="32329" rIns="64657" bIns="32329" rtlCol="0">
            <a:spAutoFit/>
          </a:bodyPr>
          <a:lstStyle/>
          <a:p>
            <a:r>
              <a:rPr lang="de-DE" sz="2400" dirty="0" smtClean="0"/>
              <a:t>Pranoi : Loreta  Çapeli, Meri Priftuli, Jonida Meniku</a:t>
            </a:r>
            <a:endParaRPr lang="sq-AL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99" y="1765715"/>
            <a:ext cx="6793010" cy="356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" b="2720"/>
          <a:stretch/>
        </p:blipFill>
        <p:spPr>
          <a:xfrm>
            <a:off x="11747876" y="1690451"/>
            <a:ext cx="6771524" cy="4751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867" y="1733183"/>
            <a:ext cx="6793010" cy="3396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3"/>
          <a:stretch/>
        </p:blipFill>
        <p:spPr>
          <a:xfrm>
            <a:off x="1413399" y="12914362"/>
            <a:ext cx="6981982" cy="7785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674" y="7354795"/>
            <a:ext cx="6793643" cy="7322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1"/>
          <a:stretch/>
        </p:blipFill>
        <p:spPr>
          <a:xfrm>
            <a:off x="11747875" y="9086747"/>
            <a:ext cx="6763095" cy="4545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q-AL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60867" y="5933331"/>
            <a:ext cx="67930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Bazilika</a:t>
            </a:r>
            <a:r>
              <a:rPr lang="en-US" sz="2000" dirty="0"/>
              <a:t>, e </a:t>
            </a:r>
            <a:r>
              <a:rPr lang="en-US" sz="2000" dirty="0" err="1"/>
              <a:t>cila</a:t>
            </a:r>
            <a:r>
              <a:rPr lang="en-US" sz="2000" dirty="0"/>
              <a:t> </a:t>
            </a:r>
            <a:r>
              <a:rPr lang="en-US" sz="2000" dirty="0" err="1"/>
              <a:t>filloi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1228, </a:t>
            </a:r>
            <a:r>
              <a:rPr lang="en-US" sz="2000" dirty="0" err="1"/>
              <a:t>është</a:t>
            </a:r>
            <a:r>
              <a:rPr lang="en-US" sz="2000" dirty="0"/>
              <a:t> </a:t>
            </a:r>
            <a:r>
              <a:rPr lang="en-US" sz="2000" dirty="0" err="1"/>
              <a:t>ndërtuar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anën</a:t>
            </a:r>
            <a:r>
              <a:rPr lang="en-US" sz="2000" dirty="0"/>
              <a:t> e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kodre</a:t>
            </a:r>
            <a:r>
              <a:rPr lang="en-US" sz="2000" dirty="0"/>
              <a:t> dhe </a:t>
            </a:r>
            <a:r>
              <a:rPr lang="en-US" sz="2000" dirty="0" err="1"/>
              <a:t>përfshin</a:t>
            </a:r>
            <a:r>
              <a:rPr lang="en-US" sz="2000" dirty="0"/>
              <a:t> </a:t>
            </a:r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dirty="0" err="1"/>
              <a:t>kisha</a:t>
            </a:r>
            <a:r>
              <a:rPr lang="en-US" sz="2000" dirty="0"/>
              <a:t> (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njohura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Kisha</a:t>
            </a:r>
            <a:r>
              <a:rPr lang="en-US" sz="2000" dirty="0"/>
              <a:t> e </a:t>
            </a:r>
            <a:r>
              <a:rPr lang="en-US" sz="2000" dirty="0" err="1"/>
              <a:t>Sipërme</a:t>
            </a:r>
            <a:r>
              <a:rPr lang="en-US" sz="2000" dirty="0"/>
              <a:t> dhe </a:t>
            </a:r>
            <a:r>
              <a:rPr lang="en-US" sz="2000" dirty="0" err="1"/>
              <a:t>Kisha</a:t>
            </a:r>
            <a:r>
              <a:rPr lang="en-US" sz="2000" dirty="0"/>
              <a:t> e </a:t>
            </a:r>
            <a:r>
              <a:rPr lang="en-US" sz="2000" dirty="0" err="1"/>
              <a:t>Ulët</a:t>
            </a:r>
            <a:r>
              <a:rPr lang="en-US" sz="2000" dirty="0"/>
              <a:t>) dhe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kripë</a:t>
            </a:r>
            <a:r>
              <a:rPr lang="en-US" sz="2000" dirty="0"/>
              <a:t>, </a:t>
            </a:r>
            <a:r>
              <a:rPr lang="en-US" sz="2000" dirty="0" err="1"/>
              <a:t>ku</a:t>
            </a:r>
            <a:r>
              <a:rPr lang="en-US" sz="2000" dirty="0"/>
              <a:t> </a:t>
            </a:r>
            <a:r>
              <a:rPr lang="en-US" sz="2000" dirty="0" err="1" smtClean="0"/>
              <a:t>mbeten</a:t>
            </a:r>
            <a:r>
              <a:rPr lang="en-US" sz="2000" dirty="0" smtClean="0"/>
              <a:t> </a:t>
            </a:r>
            <a:r>
              <a:rPr lang="en-US" sz="2000" dirty="0" err="1"/>
              <a:t>eshtrat</a:t>
            </a:r>
            <a:r>
              <a:rPr lang="en-US" sz="2000" dirty="0"/>
              <a:t> e </a:t>
            </a:r>
            <a:r>
              <a:rPr lang="en-US" sz="2000" dirty="0" err="1"/>
              <a:t>shenjtorit</a:t>
            </a:r>
            <a:r>
              <a:rPr lang="en-US" sz="2000" dirty="0"/>
              <a:t>.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900" y="16204853"/>
            <a:ext cx="6758777" cy="4494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73" y="7426577"/>
            <a:ext cx="6977871" cy="3826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404072" y="11786594"/>
            <a:ext cx="69778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Brendësia</a:t>
            </a:r>
            <a:r>
              <a:rPr lang="en-US" sz="2000" dirty="0"/>
              <a:t> e </a:t>
            </a:r>
            <a:r>
              <a:rPr lang="en-US" sz="2000" dirty="0" err="1"/>
              <a:t>Kishës</a:t>
            </a:r>
            <a:r>
              <a:rPr lang="en-US" sz="2000" dirty="0"/>
              <a:t> </a:t>
            </a:r>
            <a:r>
              <a:rPr lang="en-US" sz="2000" dirty="0" err="1"/>
              <a:t>së</a:t>
            </a:r>
            <a:r>
              <a:rPr lang="en-US" sz="2000" dirty="0"/>
              <a:t> </a:t>
            </a:r>
            <a:r>
              <a:rPr lang="en-US" sz="2000" dirty="0" err="1"/>
              <a:t>Sipërme</a:t>
            </a:r>
            <a:r>
              <a:rPr lang="en-US" sz="2000" dirty="0"/>
              <a:t> </a:t>
            </a:r>
            <a:r>
              <a:rPr lang="en-US" sz="2000" dirty="0" err="1"/>
              <a:t>është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shembull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hershëm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stilit</a:t>
            </a:r>
            <a:r>
              <a:rPr lang="en-US" sz="2000" dirty="0"/>
              <a:t> </a:t>
            </a:r>
            <a:r>
              <a:rPr lang="en-US" sz="2000" dirty="0" err="1"/>
              <a:t>gotik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 smtClean="0"/>
              <a:t>Itali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1747876" y="6994525"/>
            <a:ext cx="67630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Është</a:t>
            </a:r>
            <a:r>
              <a:rPr lang="en-US" sz="2000" dirty="0" smtClean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bazilikë</a:t>
            </a:r>
            <a:r>
              <a:rPr lang="en-US" sz="2000" dirty="0"/>
              <a:t> </a:t>
            </a:r>
            <a:r>
              <a:rPr lang="en-US" sz="2000" dirty="0" err="1"/>
              <a:t>papale</a:t>
            </a:r>
            <a:r>
              <a:rPr lang="en-US" sz="2000" dirty="0"/>
              <a:t> e </a:t>
            </a:r>
            <a:r>
              <a:rPr lang="en-US" sz="2000" dirty="0" err="1"/>
              <a:t>vogël</a:t>
            </a:r>
            <a:r>
              <a:rPr lang="en-US" sz="2000" dirty="0"/>
              <a:t> dhe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nga</a:t>
            </a:r>
            <a:r>
              <a:rPr lang="en-US" sz="2000" dirty="0"/>
              <a:t> </a:t>
            </a:r>
            <a:r>
              <a:rPr lang="en-US" sz="2000" dirty="0" err="1"/>
              <a:t>vendet</a:t>
            </a:r>
            <a:r>
              <a:rPr lang="en-US" sz="2000" dirty="0"/>
              <a:t> </a:t>
            </a:r>
            <a:r>
              <a:rPr lang="en-US" sz="2000" dirty="0" err="1"/>
              <a:t>më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rëndësishme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pelegrinazhit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krishterë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Itali</a:t>
            </a:r>
            <a:r>
              <a:rPr lang="en-US" sz="2000" dirty="0"/>
              <a:t>. Me </a:t>
            </a:r>
            <a:r>
              <a:rPr lang="en-US" sz="2000" dirty="0" err="1"/>
              <a:t>friarinë</a:t>
            </a:r>
            <a:r>
              <a:rPr lang="en-US" sz="2000" dirty="0"/>
              <a:t> e </a:t>
            </a:r>
            <a:r>
              <a:rPr lang="en-US" sz="2000" dirty="0" err="1"/>
              <a:t>tij</a:t>
            </a:r>
            <a:r>
              <a:rPr lang="en-US" sz="2000" dirty="0"/>
              <a:t> </a:t>
            </a:r>
            <a:r>
              <a:rPr lang="en-US" sz="2000" dirty="0" err="1"/>
              <a:t>shoqëruese</a:t>
            </a:r>
            <a:r>
              <a:rPr lang="en-US" sz="2000" dirty="0"/>
              <a:t>, </a:t>
            </a:r>
            <a:r>
              <a:rPr lang="en-US" sz="2000" dirty="0" err="1"/>
              <a:t>Sacro</a:t>
            </a:r>
            <a:r>
              <a:rPr lang="en-US" sz="2000" dirty="0"/>
              <a:t> </a:t>
            </a:r>
            <a:r>
              <a:rPr lang="en-US" sz="2000" dirty="0" err="1"/>
              <a:t>Convento</a:t>
            </a:r>
            <a:r>
              <a:rPr lang="en-US" sz="2000" dirty="0"/>
              <a:t>, </a:t>
            </a:r>
            <a:r>
              <a:rPr lang="en-US" sz="2000" dirty="0" err="1"/>
              <a:t>bazilika</a:t>
            </a:r>
            <a:r>
              <a:rPr lang="en-US" sz="2000" dirty="0"/>
              <a:t> </a:t>
            </a:r>
            <a:r>
              <a:rPr lang="en-US" sz="2000" dirty="0" err="1"/>
              <a:t>është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pikë</a:t>
            </a:r>
            <a:r>
              <a:rPr lang="en-US" sz="2000" dirty="0"/>
              <a:t> </a:t>
            </a:r>
            <a:r>
              <a:rPr lang="en-US" sz="2000" dirty="0" err="1"/>
              <a:t>referimi</a:t>
            </a:r>
            <a:r>
              <a:rPr lang="en-US" sz="2000" dirty="0"/>
              <a:t> </a:t>
            </a:r>
            <a:r>
              <a:rPr lang="en-US" sz="2000" dirty="0" err="1"/>
              <a:t>dalluese</a:t>
            </a:r>
            <a:r>
              <a:rPr lang="en-US" sz="2000" dirty="0"/>
              <a:t> 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ata</a:t>
            </a:r>
            <a:r>
              <a:rPr lang="en-US" sz="2000" dirty="0"/>
              <a:t>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afrohen</a:t>
            </a:r>
            <a:r>
              <a:rPr lang="en-US" sz="2000" dirty="0"/>
              <a:t> </a:t>
            </a:r>
            <a:r>
              <a:rPr lang="en-US" sz="2000" dirty="0" err="1"/>
              <a:t>Asizit</a:t>
            </a:r>
            <a:r>
              <a:rPr lang="en-US" sz="2000" dirty="0"/>
              <a:t>. </a:t>
            </a:r>
            <a:r>
              <a:rPr lang="en-US" sz="2000" dirty="0" err="1"/>
              <a:t>Ajo</a:t>
            </a:r>
            <a:r>
              <a:rPr lang="en-US" sz="2000" dirty="0"/>
              <a:t> </a:t>
            </a:r>
            <a:r>
              <a:rPr lang="en-US" sz="2000" dirty="0" err="1"/>
              <a:t>ka</a:t>
            </a:r>
            <a:r>
              <a:rPr lang="en-US" sz="2000" dirty="0"/>
              <a:t> </a:t>
            </a:r>
            <a:r>
              <a:rPr lang="en-US" sz="2000" dirty="0" err="1"/>
              <a:t>qenë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vend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Trashëgimisë</a:t>
            </a:r>
            <a:r>
              <a:rPr lang="en-US" sz="2000" dirty="0"/>
              <a:t> </a:t>
            </a:r>
            <a:r>
              <a:rPr lang="en-US" sz="2000" dirty="0" err="1"/>
              <a:t>Botërore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UNESCO-s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nga</a:t>
            </a:r>
            <a:r>
              <a:rPr lang="en-US" sz="2000" dirty="0"/>
              <a:t> </a:t>
            </a:r>
            <a:r>
              <a:rPr lang="en-US" sz="2000" dirty="0" err="1"/>
              <a:t>viti</a:t>
            </a:r>
            <a:r>
              <a:rPr lang="en-US" sz="2000" dirty="0"/>
              <a:t> 2000.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674900" y="14149047"/>
            <a:ext cx="6844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Kishat</a:t>
            </a:r>
            <a:r>
              <a:rPr lang="en-US" sz="2000" dirty="0" smtClean="0"/>
              <a:t> </a:t>
            </a:r>
            <a:r>
              <a:rPr lang="en-US" sz="2000" dirty="0"/>
              <a:t>e </a:t>
            </a:r>
            <a:r>
              <a:rPr lang="en-US" sz="2000" dirty="0" err="1"/>
              <a:t>Sipërme</a:t>
            </a:r>
            <a:r>
              <a:rPr lang="en-US" sz="2000" dirty="0"/>
              <a:t> dhe </a:t>
            </a:r>
            <a:r>
              <a:rPr lang="en-US" sz="2000" dirty="0" smtClean="0"/>
              <a:t>e </a:t>
            </a:r>
            <a:r>
              <a:rPr lang="en-US" sz="2000" dirty="0" err="1" smtClean="0"/>
              <a:t>Ulët</a:t>
            </a:r>
            <a:r>
              <a:rPr lang="en-US" sz="2000" dirty="0" smtClean="0"/>
              <a:t> </a:t>
            </a:r>
            <a:r>
              <a:rPr lang="en-US" sz="2000" dirty="0" err="1"/>
              <a:t>janë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zbukuruara me </a:t>
            </a:r>
            <a:r>
              <a:rPr lang="en-US" sz="2000" dirty="0" err="1"/>
              <a:t>afreske</a:t>
            </a:r>
            <a:r>
              <a:rPr lang="en-US" sz="2000" dirty="0"/>
              <a:t> </a:t>
            </a:r>
            <a:r>
              <a:rPr lang="en-US" sz="2000" dirty="0" err="1"/>
              <a:t>nga</a:t>
            </a:r>
            <a:r>
              <a:rPr lang="en-US" sz="2000" dirty="0"/>
              <a:t> </a:t>
            </a:r>
            <a:r>
              <a:rPr lang="en-US" sz="2000" dirty="0" err="1"/>
              <a:t>piktorë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shumtë</a:t>
            </a:r>
            <a:r>
              <a:rPr lang="en-US" sz="2000" dirty="0"/>
              <a:t> </a:t>
            </a:r>
            <a:r>
              <a:rPr lang="en-US" sz="2000" dirty="0" err="1"/>
              <a:t>mesjetarë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shkollave</a:t>
            </a:r>
            <a:r>
              <a:rPr lang="en-US" sz="2000" dirty="0"/>
              <a:t> </a:t>
            </a:r>
            <a:r>
              <a:rPr lang="en-US" sz="2000" dirty="0" err="1"/>
              <a:t>romake</a:t>
            </a:r>
            <a:r>
              <a:rPr lang="en-US" sz="2000" dirty="0"/>
              <a:t> dhe </a:t>
            </a:r>
            <a:r>
              <a:rPr lang="en-US" sz="2000" dirty="0" err="1"/>
              <a:t>toskanike</a:t>
            </a:r>
            <a:r>
              <a:rPr lang="en-US" sz="2000" dirty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Cimabue</a:t>
            </a:r>
            <a:r>
              <a:rPr lang="en-US" sz="2000" dirty="0"/>
              <a:t>, Giotto, Simone Martini, Pietro </a:t>
            </a:r>
            <a:r>
              <a:rPr lang="en-US" sz="2000" dirty="0" smtClean="0"/>
              <a:t>Lorenzetti. </a:t>
            </a:r>
            <a:r>
              <a:rPr lang="en-US" sz="2000" dirty="0"/>
              <a:t>Gama dhe </a:t>
            </a:r>
            <a:r>
              <a:rPr lang="en-US" sz="2000" dirty="0" err="1"/>
              <a:t>cilësia</a:t>
            </a:r>
            <a:r>
              <a:rPr lang="en-US" sz="2000" dirty="0"/>
              <a:t> e </a:t>
            </a:r>
            <a:r>
              <a:rPr lang="en-US" sz="2000" dirty="0" err="1"/>
              <a:t>punimeve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japin</a:t>
            </a:r>
            <a:r>
              <a:rPr lang="en-US" sz="2000" dirty="0"/>
              <a:t> </a:t>
            </a:r>
            <a:r>
              <a:rPr lang="en-US" sz="2000" dirty="0" err="1"/>
              <a:t>bazilikës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rëndësi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veçantë</a:t>
            </a:r>
            <a:r>
              <a:rPr lang="en-US" sz="2000" dirty="0"/>
              <a:t> 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demonstruar</a:t>
            </a:r>
            <a:r>
              <a:rPr lang="en-US" sz="2000" dirty="0"/>
              <a:t> </a:t>
            </a:r>
            <a:r>
              <a:rPr lang="en-US" sz="2000" dirty="0" err="1"/>
              <a:t>zhvillimin</a:t>
            </a:r>
            <a:r>
              <a:rPr lang="en-US" sz="2000" dirty="0"/>
              <a:t> e </a:t>
            </a:r>
            <a:r>
              <a:rPr lang="en-US" sz="2000" dirty="0" err="1"/>
              <a:t>artit</a:t>
            </a:r>
            <a:r>
              <a:rPr lang="en-US" sz="2000" dirty="0"/>
              <a:t> </a:t>
            </a:r>
            <a:r>
              <a:rPr lang="en-US" sz="2000" dirty="0" err="1"/>
              <a:t>italian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kësaj</a:t>
            </a:r>
            <a:r>
              <a:rPr lang="en-US" sz="2000" dirty="0"/>
              <a:t> </a:t>
            </a:r>
            <a:r>
              <a:rPr lang="en-US" sz="2000" dirty="0" err="1" smtClean="0"/>
              <a:t>periudhe</a:t>
            </a:r>
            <a:r>
              <a:rPr lang="en-US" sz="2000" dirty="0"/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060867" y="14881414"/>
            <a:ext cx="6823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dirty="0" err="1"/>
              <a:t>katet</a:t>
            </a:r>
            <a:r>
              <a:rPr lang="en-US" sz="2000" dirty="0"/>
              <a:t> e </a:t>
            </a:r>
            <a:r>
              <a:rPr lang="en-US" sz="2000" dirty="0" err="1"/>
              <a:t>sipërme</a:t>
            </a:r>
            <a:r>
              <a:rPr lang="en-US" sz="2000" dirty="0"/>
              <a:t> dhe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poshtme</a:t>
            </a:r>
            <a:r>
              <a:rPr lang="en-US" sz="2000" dirty="0"/>
              <a:t> </a:t>
            </a:r>
            <a:r>
              <a:rPr lang="en-US" sz="2000" dirty="0" err="1"/>
              <a:t>kanë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plan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thjeshtë</a:t>
            </a:r>
            <a:r>
              <a:rPr lang="en-US" sz="2000" dirty="0"/>
              <a:t> </a:t>
            </a:r>
            <a:r>
              <a:rPr lang="en-US" sz="2000" dirty="0" err="1"/>
              <a:t>kryq</a:t>
            </a:r>
            <a:r>
              <a:rPr lang="en-US" sz="2000" dirty="0"/>
              <a:t>. </a:t>
            </a:r>
            <a:r>
              <a:rPr lang="en-US" sz="2000" dirty="0" err="1"/>
              <a:t>Ekziston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kullë</a:t>
            </a:r>
            <a:r>
              <a:rPr lang="en-US" sz="2000" dirty="0"/>
              <a:t> e </a:t>
            </a:r>
            <a:r>
              <a:rPr lang="en-US" sz="2000" dirty="0" err="1"/>
              <a:t>madhe</a:t>
            </a:r>
            <a:r>
              <a:rPr lang="en-US" sz="2000" dirty="0"/>
              <a:t> </a:t>
            </a:r>
            <a:r>
              <a:rPr lang="en-US" sz="2000" dirty="0" err="1"/>
              <a:t>zile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anën</a:t>
            </a:r>
            <a:r>
              <a:rPr lang="en-US" sz="2000" dirty="0"/>
              <a:t> e </a:t>
            </a:r>
            <a:r>
              <a:rPr lang="en-US" sz="2000" dirty="0" err="1"/>
              <a:t>majtë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kishës</a:t>
            </a:r>
            <a:r>
              <a:rPr lang="en-US" sz="2000" dirty="0"/>
              <a:t> e </a:t>
            </a:r>
            <a:r>
              <a:rPr lang="en-US" sz="2000" dirty="0" err="1"/>
              <a:t>cila</a:t>
            </a:r>
            <a:r>
              <a:rPr lang="en-US" sz="2000" dirty="0"/>
              <a:t> </a:t>
            </a:r>
            <a:r>
              <a:rPr lang="en-US" sz="2000" dirty="0" err="1"/>
              <a:t>është</a:t>
            </a:r>
            <a:r>
              <a:rPr lang="en-US" sz="2000" dirty="0"/>
              <a:t> </a:t>
            </a:r>
            <a:r>
              <a:rPr lang="en-US" sz="2000" dirty="0" err="1"/>
              <a:t>romane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dizajn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51"/>
          <a:stretch/>
        </p:blipFill>
        <p:spPr>
          <a:xfrm>
            <a:off x="22047673" y="16496891"/>
            <a:ext cx="6836683" cy="4241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3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226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Grafika 02</dc:creator>
  <cp:lastModifiedBy>Oltion Bardhoci</cp:lastModifiedBy>
  <cp:revision>32</cp:revision>
  <dcterms:created xsi:type="dcterms:W3CDTF">2017-11-01T20:12:39Z</dcterms:created>
  <dcterms:modified xsi:type="dcterms:W3CDTF">2019-06-10T04:35:28Z</dcterms:modified>
</cp:coreProperties>
</file>