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71" r:id="rId3"/>
    <p:sldId id="257" r:id="rId4"/>
    <p:sldId id="259" r:id="rId5"/>
    <p:sldId id="272" r:id="rId6"/>
    <p:sldId id="262" r:id="rId7"/>
    <p:sldId id="266" r:id="rId8"/>
    <p:sldId id="264" r:id="rId9"/>
    <p:sldId id="267" r:id="rId10"/>
    <p:sldId id="268" r:id="rId11"/>
    <p:sldId id="270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8630-DB03-4F9E-843A-AB8FE7480FFB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1FCBAB6-4606-49F6-921F-E0F938623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1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8630-DB03-4F9E-843A-AB8FE7480FFB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1FCBAB6-4606-49F6-921F-E0F938623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8630-DB03-4F9E-843A-AB8FE7480FFB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1FCBAB6-4606-49F6-921F-E0F9386231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684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8630-DB03-4F9E-843A-AB8FE7480FFB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1FCBAB6-4606-49F6-921F-E0F938623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8630-DB03-4F9E-843A-AB8FE7480FFB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1FCBAB6-4606-49F6-921F-E0F9386231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5253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8630-DB03-4F9E-843A-AB8FE7480FFB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1FCBAB6-4606-49F6-921F-E0F938623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87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8630-DB03-4F9E-843A-AB8FE7480FFB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BAB6-4606-49F6-921F-E0F938623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50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8630-DB03-4F9E-843A-AB8FE7480FFB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BAB6-4606-49F6-921F-E0F938623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4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8630-DB03-4F9E-843A-AB8FE7480FFB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BAB6-4606-49F6-921F-E0F938623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8630-DB03-4F9E-843A-AB8FE7480FFB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1FCBAB6-4606-49F6-921F-E0F938623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3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8630-DB03-4F9E-843A-AB8FE7480FFB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1FCBAB6-4606-49F6-921F-E0F938623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8630-DB03-4F9E-843A-AB8FE7480FFB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1FCBAB6-4606-49F6-921F-E0F938623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8630-DB03-4F9E-843A-AB8FE7480FFB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BAB6-4606-49F6-921F-E0F938623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6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8630-DB03-4F9E-843A-AB8FE7480FFB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BAB6-4606-49F6-921F-E0F938623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6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8630-DB03-4F9E-843A-AB8FE7480FFB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BAB6-4606-49F6-921F-E0F938623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2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8630-DB03-4F9E-843A-AB8FE7480FFB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1FCBAB6-4606-49F6-921F-E0F938623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1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C8630-DB03-4F9E-843A-AB8FE7480FFB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FCBAB6-4606-49F6-921F-E0F938623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5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9600"/>
            <a:ext cx="71628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7300" b="0" dirty="0" err="1" smtClean="0">
                <a:solidFill>
                  <a:schemeClr val="tx1"/>
                </a:solidFill>
                <a:latin typeface="Imprint MT Shadow" panose="04020605060303030202" pitchFamily="82" charset="0"/>
              </a:rPr>
              <a:t>Projekt</a:t>
            </a:r>
            <a:endParaRPr lang="en-US" sz="6000" b="0" dirty="0">
              <a:solidFill>
                <a:schemeClr val="tx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879979"/>
            <a:ext cx="8686800" cy="4953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Baskerville Old Face" pitchFamily="18" charset="0"/>
              </a:rPr>
              <a:t>  </a:t>
            </a:r>
            <a:br>
              <a:rPr lang="en-US" sz="2800" b="1" dirty="0" smtClean="0">
                <a:solidFill>
                  <a:schemeClr val="tx1"/>
                </a:solidFill>
                <a:latin typeface="Baskerville Old Face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Baskerville Old Face" pitchFamily="18" charset="0"/>
              </a:rPr>
              <a:t>   </a:t>
            </a:r>
            <a:r>
              <a:rPr lang="en-US" sz="2800" b="1" dirty="0" err="1" smtClean="0">
                <a:solidFill>
                  <a:schemeClr val="tx1"/>
                </a:solidFill>
                <a:latin typeface="Baskerville Old Face" pitchFamily="18" charset="0"/>
              </a:rPr>
              <a:t>Lënda</a:t>
            </a:r>
            <a:r>
              <a:rPr lang="en-US" sz="2800" b="1" dirty="0" smtClean="0">
                <a:solidFill>
                  <a:schemeClr val="tx1"/>
                </a:solidFill>
                <a:latin typeface="Baskerville Old Face" pitchFamily="18" charset="0"/>
              </a:rPr>
              <a:t>: </a:t>
            </a:r>
            <a:r>
              <a:rPr lang="en-US" sz="2800" b="1" dirty="0" err="1" smtClean="0">
                <a:solidFill>
                  <a:schemeClr val="tx1"/>
                </a:solidFill>
                <a:latin typeface="Baskerville Old Face" pitchFamily="18" charset="0"/>
              </a:rPr>
              <a:t>Ekonomi</a:t>
            </a:r>
            <a:endParaRPr lang="en-US" sz="2800" b="1" dirty="0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algn="ctr"/>
            <a:endParaRPr lang="en-US" sz="36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ctr"/>
            <a:r>
              <a:rPr lang="en-US" sz="4000" b="1" dirty="0" err="1" smtClean="0">
                <a:solidFill>
                  <a:schemeClr val="tx1"/>
                </a:solidFill>
                <a:latin typeface="Book Antiqua" pitchFamily="18" charset="0"/>
              </a:rPr>
              <a:t>Tema</a:t>
            </a:r>
            <a:r>
              <a:rPr lang="en-US" sz="4000" b="1" dirty="0" smtClean="0">
                <a:solidFill>
                  <a:schemeClr val="tx1"/>
                </a:solidFill>
                <a:latin typeface="Book Antiqua" pitchFamily="18" charset="0"/>
              </a:rPr>
              <a:t>: </a:t>
            </a:r>
            <a:r>
              <a:rPr lang="en-US" sz="4000" b="1" dirty="0" err="1" smtClean="0">
                <a:solidFill>
                  <a:schemeClr val="tx1"/>
                </a:solidFill>
                <a:latin typeface="Book Antiqua" pitchFamily="18" charset="0"/>
              </a:rPr>
              <a:t>Studimi</a:t>
            </a:r>
            <a:r>
              <a:rPr lang="en-US" sz="4000" b="1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Book Antiqua" pitchFamily="18" charset="0"/>
              </a:rPr>
              <a:t>i</a:t>
            </a:r>
            <a:r>
              <a:rPr lang="en-US" sz="4000" b="1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Book Antiqua" pitchFamily="18" charset="0"/>
              </a:rPr>
              <a:t>tregut</a:t>
            </a:r>
            <a:r>
              <a:rPr lang="en-US" sz="4000" b="1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en-US" sz="4000" b="1" dirty="0" err="1" smtClean="0">
                <a:solidFill>
                  <a:schemeClr val="tx1"/>
                </a:solidFill>
                <a:latin typeface="Book Antiqua" pitchFamily="18" charset="0"/>
              </a:rPr>
              <a:t>mekanizmi</a:t>
            </a:r>
            <a:r>
              <a:rPr lang="en-US" sz="4000" b="1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latin typeface="Book Antiqua" pitchFamily="18" charset="0"/>
              </a:rPr>
              <a:t>kërkesë-ofertë</a:t>
            </a:r>
            <a:endParaRPr lang="en-US" sz="40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ctr"/>
            <a:endParaRPr lang="en-US" sz="4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itchFamily="18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alifornian FB" pitchFamily="18" charset="0"/>
              </a:rPr>
              <a:t>   </a:t>
            </a:r>
            <a:r>
              <a:rPr lang="en-US" sz="2800" b="1" dirty="0" err="1" smtClean="0">
                <a:solidFill>
                  <a:schemeClr val="tx1"/>
                </a:solidFill>
                <a:latin typeface="Californian FB" pitchFamily="18" charset="0"/>
              </a:rPr>
              <a:t>Klasa</a:t>
            </a:r>
            <a:r>
              <a:rPr lang="en-US" sz="2800" b="1" dirty="0" smtClean="0">
                <a:solidFill>
                  <a:schemeClr val="tx1"/>
                </a:solidFill>
                <a:latin typeface="Californian FB" pitchFamily="18" charset="0"/>
              </a:rPr>
              <a:t>: XII-3</a:t>
            </a:r>
          </a:p>
          <a:p>
            <a:pPr algn="ctr"/>
            <a:endParaRPr lang="en-US" sz="4000" b="1" dirty="0">
              <a:solidFill>
                <a:schemeClr val="tx1"/>
              </a:solidFill>
              <a:latin typeface="Californian FB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solidFill>
                  <a:schemeClr val="tx1"/>
                </a:solidFill>
                <a:latin typeface="Berlin Sans FB Demi" pitchFamily="34" charset="0"/>
              </a:rPr>
              <a:t>Oferta dhe kurba e ofertës </a:t>
            </a:r>
            <a:endParaRPr lang="en-US" sz="40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err="1" smtClean="0">
                <a:latin typeface="Cambria" pitchFamily="18" charset="0"/>
              </a:rPr>
              <a:t>Ndërkaq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ofrimi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një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sasie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shtesë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shoqërohet</a:t>
            </a:r>
            <a:r>
              <a:rPr lang="en-US" sz="2000" dirty="0" smtClean="0">
                <a:latin typeface="Cambria" pitchFamily="18" charset="0"/>
              </a:rPr>
              <a:t> me </a:t>
            </a:r>
            <a:r>
              <a:rPr lang="en-US" sz="2000" dirty="0" err="1" smtClean="0">
                <a:latin typeface="Cambria" pitchFamily="18" charset="0"/>
              </a:rPr>
              <a:t>kosto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shtesë</a:t>
            </a:r>
            <a:r>
              <a:rPr lang="en-US" sz="2000" dirty="0" smtClean="0">
                <a:latin typeface="Cambria" pitchFamily="18" charset="0"/>
              </a:rPr>
              <a:t>.  </a:t>
            </a:r>
            <a:r>
              <a:rPr lang="en-US" sz="2000" dirty="0" err="1" smtClean="0">
                <a:latin typeface="Cambria" pitchFamily="18" charset="0"/>
              </a:rPr>
              <a:t>Kurba</a:t>
            </a:r>
            <a:r>
              <a:rPr lang="en-US" sz="2000" dirty="0" smtClean="0">
                <a:latin typeface="Cambria" pitchFamily="18" charset="0"/>
              </a:rPr>
              <a:t> e </a:t>
            </a:r>
            <a:r>
              <a:rPr lang="en-US" sz="2000" dirty="0" err="1" smtClean="0">
                <a:latin typeface="Cambria" pitchFamily="18" charset="0"/>
              </a:rPr>
              <a:t>ofertës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pasqyron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raportin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ndërmjet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çmimit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saj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tregut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sasisë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një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produkti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cilën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prodhuesit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janë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gatshme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prodhojnë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shesin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kusht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që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faktorët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tjerë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jenë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pandryshuar</a:t>
            </a:r>
            <a:r>
              <a:rPr lang="en-US" sz="2000" dirty="0" smtClean="0">
                <a:latin typeface="Cambria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b="1" dirty="0" err="1" smtClean="0"/>
              <a:t>Ndër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faktorët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kryesorë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që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ndikojnë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oferta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mund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të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përmendim</a:t>
            </a:r>
            <a:r>
              <a:rPr lang="en-US" sz="2000" b="1" dirty="0" smtClean="0"/>
              <a:t>:</a:t>
            </a:r>
            <a:endParaRPr lang="en-US" sz="2000" dirty="0" smtClean="0"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Çmimet</a:t>
            </a:r>
            <a:r>
              <a:rPr lang="en-US" sz="2000" dirty="0" smtClean="0"/>
              <a:t> e </a:t>
            </a:r>
            <a:r>
              <a:rPr lang="en-US" sz="2000" dirty="0" err="1" smtClean="0"/>
              <a:t>faktorëve</a:t>
            </a:r>
            <a:r>
              <a:rPr lang="en-US" sz="2000" dirty="0" smtClean="0"/>
              <a:t> </a:t>
            </a:r>
            <a:r>
              <a:rPr lang="en-US" sz="2000" dirty="0" err="1" smtClean="0"/>
              <a:t>të</a:t>
            </a:r>
            <a:r>
              <a:rPr lang="en-US" sz="2000" dirty="0" smtClean="0"/>
              <a:t> </a:t>
            </a:r>
            <a:r>
              <a:rPr lang="en-US" sz="2000" dirty="0" err="1" smtClean="0"/>
              <a:t>prodhimit</a:t>
            </a:r>
            <a:r>
              <a:rPr lang="en-US" sz="2000" dirty="0" smtClean="0"/>
              <a:t>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Teknologjinë</a:t>
            </a:r>
            <a:r>
              <a:rPr lang="en-US" sz="2000" dirty="0" smtClean="0"/>
              <a:t> e </a:t>
            </a:r>
            <a:r>
              <a:rPr lang="en-US" sz="2000" dirty="0" err="1" smtClean="0"/>
              <a:t>përdorur</a:t>
            </a:r>
            <a:r>
              <a:rPr lang="en-US" sz="2000" dirty="0" smtClean="0"/>
              <a:t>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sz="2000" dirty="0" err="1" smtClean="0"/>
              <a:t>Cmimet</a:t>
            </a:r>
            <a:r>
              <a:rPr lang="en-US" sz="2000" dirty="0" smtClean="0"/>
              <a:t> e </a:t>
            </a:r>
            <a:r>
              <a:rPr lang="en-US" sz="2000" dirty="0" err="1" smtClean="0"/>
              <a:t>mallrave</a:t>
            </a:r>
            <a:r>
              <a:rPr lang="en-US" sz="2000" dirty="0" smtClean="0"/>
              <a:t> </a:t>
            </a:r>
            <a:r>
              <a:rPr lang="en-US" sz="2000" dirty="0" err="1" smtClean="0"/>
              <a:t>të</a:t>
            </a:r>
            <a:r>
              <a:rPr lang="en-US" sz="2000" dirty="0" smtClean="0"/>
              <a:t> </a:t>
            </a:r>
            <a:r>
              <a:rPr lang="en-US" sz="2000" dirty="0" err="1" smtClean="0"/>
              <a:t>lidhur</a:t>
            </a:r>
            <a:r>
              <a:rPr lang="en-US" sz="2000" dirty="0" smtClean="0"/>
              <a:t>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Prirjet</a:t>
            </a:r>
            <a:r>
              <a:rPr lang="en-US" sz="2000" dirty="0" smtClean="0"/>
              <a:t> e </a:t>
            </a:r>
            <a:r>
              <a:rPr lang="en-US" sz="2000" dirty="0" err="1" smtClean="0"/>
              <a:t>ofruesve</a:t>
            </a:r>
            <a:r>
              <a:rPr lang="en-US" sz="2000" dirty="0" smtClean="0"/>
              <a:t>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sz="2000" dirty="0" err="1" smtClean="0"/>
              <a:t>Numri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ofruesve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Ka </a:t>
            </a:r>
            <a:r>
              <a:rPr lang="en-US" sz="2000" dirty="0" err="1" smtClean="0"/>
              <a:t>edhe</a:t>
            </a:r>
            <a:r>
              <a:rPr lang="en-US" sz="2000" dirty="0" smtClean="0"/>
              <a:t> </a:t>
            </a:r>
            <a:r>
              <a:rPr lang="en-US" sz="2000" dirty="0" err="1" smtClean="0"/>
              <a:t>faktorë</a:t>
            </a:r>
            <a:r>
              <a:rPr lang="en-US" sz="2000" dirty="0" smtClean="0"/>
              <a:t> </a:t>
            </a:r>
            <a:r>
              <a:rPr lang="en-US" sz="2000" dirty="0" err="1" smtClean="0"/>
              <a:t>të</a:t>
            </a:r>
            <a:r>
              <a:rPr lang="en-US" sz="2000" dirty="0" smtClean="0"/>
              <a:t> </a:t>
            </a:r>
            <a:r>
              <a:rPr lang="en-US" sz="2000" dirty="0" err="1" smtClean="0"/>
              <a:t>tjerë</a:t>
            </a:r>
            <a:r>
              <a:rPr lang="en-US" sz="2000" dirty="0" smtClean="0"/>
              <a:t> </a:t>
            </a:r>
            <a:r>
              <a:rPr lang="en-US" sz="2000" dirty="0" err="1" smtClean="0"/>
              <a:t>që</a:t>
            </a:r>
            <a:r>
              <a:rPr lang="en-US" sz="2000" dirty="0" smtClean="0"/>
              <a:t> </a:t>
            </a:r>
            <a:r>
              <a:rPr lang="en-US" sz="2000" dirty="0" err="1" smtClean="0"/>
              <a:t>ndikojnë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oferta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taksat</a:t>
            </a:r>
            <a:r>
              <a:rPr lang="en-US" sz="2000" dirty="0" smtClean="0"/>
              <a:t> </a:t>
            </a:r>
            <a:r>
              <a:rPr lang="en-US" sz="2000" dirty="0" err="1" smtClean="0"/>
              <a:t>dhe</a:t>
            </a:r>
            <a:r>
              <a:rPr lang="en-US" sz="2000" dirty="0" smtClean="0"/>
              <a:t> </a:t>
            </a:r>
            <a:r>
              <a:rPr lang="en-US" sz="2000" dirty="0" err="1" smtClean="0"/>
              <a:t>subvencionet</a:t>
            </a:r>
            <a:r>
              <a:rPr lang="en-US" sz="2000" dirty="0" smtClean="0"/>
              <a:t> </a:t>
            </a:r>
            <a:r>
              <a:rPr lang="en-US" sz="2000" dirty="0" err="1" smtClean="0"/>
              <a:t>kuotat</a:t>
            </a:r>
            <a:r>
              <a:rPr lang="en-US" sz="2000" dirty="0" smtClean="0"/>
              <a:t> e import – </a:t>
            </a:r>
            <a:r>
              <a:rPr lang="en-US" sz="2000" dirty="0" err="1" smtClean="0"/>
              <a:t>eksportit</a:t>
            </a:r>
            <a:r>
              <a:rPr lang="en-US" sz="2000" dirty="0" smtClean="0"/>
              <a:t> </a:t>
            </a:r>
            <a:r>
              <a:rPr lang="en-US" sz="2000" dirty="0" err="1" smtClean="0"/>
              <a:t>për</a:t>
            </a:r>
            <a:r>
              <a:rPr lang="en-US" sz="2000" dirty="0" smtClean="0"/>
              <a:t> </a:t>
            </a:r>
            <a:r>
              <a:rPr lang="en-US" sz="2000" dirty="0" err="1" smtClean="0"/>
              <a:t>produkte</a:t>
            </a:r>
            <a:r>
              <a:rPr lang="en-US" sz="2000" dirty="0" smtClean="0"/>
              <a:t> </a:t>
            </a:r>
            <a:r>
              <a:rPr lang="en-US" sz="2000" dirty="0" err="1" smtClean="0"/>
              <a:t>të</a:t>
            </a:r>
            <a:r>
              <a:rPr lang="en-US" sz="2000" dirty="0" smtClean="0"/>
              <a:t> </a:t>
            </a:r>
            <a:r>
              <a:rPr lang="en-US" sz="2000" dirty="0" err="1" smtClean="0"/>
              <a:t>ndryshme</a:t>
            </a:r>
            <a:r>
              <a:rPr lang="en-US" sz="2000" dirty="0" smtClean="0"/>
              <a:t>.</a:t>
            </a:r>
            <a:endParaRPr lang="en-US" sz="2000" dirty="0" smtClean="0">
              <a:latin typeface="Cambria" pitchFamily="18" charset="0"/>
            </a:endParaRPr>
          </a:p>
          <a:p>
            <a:endParaRPr lang="en-US" sz="1800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  <a:latin typeface="Berlin Sans FB Demi" pitchFamily="34" charset="0"/>
              </a:rPr>
              <a:t>Ekuilibri</a:t>
            </a:r>
            <a:r>
              <a:rPr lang="en-US" sz="4400" dirty="0" smtClean="0">
                <a:solidFill>
                  <a:schemeClr val="tx1"/>
                </a:solidFill>
                <a:latin typeface="Berlin Sans FB Demi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Berlin Sans FB Demi" pitchFamily="34" charset="0"/>
              </a:rPr>
              <a:t>i</a:t>
            </a:r>
            <a:r>
              <a:rPr lang="en-US" sz="4400" dirty="0" smtClean="0">
                <a:solidFill>
                  <a:schemeClr val="tx1"/>
                </a:solidFill>
                <a:latin typeface="Berlin Sans FB Demi" pitchFamily="34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Berlin Sans FB Demi" pitchFamily="34" charset="0"/>
              </a:rPr>
              <a:t>Tregut</a:t>
            </a:r>
            <a:endParaRPr lang="en-US" sz="44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Ekuilibri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tregut</a:t>
            </a:r>
            <a:r>
              <a:rPr lang="en-US" dirty="0" smtClean="0"/>
              <a:t> </a:t>
            </a:r>
            <a:r>
              <a:rPr lang="en-US" dirty="0" err="1" smtClean="0"/>
              <a:t>paraqet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gjendje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till,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cilën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blerësit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shitsit</a:t>
            </a:r>
            <a:r>
              <a:rPr lang="en-US" dirty="0" smtClean="0"/>
              <a:t>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kanë</a:t>
            </a:r>
            <a:r>
              <a:rPr lang="en-US" dirty="0" smtClean="0"/>
              <a:t> </a:t>
            </a:r>
            <a:r>
              <a:rPr lang="en-US" dirty="0" err="1" smtClean="0"/>
              <a:t>arsye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ndryshojnë</a:t>
            </a:r>
            <a:r>
              <a:rPr lang="en-US" dirty="0" smtClean="0"/>
              <a:t> </a:t>
            </a:r>
            <a:r>
              <a:rPr lang="en-US" dirty="0" err="1" smtClean="0"/>
              <a:t>sjelljen</a:t>
            </a:r>
            <a:r>
              <a:rPr lang="en-US" dirty="0" smtClean="0"/>
              <a:t> e </a:t>
            </a:r>
            <a:r>
              <a:rPr lang="en-US" dirty="0" err="1" smtClean="0"/>
              <a:t>tyre</a:t>
            </a:r>
            <a:r>
              <a:rPr lang="en-US" dirty="0" smtClean="0"/>
              <a:t>.  </a:t>
            </a:r>
            <a:r>
              <a:rPr lang="en-US" dirty="0" err="1" smtClean="0"/>
              <a:t>Këtu</a:t>
            </a:r>
            <a:r>
              <a:rPr lang="en-US" dirty="0" smtClean="0"/>
              <a:t> </a:t>
            </a:r>
            <a:r>
              <a:rPr lang="en-US" dirty="0" err="1" smtClean="0"/>
              <a:t>kemi</a:t>
            </a:r>
            <a:r>
              <a:rPr lang="en-US" dirty="0" smtClean="0"/>
              <a:t> </a:t>
            </a:r>
            <a:r>
              <a:rPr lang="en-US" dirty="0" err="1" smtClean="0"/>
              <a:t>situatën</a:t>
            </a:r>
            <a:r>
              <a:rPr lang="en-US" dirty="0" smtClean="0"/>
              <a:t> </a:t>
            </a:r>
            <a:r>
              <a:rPr lang="en-US" dirty="0" err="1" smtClean="0"/>
              <a:t>kur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blerës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shumë</a:t>
            </a:r>
            <a:r>
              <a:rPr lang="en-US" dirty="0" smtClean="0"/>
              <a:t> </a:t>
            </a:r>
            <a:r>
              <a:rPr lang="en-US" dirty="0" err="1" smtClean="0"/>
              <a:t>shitës</a:t>
            </a:r>
            <a:r>
              <a:rPr lang="en-US" dirty="0" smtClean="0"/>
              <a:t> </a:t>
            </a:r>
            <a:r>
              <a:rPr lang="en-US" dirty="0" err="1" smtClean="0"/>
              <a:t>paraqiten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mënyrë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pavarur</a:t>
            </a:r>
            <a:r>
              <a:rPr lang="en-US" dirty="0" smtClean="0"/>
              <a:t>.  </a:t>
            </a:r>
            <a:r>
              <a:rPr lang="en-US" dirty="0" err="1" smtClean="0"/>
              <a:t>Asnjë</a:t>
            </a:r>
            <a:r>
              <a:rPr lang="en-US" dirty="0" smtClean="0"/>
              <a:t> </a:t>
            </a:r>
            <a:r>
              <a:rPr lang="en-US" dirty="0" err="1" smtClean="0"/>
              <a:t>blerës</a:t>
            </a:r>
            <a:r>
              <a:rPr lang="en-US" dirty="0" smtClean="0"/>
              <a:t> </a:t>
            </a:r>
            <a:r>
              <a:rPr lang="en-US" dirty="0" err="1" smtClean="0"/>
              <a:t>apo</a:t>
            </a:r>
            <a:r>
              <a:rPr lang="en-US" dirty="0" smtClean="0"/>
              <a:t> </a:t>
            </a:r>
            <a:r>
              <a:rPr lang="en-US" dirty="0" err="1" smtClean="0"/>
              <a:t>shitës</a:t>
            </a:r>
            <a:r>
              <a:rPr lang="en-US" dirty="0" smtClean="0"/>
              <a:t> individual </a:t>
            </a:r>
            <a:r>
              <a:rPr lang="en-US" dirty="0" err="1" smtClean="0"/>
              <a:t>nuk</a:t>
            </a:r>
            <a:r>
              <a:rPr lang="en-US" dirty="0" smtClean="0"/>
              <a:t> </a:t>
            </a:r>
            <a:r>
              <a:rPr lang="en-US" dirty="0" err="1" smtClean="0"/>
              <a:t>kanë</a:t>
            </a:r>
            <a:r>
              <a:rPr lang="en-US" dirty="0" smtClean="0"/>
              <a:t> </a:t>
            </a:r>
            <a:r>
              <a:rPr lang="en-US" dirty="0" err="1" smtClean="0"/>
              <a:t>mundësi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ndikojnë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çmimi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tregut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Çmimi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ekuilibrit</a:t>
            </a:r>
            <a:r>
              <a:rPr lang="en-US" dirty="0" smtClean="0"/>
              <a:t> </a:t>
            </a:r>
            <a:r>
              <a:rPr lang="en-US" dirty="0" err="1" smtClean="0"/>
              <a:t>përfaqëson</a:t>
            </a:r>
            <a:r>
              <a:rPr lang="en-US" dirty="0" smtClean="0"/>
              <a:t> </a:t>
            </a:r>
            <a:r>
              <a:rPr lang="en-US" dirty="0" err="1" smtClean="0"/>
              <a:t>çmimin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cilin</a:t>
            </a:r>
            <a:r>
              <a:rPr lang="en-US" dirty="0" smtClean="0"/>
              <a:t> </a:t>
            </a:r>
            <a:r>
              <a:rPr lang="en-US" dirty="0" err="1" smtClean="0"/>
              <a:t>sasia</a:t>
            </a:r>
            <a:r>
              <a:rPr lang="en-US" dirty="0" smtClean="0"/>
              <a:t> e </a:t>
            </a:r>
            <a:r>
              <a:rPr lang="en-US" dirty="0" err="1" smtClean="0"/>
              <a:t>kërkuar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ajo</a:t>
            </a:r>
            <a:r>
              <a:rPr lang="en-US" dirty="0" smtClean="0"/>
              <a:t> e </a:t>
            </a:r>
            <a:r>
              <a:rPr lang="en-US" dirty="0" err="1" smtClean="0"/>
              <a:t>ofruar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barabarta</a:t>
            </a:r>
            <a:r>
              <a:rPr lang="en-US" dirty="0" smtClean="0"/>
              <a:t>.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kompromis</a:t>
            </a:r>
            <a:r>
              <a:rPr lang="en-US" dirty="0" smtClean="0"/>
              <a:t> midis </a:t>
            </a:r>
            <a:r>
              <a:rPr lang="en-US" dirty="0" err="1" smtClean="0"/>
              <a:t>interesave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shitësve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blerësve</a:t>
            </a:r>
            <a:r>
              <a:rPr lang="en-US" dirty="0" smtClean="0"/>
              <a:t>.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nivele</a:t>
            </a:r>
            <a:r>
              <a:rPr lang="en-US" dirty="0" smtClean="0"/>
              <a:t> </a:t>
            </a:r>
            <a:r>
              <a:rPr lang="en-US" dirty="0" err="1" smtClean="0"/>
              <a:t>çmimesh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ulëta</a:t>
            </a:r>
            <a:r>
              <a:rPr lang="en-US" dirty="0" smtClean="0"/>
              <a:t> se </a:t>
            </a:r>
            <a:r>
              <a:rPr lang="en-US" dirty="0" err="1" smtClean="0"/>
              <a:t>çmimi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ekuilibrit</a:t>
            </a:r>
            <a:r>
              <a:rPr lang="en-US" dirty="0" smtClean="0"/>
              <a:t> </a:t>
            </a:r>
            <a:r>
              <a:rPr lang="en-US" dirty="0" err="1" smtClean="0"/>
              <a:t>saisa</a:t>
            </a:r>
            <a:r>
              <a:rPr lang="en-US" dirty="0" smtClean="0"/>
              <a:t> e </a:t>
            </a:r>
            <a:r>
              <a:rPr lang="en-US" dirty="0" err="1" smtClean="0"/>
              <a:t>kërkuar</a:t>
            </a:r>
            <a:r>
              <a:rPr lang="en-US" dirty="0" smtClean="0"/>
              <a:t> e </a:t>
            </a:r>
            <a:r>
              <a:rPr lang="en-US" dirty="0" err="1" smtClean="0"/>
              <a:t>tejkalonë</a:t>
            </a:r>
            <a:r>
              <a:rPr lang="en-US" dirty="0" smtClean="0"/>
              <a:t> </a:t>
            </a:r>
            <a:r>
              <a:rPr lang="en-US" dirty="0" err="1" smtClean="0"/>
              <a:t>sasinë</a:t>
            </a:r>
            <a:r>
              <a:rPr lang="en-US" dirty="0" smtClean="0"/>
              <a:t> e </a:t>
            </a:r>
            <a:r>
              <a:rPr lang="en-US" dirty="0" err="1" smtClean="0"/>
              <a:t>ofruar</a:t>
            </a:r>
            <a:r>
              <a:rPr lang="en-US" dirty="0" smtClean="0"/>
              <a:t> duke </a:t>
            </a:r>
            <a:r>
              <a:rPr lang="en-US" dirty="0" err="1" smtClean="0"/>
              <a:t>krijuar</a:t>
            </a:r>
            <a:r>
              <a:rPr lang="en-US" dirty="0" smtClean="0"/>
              <a:t> </a:t>
            </a:r>
            <a:r>
              <a:rPr lang="en-US" dirty="0" err="1" smtClean="0"/>
              <a:t>mungesë</a:t>
            </a:r>
            <a:r>
              <a:rPr lang="en-US" dirty="0" smtClean="0"/>
              <a:t>. </a:t>
            </a:r>
            <a:r>
              <a:rPr lang="en-US" dirty="0" err="1" smtClean="0"/>
              <a:t>Kur</a:t>
            </a:r>
            <a:r>
              <a:rPr lang="en-US" dirty="0" smtClean="0"/>
              <a:t> </a:t>
            </a:r>
            <a:r>
              <a:rPr lang="en-US" dirty="0" err="1" smtClean="0"/>
              <a:t>nivelet</a:t>
            </a:r>
            <a:r>
              <a:rPr lang="en-US" dirty="0" smtClean="0"/>
              <a:t> e </a:t>
            </a:r>
            <a:r>
              <a:rPr lang="en-US" dirty="0" err="1" smtClean="0"/>
              <a:t>çmimit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mbi</a:t>
            </a:r>
            <a:r>
              <a:rPr lang="en-US" dirty="0" smtClean="0"/>
              <a:t> </a:t>
            </a:r>
            <a:r>
              <a:rPr lang="en-US" dirty="0" err="1" smtClean="0"/>
              <a:t>çmimin</a:t>
            </a:r>
            <a:r>
              <a:rPr lang="en-US" dirty="0" smtClean="0"/>
              <a:t> e </a:t>
            </a:r>
            <a:r>
              <a:rPr lang="en-US" dirty="0" err="1" smtClean="0"/>
              <a:t>ekuilibrit</a:t>
            </a:r>
            <a:r>
              <a:rPr lang="en-US" dirty="0" smtClean="0"/>
              <a:t> </a:t>
            </a:r>
            <a:r>
              <a:rPr lang="en-US" dirty="0" err="1" smtClean="0"/>
              <a:t>sasia</a:t>
            </a:r>
            <a:r>
              <a:rPr lang="en-US" dirty="0" smtClean="0"/>
              <a:t> e </a:t>
            </a:r>
            <a:r>
              <a:rPr lang="en-US" dirty="0" err="1" smtClean="0"/>
              <a:t>ofruar</a:t>
            </a:r>
            <a:r>
              <a:rPr lang="en-US" dirty="0" smtClean="0"/>
              <a:t> </a:t>
            </a:r>
            <a:r>
              <a:rPr lang="en-US" dirty="0" err="1" smtClean="0"/>
              <a:t>tejkalonë</a:t>
            </a:r>
            <a:r>
              <a:rPr lang="en-US" dirty="0" smtClean="0"/>
              <a:t> </a:t>
            </a:r>
            <a:r>
              <a:rPr lang="en-US" dirty="0" err="1" smtClean="0"/>
              <a:t>sasinë</a:t>
            </a:r>
            <a:r>
              <a:rPr lang="en-US" dirty="0" smtClean="0"/>
              <a:t> e </a:t>
            </a:r>
            <a:r>
              <a:rPr lang="en-US" dirty="0" err="1" smtClean="0"/>
              <a:t>kërkuar</a:t>
            </a:r>
            <a:r>
              <a:rPr lang="en-US" dirty="0" smtClean="0"/>
              <a:t>, duke </a:t>
            </a:r>
            <a:r>
              <a:rPr lang="en-US" dirty="0" err="1" smtClean="0"/>
              <a:t>krijuar</a:t>
            </a:r>
            <a:r>
              <a:rPr lang="en-US" dirty="0" smtClean="0"/>
              <a:t> </a:t>
            </a:r>
            <a:r>
              <a:rPr lang="en-US" dirty="0" err="1" smtClean="0"/>
              <a:t>tepricë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  <a:latin typeface="Berlin Sans FB Demi" pitchFamily="34" charset="0"/>
              </a:rPr>
              <a:t>Firmat</a:t>
            </a:r>
            <a:endParaRPr lang="en-US" sz="44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mbria" pitchFamily="18" charset="0"/>
              </a:rPr>
              <a:t>Firma </a:t>
            </a:r>
            <a:r>
              <a:rPr lang="en-US" sz="2000" dirty="0" err="1" smtClean="0">
                <a:latin typeface="Cambria" pitchFamily="18" charset="0"/>
              </a:rPr>
              <a:t>është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një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grupim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pavarur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organizuar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njerëzish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që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kanë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grumbulluar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sëbashku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mjetet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firnanciare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intelektuale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fizike</a:t>
            </a:r>
            <a:r>
              <a:rPr lang="en-US" sz="2000" dirty="0" smtClean="0">
                <a:latin typeface="Cambria" pitchFamily="18" charset="0"/>
              </a:rPr>
              <a:t> duke </a:t>
            </a:r>
            <a:r>
              <a:rPr lang="en-US" sz="2000" dirty="0" err="1" smtClean="0">
                <a:latin typeface="Cambria" pitchFamily="18" charset="0"/>
              </a:rPr>
              <a:t>aplikuar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gjitha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kombinimet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për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nxjerrë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grumbulluar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trasformuar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trasportuar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ambalazhuar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shpërndarë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mira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shërbime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dobi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konsumatorëve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këmbim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sigurimit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një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fitimi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caktuar.</a:t>
            </a:r>
            <a:r>
              <a:rPr lang="en-US" sz="2000" dirty="0" err="1" smtClean="0"/>
              <a:t>Ndërmarrjet</a:t>
            </a:r>
            <a:r>
              <a:rPr lang="en-US" sz="2000" dirty="0" smtClean="0"/>
              <a:t> </a:t>
            </a:r>
            <a:r>
              <a:rPr lang="en-US" sz="2000" dirty="0" err="1" smtClean="0"/>
              <a:t>kane</a:t>
            </a:r>
            <a:r>
              <a:rPr lang="en-US" sz="2000" dirty="0" smtClean="0"/>
              <a:t> </a:t>
            </a:r>
            <a:r>
              <a:rPr lang="en-US" sz="2000" dirty="0" err="1" smtClean="0"/>
              <a:t>përgjegjësi</a:t>
            </a:r>
            <a:r>
              <a:rPr lang="en-US" sz="2000" dirty="0" smtClean="0"/>
              <a:t> </a:t>
            </a:r>
            <a:r>
              <a:rPr lang="en-US" sz="2000" dirty="0" err="1" smtClean="0"/>
              <a:t>ndaj</a:t>
            </a:r>
            <a:r>
              <a:rPr lang="en-US" sz="2000" dirty="0" smtClean="0"/>
              <a:t>: - </a:t>
            </a:r>
            <a:r>
              <a:rPr lang="en-US" sz="2000" dirty="0" err="1" smtClean="0"/>
              <a:t>klientëve</a:t>
            </a:r>
            <a:r>
              <a:rPr lang="en-US" sz="2000" dirty="0" smtClean="0"/>
              <a:t> </a:t>
            </a:r>
            <a:r>
              <a:rPr lang="en-US" sz="2000" dirty="0" err="1" smtClean="0"/>
              <a:t>dhe</a:t>
            </a:r>
            <a:r>
              <a:rPr lang="en-US" sz="2000" dirty="0" smtClean="0"/>
              <a:t> </a:t>
            </a:r>
            <a:r>
              <a:rPr lang="en-US" sz="2000" dirty="0" err="1" smtClean="0"/>
              <a:t>publikut</a:t>
            </a:r>
            <a:r>
              <a:rPr lang="en-US" sz="2000" dirty="0" smtClean="0"/>
              <a:t> </a:t>
            </a:r>
            <a:r>
              <a:rPr lang="en-US" sz="2000" dirty="0" err="1" smtClean="0"/>
              <a:t>në</a:t>
            </a:r>
            <a:r>
              <a:rPr lang="en-US" sz="2000" dirty="0" smtClean="0"/>
              <a:t> </a:t>
            </a:r>
            <a:r>
              <a:rPr lang="en-US" sz="2000" dirty="0" err="1" smtClean="0"/>
              <a:t>përgjithesi</a:t>
            </a:r>
            <a:r>
              <a:rPr lang="en-US" sz="2000" dirty="0" smtClean="0"/>
              <a:t>; - </a:t>
            </a:r>
            <a:r>
              <a:rPr lang="en-US" sz="2000" dirty="0" err="1" smtClean="0"/>
              <a:t>personelit</a:t>
            </a:r>
            <a:r>
              <a:rPr lang="en-US" sz="2000" dirty="0" smtClean="0"/>
              <a:t> </a:t>
            </a:r>
            <a:r>
              <a:rPr lang="en-US" sz="2000" dirty="0" err="1" smtClean="0"/>
              <a:t>të</a:t>
            </a:r>
            <a:r>
              <a:rPr lang="en-US" sz="2000" dirty="0" smtClean="0"/>
              <a:t> administrates, </a:t>
            </a:r>
            <a:r>
              <a:rPr lang="en-US" sz="2000" dirty="0" err="1" smtClean="0"/>
              <a:t>punonjësve</a:t>
            </a:r>
            <a:r>
              <a:rPr lang="en-US" sz="2000" dirty="0" smtClean="0"/>
              <a:t>; - </a:t>
            </a:r>
            <a:r>
              <a:rPr lang="en-US" sz="2000" dirty="0" err="1" smtClean="0"/>
              <a:t>pronarëve</a:t>
            </a:r>
            <a:r>
              <a:rPr lang="en-US" sz="2000" dirty="0" smtClean="0"/>
              <a:t>, </a:t>
            </a:r>
            <a:r>
              <a:rPr lang="en-US" sz="2000" dirty="0" err="1" smtClean="0"/>
              <a:t>aksionistëve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err="1" smtClean="0">
                <a:latin typeface="Baskerville Old Face" pitchFamily="18" charset="0"/>
              </a:rPr>
              <a:t>Firmat</a:t>
            </a:r>
            <a:r>
              <a:rPr lang="en-US" sz="2400" b="1" dirty="0" smtClean="0">
                <a:latin typeface="Baskerville Old Face" pitchFamily="18" charset="0"/>
              </a:rPr>
              <a:t>  </a:t>
            </a:r>
            <a:r>
              <a:rPr lang="en-US" sz="2400" b="1" dirty="0" err="1" smtClean="0">
                <a:latin typeface="Baskerville Old Face" pitchFamily="18" charset="0"/>
              </a:rPr>
              <a:t>individuale</a:t>
            </a:r>
            <a:r>
              <a:rPr lang="en-US" sz="2400" b="1" dirty="0" smtClean="0">
                <a:latin typeface="Baskerville Old Face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 smtClean="0"/>
              <a:t>Avantazhet</a:t>
            </a:r>
            <a:r>
              <a:rPr lang="en-US" sz="2000" b="1" dirty="0" smtClean="0"/>
              <a:t>: </a:t>
            </a:r>
            <a:r>
              <a:rPr lang="en-US" sz="2000" dirty="0" smtClean="0"/>
              <a:t>- </a:t>
            </a:r>
            <a:r>
              <a:rPr lang="en-US" sz="2000" dirty="0" err="1" smtClean="0"/>
              <a:t>Struktura</a:t>
            </a:r>
            <a:r>
              <a:rPr lang="en-US" sz="2000" dirty="0" smtClean="0"/>
              <a:t> </a:t>
            </a:r>
            <a:r>
              <a:rPr lang="en-US" sz="2000" dirty="0" err="1" smtClean="0"/>
              <a:t>drejtuese</a:t>
            </a:r>
            <a:r>
              <a:rPr lang="en-US" sz="2000" dirty="0" smtClean="0"/>
              <a:t> e </a:t>
            </a:r>
            <a:r>
              <a:rPr lang="en-US" sz="2000" dirty="0" err="1" smtClean="0"/>
              <a:t>thjeshtë</a:t>
            </a:r>
            <a:r>
              <a:rPr lang="en-US" sz="2000" dirty="0" smtClean="0"/>
              <a:t>; - </a:t>
            </a:r>
            <a:r>
              <a:rPr lang="en-US" sz="2000" dirty="0" err="1" smtClean="0"/>
              <a:t>Organizim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lehtë</a:t>
            </a:r>
            <a:r>
              <a:rPr lang="en-US" sz="2000" dirty="0" smtClean="0"/>
              <a:t>; - </a:t>
            </a:r>
            <a:r>
              <a:rPr lang="en-US" sz="2000" dirty="0" err="1" smtClean="0"/>
              <a:t>Lehtësia</a:t>
            </a:r>
            <a:r>
              <a:rPr lang="en-US" sz="2000" dirty="0" smtClean="0"/>
              <a:t> per </a:t>
            </a:r>
            <a:r>
              <a:rPr lang="en-US" sz="2000" dirty="0" err="1" smtClean="0"/>
              <a:t>t'u</a:t>
            </a:r>
            <a:r>
              <a:rPr lang="en-US" sz="2000" dirty="0" smtClean="0"/>
              <a:t> </a:t>
            </a:r>
            <a:r>
              <a:rPr lang="en-US" sz="2000" dirty="0" err="1" smtClean="0"/>
              <a:t>futur</a:t>
            </a:r>
            <a:r>
              <a:rPr lang="en-US" sz="2000" dirty="0" smtClean="0"/>
              <a:t> </a:t>
            </a:r>
            <a:r>
              <a:rPr lang="en-US" sz="2000" dirty="0" err="1" smtClean="0"/>
              <a:t>dhe</a:t>
            </a:r>
            <a:r>
              <a:rPr lang="en-US" sz="2000" dirty="0" smtClean="0"/>
              <a:t> </a:t>
            </a:r>
            <a:r>
              <a:rPr lang="en-US" sz="2000" dirty="0" err="1" smtClean="0"/>
              <a:t>për</a:t>
            </a:r>
            <a:r>
              <a:rPr lang="en-US" sz="2000" dirty="0" smtClean="0"/>
              <a:t> </a:t>
            </a:r>
            <a:r>
              <a:rPr lang="en-US" sz="2000" dirty="0" err="1" smtClean="0"/>
              <a:t>të</a:t>
            </a:r>
            <a:r>
              <a:rPr lang="en-US" sz="2000" dirty="0" smtClean="0"/>
              <a:t> </a:t>
            </a:r>
            <a:r>
              <a:rPr lang="en-US" sz="2000" dirty="0" err="1" smtClean="0"/>
              <a:t>dalë</a:t>
            </a:r>
            <a:r>
              <a:rPr lang="en-US" sz="2000" dirty="0" smtClean="0"/>
              <a:t> </a:t>
            </a:r>
            <a:r>
              <a:rPr lang="en-US" sz="2000" dirty="0" err="1" smtClean="0"/>
              <a:t>nga</a:t>
            </a:r>
            <a:r>
              <a:rPr lang="en-US" sz="2000" dirty="0" smtClean="0"/>
              <a:t> </a:t>
            </a:r>
            <a:r>
              <a:rPr lang="en-US" sz="2000" dirty="0" err="1" smtClean="0"/>
              <a:t>biznesi</a:t>
            </a:r>
            <a:r>
              <a:rPr lang="en-US" sz="2000" dirty="0" smtClean="0"/>
              <a:t>; - </a:t>
            </a:r>
            <a:r>
              <a:rPr lang="en-US" sz="2000" dirty="0" err="1" smtClean="0"/>
              <a:t>Jep</a:t>
            </a:r>
            <a:r>
              <a:rPr lang="en-US" sz="2000" dirty="0" smtClean="0"/>
              <a:t> </a:t>
            </a:r>
            <a:r>
              <a:rPr lang="en-US" sz="2000" dirty="0" err="1" smtClean="0"/>
              <a:t>një</a:t>
            </a:r>
            <a:r>
              <a:rPr lang="en-US" sz="2000" dirty="0" smtClean="0"/>
              <a:t> </a:t>
            </a:r>
            <a:r>
              <a:rPr lang="en-US" sz="2000" dirty="0" err="1" smtClean="0"/>
              <a:t>shkallë</a:t>
            </a:r>
            <a:r>
              <a:rPr lang="en-US" sz="2000" dirty="0" smtClean="0"/>
              <a:t> </a:t>
            </a:r>
            <a:r>
              <a:rPr lang="en-US" sz="2000" dirty="0" err="1" smtClean="0"/>
              <a:t>të</a:t>
            </a:r>
            <a:r>
              <a:rPr lang="en-US" sz="2000" dirty="0" smtClean="0"/>
              <a:t> </a:t>
            </a:r>
            <a:r>
              <a:rPr lang="en-US" sz="2000" dirty="0" err="1" smtClean="0"/>
              <a:t>lartë</a:t>
            </a:r>
            <a:r>
              <a:rPr lang="en-US" sz="2000" dirty="0" smtClean="0"/>
              <a:t> </a:t>
            </a:r>
            <a:r>
              <a:rPr lang="en-US" sz="2000" dirty="0" err="1" smtClean="0"/>
              <a:t>të</a:t>
            </a:r>
            <a:r>
              <a:rPr lang="en-US" sz="2000" dirty="0" smtClean="0"/>
              <a:t> </a:t>
            </a:r>
            <a:r>
              <a:rPr lang="en-US" sz="2000" dirty="0" err="1" smtClean="0"/>
              <a:t>kënaqësie</a:t>
            </a:r>
            <a:r>
              <a:rPr lang="en-US" sz="2000" dirty="0" smtClean="0"/>
              <a:t> </a:t>
            </a:r>
            <a:r>
              <a:rPr lang="en-US" sz="2000" dirty="0" err="1" smtClean="0"/>
              <a:t>personale</a:t>
            </a:r>
            <a:r>
              <a:rPr lang="en-US" sz="2000" dirty="0" smtClean="0"/>
              <a:t>; - </a:t>
            </a:r>
            <a:r>
              <a:rPr lang="en-US" sz="2000" dirty="0" err="1" smtClean="0"/>
              <a:t>Fleksibilitet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lartë</a:t>
            </a:r>
            <a:r>
              <a:rPr lang="en-US" sz="2000" dirty="0" smtClean="0"/>
              <a:t> </a:t>
            </a:r>
            <a:r>
              <a:rPr lang="en-US" sz="2000" dirty="0" err="1" smtClean="0"/>
              <a:t>në</a:t>
            </a:r>
            <a:r>
              <a:rPr lang="en-US" sz="2000" dirty="0" smtClean="0"/>
              <a:t> </a:t>
            </a:r>
            <a:r>
              <a:rPr lang="en-US" sz="2000" dirty="0" err="1" smtClean="0"/>
              <a:t>pershtatje</a:t>
            </a:r>
            <a:r>
              <a:rPr lang="en-US" sz="2000" dirty="0" smtClean="0"/>
              <a:t> </a:t>
            </a:r>
            <a:r>
              <a:rPr lang="en-US" sz="2000" dirty="0" err="1" smtClean="0"/>
              <a:t>ndaj</a:t>
            </a:r>
            <a:r>
              <a:rPr lang="en-US" sz="2000" dirty="0" smtClean="0"/>
              <a:t> </a:t>
            </a:r>
            <a:r>
              <a:rPr lang="en-US" sz="2000" dirty="0" err="1" smtClean="0"/>
              <a:t>kërkesave</a:t>
            </a:r>
            <a:r>
              <a:rPr lang="en-US" sz="2000" dirty="0" smtClean="0"/>
              <a:t> </a:t>
            </a:r>
            <a:r>
              <a:rPr lang="en-US" sz="2000" dirty="0" err="1" smtClean="0"/>
              <a:t>të</a:t>
            </a:r>
            <a:r>
              <a:rPr lang="en-US" sz="2000" dirty="0" smtClean="0"/>
              <a:t> </a:t>
            </a:r>
            <a:r>
              <a:rPr lang="en-US" sz="2000" dirty="0" err="1" smtClean="0"/>
              <a:t>konsumatorëve</a:t>
            </a:r>
            <a:r>
              <a:rPr lang="en-US" sz="2000" dirty="0" smtClean="0"/>
              <a:t>; - </a:t>
            </a:r>
            <a:r>
              <a:rPr lang="en-US" sz="2000" dirty="0" err="1" smtClean="0"/>
              <a:t>Fitimi</a:t>
            </a:r>
            <a:r>
              <a:rPr lang="en-US" sz="2000" dirty="0" smtClean="0"/>
              <a:t> </a:t>
            </a:r>
            <a:r>
              <a:rPr lang="en-US" sz="2000" dirty="0" err="1" smtClean="0"/>
              <a:t>tatohet</a:t>
            </a:r>
            <a:r>
              <a:rPr lang="en-US" sz="2000" dirty="0" smtClean="0"/>
              <a:t> </a:t>
            </a:r>
            <a:r>
              <a:rPr lang="en-US" sz="2000" dirty="0" err="1" smtClean="0"/>
              <a:t>vetem</a:t>
            </a:r>
            <a:r>
              <a:rPr lang="en-US" sz="2000" dirty="0" smtClean="0"/>
              <a:t> </a:t>
            </a:r>
            <a:r>
              <a:rPr lang="en-US" sz="2000" dirty="0" err="1" smtClean="0"/>
              <a:t>një</a:t>
            </a:r>
            <a:r>
              <a:rPr lang="en-US" sz="2000" dirty="0" smtClean="0"/>
              <a:t> </a:t>
            </a:r>
            <a:r>
              <a:rPr lang="en-US" sz="2000" dirty="0" err="1" smtClean="0"/>
              <a:t>herë</a:t>
            </a:r>
            <a:r>
              <a:rPr lang="en-US" sz="20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err="1" smtClean="0"/>
              <a:t>Disavantazhet</a:t>
            </a:r>
            <a:r>
              <a:rPr lang="en-US" sz="2000" b="1" dirty="0" smtClean="0"/>
              <a:t>:</a:t>
            </a:r>
            <a:r>
              <a:rPr lang="en-US" sz="2000" dirty="0" smtClean="0"/>
              <a:t> - </a:t>
            </a:r>
            <a:r>
              <a:rPr lang="en-US" sz="2000" dirty="0" err="1" smtClean="0"/>
              <a:t>Pergjegjësia</a:t>
            </a:r>
            <a:r>
              <a:rPr lang="en-US" sz="2000" dirty="0" smtClean="0"/>
              <a:t> e </a:t>
            </a:r>
            <a:r>
              <a:rPr lang="en-US" sz="2000" dirty="0" err="1" smtClean="0"/>
              <a:t>pakufizuar</a:t>
            </a:r>
            <a:r>
              <a:rPr lang="en-US" sz="2000" dirty="0" smtClean="0"/>
              <a:t> </a:t>
            </a:r>
            <a:r>
              <a:rPr lang="en-US" sz="2000" dirty="0" err="1" smtClean="0"/>
              <a:t>financiare</a:t>
            </a:r>
            <a:r>
              <a:rPr lang="en-US" sz="2000" dirty="0" smtClean="0"/>
              <a:t>; - </a:t>
            </a:r>
            <a:r>
              <a:rPr lang="en-US" sz="2000" dirty="0" err="1" smtClean="0"/>
              <a:t>Burime</a:t>
            </a:r>
            <a:r>
              <a:rPr lang="en-US" sz="2000" dirty="0" smtClean="0"/>
              <a:t> </a:t>
            </a:r>
            <a:r>
              <a:rPr lang="en-US" sz="2000" dirty="0" err="1" smtClean="0"/>
              <a:t>të</a:t>
            </a:r>
            <a:r>
              <a:rPr lang="en-US" sz="2000" dirty="0" smtClean="0"/>
              <a:t> </a:t>
            </a:r>
            <a:r>
              <a:rPr lang="en-US" sz="2000" dirty="0" err="1" smtClean="0"/>
              <a:t>kufizuara</a:t>
            </a:r>
            <a:r>
              <a:rPr lang="en-US" sz="2000" dirty="0" smtClean="0"/>
              <a:t> e </a:t>
            </a:r>
            <a:r>
              <a:rPr lang="en-US" sz="2000" dirty="0" err="1" smtClean="0"/>
              <a:t>financimit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investimeve</a:t>
            </a:r>
            <a:r>
              <a:rPr lang="en-US" sz="2000" dirty="0" smtClean="0"/>
              <a:t>; - </a:t>
            </a:r>
            <a:r>
              <a:rPr lang="en-US" sz="2000" dirty="0" err="1" smtClean="0"/>
              <a:t>Jetëgjatësia</a:t>
            </a:r>
            <a:r>
              <a:rPr lang="en-US" sz="2000" dirty="0" smtClean="0"/>
              <a:t> e </a:t>
            </a:r>
            <a:r>
              <a:rPr lang="en-US" sz="2000" dirty="0" err="1" smtClean="0"/>
              <a:t>kufizuar</a:t>
            </a:r>
            <a:r>
              <a:rPr lang="en-US" sz="2000" dirty="0" smtClean="0"/>
              <a:t>.</a:t>
            </a:r>
            <a:endParaRPr lang="en-US" sz="20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84860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  <a:latin typeface="Berlin Sans FB Demi" pitchFamily="34" charset="0"/>
              </a:rPr>
              <a:t>Firmat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343400" cy="5029200"/>
          </a:xfrm>
        </p:spPr>
        <p:txBody>
          <a:bodyPr>
            <a:normAutofit fontScale="55000" lnSpcReduction="20000"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4500" b="1" dirty="0" err="1" smtClean="0">
                <a:latin typeface="Baskerville Old Face" pitchFamily="18" charset="0"/>
              </a:rPr>
              <a:t>Firmat</a:t>
            </a:r>
            <a:r>
              <a:rPr lang="en-US" sz="4500" b="1" dirty="0" smtClean="0">
                <a:latin typeface="Baskerville Old Face" pitchFamily="18" charset="0"/>
              </a:rPr>
              <a:t> me </a:t>
            </a:r>
            <a:r>
              <a:rPr lang="en-US" sz="4500" b="1" dirty="0" err="1" smtClean="0">
                <a:latin typeface="Baskerville Old Face" pitchFamily="18" charset="0"/>
              </a:rPr>
              <a:t>ortakeri</a:t>
            </a:r>
            <a:endParaRPr lang="en-US" sz="4500" b="1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dirty="0" err="1" smtClean="0">
                <a:latin typeface="+mj-lt"/>
              </a:rPr>
              <a:t>Avantazhet</a:t>
            </a:r>
            <a:r>
              <a:rPr lang="en-US" sz="3200" b="1" dirty="0" smtClean="0">
                <a:latin typeface="+mj-lt"/>
              </a:rPr>
              <a:t>: </a:t>
            </a:r>
            <a:r>
              <a:rPr lang="en-US" sz="3200" dirty="0" smtClean="0">
                <a:latin typeface="+mj-lt"/>
              </a:rPr>
              <a:t>- </a:t>
            </a:r>
            <a:r>
              <a:rPr lang="en-US" sz="3200" dirty="0" err="1" smtClean="0">
                <a:latin typeface="+mj-lt"/>
              </a:rPr>
              <a:t>Aftesi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drejtuese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dhe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organizuese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mira</a:t>
            </a:r>
            <a:r>
              <a:rPr lang="en-US" sz="3200" dirty="0" smtClean="0">
                <a:latin typeface="+mj-lt"/>
              </a:rPr>
              <a:t>; - </a:t>
            </a:r>
            <a:r>
              <a:rPr lang="en-US" sz="3200" dirty="0" err="1" smtClean="0">
                <a:latin typeface="+mj-lt"/>
              </a:rPr>
              <a:t>Mundesi</a:t>
            </a:r>
            <a:r>
              <a:rPr lang="en-US" sz="3200" dirty="0" smtClean="0">
                <a:latin typeface="+mj-lt"/>
              </a:rPr>
              <a:t> e </a:t>
            </a:r>
            <a:r>
              <a:rPr lang="en-US" sz="3200" dirty="0" err="1" smtClean="0">
                <a:latin typeface="+mj-lt"/>
              </a:rPr>
              <a:t>madhe</a:t>
            </a:r>
            <a:r>
              <a:rPr lang="en-US" sz="3200" dirty="0" smtClean="0">
                <a:latin typeface="+mj-lt"/>
              </a:rPr>
              <a:t> per </a:t>
            </a:r>
            <a:r>
              <a:rPr lang="en-US" sz="3200" dirty="0" err="1" smtClean="0">
                <a:latin typeface="+mj-lt"/>
              </a:rPr>
              <a:t>te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marre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kredi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nga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banka</a:t>
            </a:r>
            <a:r>
              <a:rPr lang="en-US" sz="3200" dirty="0" smtClean="0">
                <a:latin typeface="+mj-lt"/>
              </a:rPr>
              <a:t>; - </a:t>
            </a:r>
            <a:r>
              <a:rPr lang="en-US" sz="3200" dirty="0" err="1" smtClean="0">
                <a:latin typeface="+mj-lt"/>
              </a:rPr>
              <a:t>Terheqin</a:t>
            </a:r>
            <a:r>
              <a:rPr lang="en-US" sz="3200" dirty="0" smtClean="0">
                <a:latin typeface="+mj-lt"/>
              </a:rPr>
              <a:t> me </a:t>
            </a:r>
            <a:r>
              <a:rPr lang="en-US" sz="3200" dirty="0" err="1" smtClean="0">
                <a:latin typeface="+mj-lt"/>
              </a:rPr>
              <a:t>shume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kapitale</a:t>
            </a:r>
            <a:r>
              <a:rPr lang="en-US" sz="3200" dirty="0" smtClean="0">
                <a:latin typeface="+mj-lt"/>
              </a:rPr>
              <a:t> se </a:t>
            </a:r>
            <a:r>
              <a:rPr lang="en-US" sz="3200" dirty="0" err="1" smtClean="0">
                <a:latin typeface="+mj-lt"/>
              </a:rPr>
              <a:t>firmat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individuale</a:t>
            </a:r>
            <a:r>
              <a:rPr lang="en-US" sz="3200" dirty="0" smtClean="0">
                <a:latin typeface="+mj-lt"/>
              </a:rPr>
              <a:t>; - Ka me </a:t>
            </a:r>
            <a:r>
              <a:rPr lang="en-US" sz="3200" dirty="0" err="1" smtClean="0">
                <a:latin typeface="+mj-lt"/>
              </a:rPr>
              <a:t>teper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fuqi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konkurruese</a:t>
            </a:r>
            <a:r>
              <a:rPr lang="en-US" sz="3200" dirty="0" smtClean="0">
                <a:latin typeface="+mj-lt"/>
              </a:rPr>
              <a:t> se </a:t>
            </a:r>
            <a:r>
              <a:rPr lang="en-US" sz="3200" dirty="0" err="1" smtClean="0">
                <a:latin typeface="+mj-lt"/>
              </a:rPr>
              <a:t>ndermarrjet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individuale</a:t>
            </a:r>
            <a:r>
              <a:rPr lang="en-US" sz="3200" dirty="0" smtClean="0">
                <a:latin typeface="+mj-lt"/>
              </a:rPr>
              <a:t>. - </a:t>
            </a:r>
            <a:r>
              <a:rPr lang="en-US" sz="3200" dirty="0" err="1" smtClean="0">
                <a:latin typeface="+mj-lt"/>
              </a:rPr>
              <a:t>Tatohen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vetem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nje</a:t>
            </a:r>
            <a:r>
              <a:rPr lang="en-US" sz="3200" dirty="0" smtClean="0">
                <a:latin typeface="+mj-lt"/>
              </a:rPr>
              <a:t> here. </a:t>
            </a:r>
          </a:p>
          <a:p>
            <a:pPr>
              <a:buFont typeface="Wingdings" pitchFamily="2" charset="2"/>
              <a:buChar char="Ø"/>
            </a:pPr>
            <a:r>
              <a:rPr lang="en-US" sz="3200" b="1" dirty="0" err="1" smtClean="0">
                <a:latin typeface="+mj-lt"/>
              </a:rPr>
              <a:t>Disavantazhet</a:t>
            </a:r>
            <a:r>
              <a:rPr lang="en-US" sz="3200" b="1" dirty="0" smtClean="0">
                <a:latin typeface="+mj-lt"/>
              </a:rPr>
              <a:t>:</a:t>
            </a:r>
            <a:r>
              <a:rPr lang="en-US" sz="3200" dirty="0" smtClean="0">
                <a:latin typeface="+mj-lt"/>
              </a:rPr>
              <a:t> - </a:t>
            </a:r>
            <a:r>
              <a:rPr lang="en-US" sz="3200" dirty="0" err="1" smtClean="0">
                <a:latin typeface="+mj-lt"/>
              </a:rPr>
              <a:t>Pergjegjesi</a:t>
            </a:r>
            <a:r>
              <a:rPr lang="en-US" sz="3200" dirty="0" smtClean="0">
                <a:latin typeface="+mj-lt"/>
              </a:rPr>
              <a:t> e </a:t>
            </a:r>
            <a:r>
              <a:rPr lang="en-US" sz="3200" dirty="0" err="1" smtClean="0">
                <a:latin typeface="+mj-lt"/>
              </a:rPr>
              <a:t>pakufizuar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financiare</a:t>
            </a:r>
            <a:r>
              <a:rPr lang="en-US" sz="3200" dirty="0" smtClean="0">
                <a:latin typeface="+mj-lt"/>
              </a:rPr>
              <a:t> (</a:t>
            </a:r>
            <a:r>
              <a:rPr lang="en-US" sz="3200" dirty="0" err="1" smtClean="0">
                <a:latin typeface="+mj-lt"/>
              </a:rPr>
              <a:t>pergjegjesi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kolektive</a:t>
            </a:r>
            <a:r>
              <a:rPr lang="en-US" sz="3200" dirty="0" smtClean="0">
                <a:latin typeface="+mj-lt"/>
              </a:rPr>
              <a:t>); - </a:t>
            </a:r>
            <a:r>
              <a:rPr lang="en-US" sz="3200" dirty="0" err="1" smtClean="0">
                <a:latin typeface="+mj-lt"/>
              </a:rPr>
              <a:t>Kerkohet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pelqimi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te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gjithe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ortakeve</a:t>
            </a:r>
            <a:r>
              <a:rPr lang="en-US" sz="3200" dirty="0" smtClean="0">
                <a:latin typeface="+mj-lt"/>
              </a:rPr>
              <a:t> per </a:t>
            </a:r>
            <a:r>
              <a:rPr lang="en-US" sz="3200" dirty="0" err="1" smtClean="0">
                <a:latin typeface="+mj-lt"/>
              </a:rPr>
              <a:t>marrjen</a:t>
            </a:r>
            <a:r>
              <a:rPr lang="en-US" sz="3200" dirty="0" smtClean="0">
                <a:latin typeface="+mj-lt"/>
              </a:rPr>
              <a:t> e </a:t>
            </a:r>
            <a:r>
              <a:rPr lang="en-US" sz="3200" dirty="0" err="1" smtClean="0">
                <a:latin typeface="+mj-lt"/>
              </a:rPr>
              <a:t>vendimeve</a:t>
            </a:r>
            <a:r>
              <a:rPr lang="en-US" sz="3200" dirty="0" smtClean="0">
                <a:latin typeface="+mj-lt"/>
              </a:rPr>
              <a:t> ne </a:t>
            </a:r>
            <a:r>
              <a:rPr lang="en-US" sz="3200" dirty="0" err="1" smtClean="0">
                <a:latin typeface="+mj-lt"/>
              </a:rPr>
              <a:t>lidhje</a:t>
            </a:r>
            <a:r>
              <a:rPr lang="en-US" sz="3200" dirty="0" smtClean="0">
                <a:latin typeface="+mj-lt"/>
              </a:rPr>
              <a:t> me </a:t>
            </a:r>
            <a:r>
              <a:rPr lang="en-US" sz="3200" dirty="0" err="1" smtClean="0">
                <a:latin typeface="+mj-lt"/>
              </a:rPr>
              <a:t>aktivitetin</a:t>
            </a:r>
            <a:r>
              <a:rPr lang="en-US" sz="3200" dirty="0" smtClean="0">
                <a:latin typeface="+mj-lt"/>
              </a:rPr>
              <a:t> e </a:t>
            </a:r>
            <a:r>
              <a:rPr lang="en-US" sz="3200" dirty="0" err="1" smtClean="0">
                <a:latin typeface="+mj-lt"/>
              </a:rPr>
              <a:t>firmes</a:t>
            </a:r>
            <a:r>
              <a:rPr lang="en-US" sz="3200" dirty="0" smtClean="0">
                <a:latin typeface="+mj-lt"/>
              </a:rPr>
              <a:t>; - Kane </a:t>
            </a:r>
            <a:r>
              <a:rPr lang="en-US" sz="3200" dirty="0" err="1" smtClean="0">
                <a:latin typeface="+mj-lt"/>
              </a:rPr>
              <a:t>mundesi</a:t>
            </a:r>
            <a:r>
              <a:rPr lang="en-US" sz="3200" dirty="0" smtClean="0">
                <a:latin typeface="+mj-lt"/>
              </a:rPr>
              <a:t> me </a:t>
            </a:r>
            <a:r>
              <a:rPr lang="en-US" sz="3200" dirty="0" err="1" smtClean="0">
                <a:latin typeface="+mj-lt"/>
              </a:rPr>
              <a:t>te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medha</a:t>
            </a:r>
            <a:r>
              <a:rPr lang="en-US" sz="3200" dirty="0" smtClean="0">
                <a:latin typeface="+mj-lt"/>
              </a:rPr>
              <a:t> per </a:t>
            </a:r>
            <a:r>
              <a:rPr lang="en-US" sz="3200" dirty="0" err="1" smtClean="0">
                <a:latin typeface="+mj-lt"/>
              </a:rPr>
              <a:t>hua</a:t>
            </a:r>
            <a:r>
              <a:rPr lang="en-US" sz="3200" dirty="0" smtClean="0">
                <a:latin typeface="+mj-lt"/>
              </a:rPr>
              <a:t>/</a:t>
            </a:r>
            <a:r>
              <a:rPr lang="en-US" sz="3200" dirty="0" err="1" smtClean="0">
                <a:latin typeface="+mj-lt"/>
              </a:rPr>
              <a:t>kredi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bankare</a:t>
            </a:r>
            <a:endParaRPr lang="en-US" sz="32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4267200" cy="5029200"/>
          </a:xfrm>
        </p:spPr>
        <p:txBody>
          <a:bodyPr>
            <a:normAutofit fontScale="55000" lnSpcReduction="20000"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4500" b="1" dirty="0" err="1" smtClean="0">
                <a:latin typeface="Baskerville Old Face" pitchFamily="18" charset="0"/>
              </a:rPr>
              <a:t>Korporatat</a:t>
            </a:r>
            <a:r>
              <a:rPr lang="en-US" sz="4500" dirty="0" smtClean="0">
                <a:latin typeface="Baskerville Old Face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3400" dirty="0" err="1" smtClean="0">
                <a:latin typeface="+mj-lt"/>
              </a:rPr>
              <a:t>Forme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organizimi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ku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anetaret</a:t>
            </a:r>
            <a:r>
              <a:rPr lang="en-US" sz="3400" dirty="0" smtClean="0">
                <a:latin typeface="+mj-lt"/>
              </a:rPr>
              <a:t> e </a:t>
            </a:r>
            <a:r>
              <a:rPr lang="en-US" sz="3400" dirty="0" err="1" smtClean="0">
                <a:latin typeface="+mj-lt"/>
              </a:rPr>
              <a:t>tyre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aksionere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jane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te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bashkuar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mbi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bazen</a:t>
            </a:r>
            <a:r>
              <a:rPr lang="en-US" sz="3400" dirty="0" smtClean="0">
                <a:latin typeface="+mj-lt"/>
              </a:rPr>
              <a:t> e </a:t>
            </a:r>
            <a:r>
              <a:rPr lang="en-US" sz="3400" dirty="0" err="1" smtClean="0">
                <a:latin typeface="+mj-lt"/>
              </a:rPr>
              <a:t>aksioneve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dhe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jo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mbi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konsiderata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personale</a:t>
            </a:r>
            <a:r>
              <a:rPr lang="en-US" sz="3400" dirty="0" smtClean="0">
                <a:latin typeface="+mj-lt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3400" b="1" dirty="0" err="1" smtClean="0">
                <a:latin typeface="+mj-lt"/>
              </a:rPr>
              <a:t>Avantazhet</a:t>
            </a:r>
            <a:r>
              <a:rPr lang="en-US" sz="3400" b="1" dirty="0" smtClean="0">
                <a:latin typeface="+mj-lt"/>
              </a:rPr>
              <a:t>:</a:t>
            </a:r>
            <a:r>
              <a:rPr lang="en-US" sz="3400" dirty="0" smtClean="0">
                <a:latin typeface="+mj-lt"/>
              </a:rPr>
              <a:t> - </a:t>
            </a:r>
            <a:r>
              <a:rPr lang="en-US" sz="3400" dirty="0" err="1" smtClean="0">
                <a:latin typeface="+mj-lt"/>
              </a:rPr>
              <a:t>Pergjegjesi</a:t>
            </a:r>
            <a:r>
              <a:rPr lang="en-US" sz="3400" dirty="0" smtClean="0">
                <a:latin typeface="+mj-lt"/>
              </a:rPr>
              <a:t> e </a:t>
            </a:r>
            <a:r>
              <a:rPr lang="en-US" sz="3400" dirty="0" err="1" smtClean="0">
                <a:latin typeface="+mj-lt"/>
              </a:rPr>
              <a:t>kufizuar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financiare</a:t>
            </a:r>
            <a:r>
              <a:rPr lang="en-US" sz="3400" dirty="0" smtClean="0">
                <a:latin typeface="+mj-lt"/>
              </a:rPr>
              <a:t>; - Kane </a:t>
            </a:r>
            <a:r>
              <a:rPr lang="en-US" sz="3400" dirty="0" err="1" smtClean="0">
                <a:latin typeface="+mj-lt"/>
              </a:rPr>
              <a:t>kete</a:t>
            </a:r>
            <a:r>
              <a:rPr lang="en-US" sz="3400" dirty="0" smtClean="0">
                <a:latin typeface="+mj-lt"/>
              </a:rPr>
              <a:t> me </a:t>
            </a:r>
            <a:r>
              <a:rPr lang="en-US" sz="3400" dirty="0" err="1" smtClean="0">
                <a:latin typeface="+mj-lt"/>
              </a:rPr>
              <a:t>te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gjate</a:t>
            </a:r>
            <a:r>
              <a:rPr lang="en-US" sz="3400" dirty="0" smtClean="0">
                <a:latin typeface="+mj-lt"/>
              </a:rPr>
              <a:t> se </a:t>
            </a:r>
            <a:r>
              <a:rPr lang="en-US" sz="3400" dirty="0" err="1" smtClean="0">
                <a:latin typeface="+mj-lt"/>
              </a:rPr>
              <a:t>dy</a:t>
            </a:r>
            <a:r>
              <a:rPr lang="en-US" sz="3400" dirty="0" smtClean="0">
                <a:latin typeface="+mj-lt"/>
              </a:rPr>
              <a:t> format e </a:t>
            </a:r>
            <a:r>
              <a:rPr lang="en-US" sz="3400" dirty="0" err="1" smtClean="0">
                <a:latin typeface="+mj-lt"/>
              </a:rPr>
              <a:t>tjera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te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organizimit</a:t>
            </a:r>
            <a:r>
              <a:rPr lang="en-US" sz="3400" dirty="0" smtClean="0">
                <a:latin typeface="+mj-lt"/>
              </a:rPr>
              <a:t>; - </a:t>
            </a:r>
            <a:r>
              <a:rPr lang="en-US" sz="3400" dirty="0" err="1" smtClean="0">
                <a:latin typeface="+mj-lt"/>
              </a:rPr>
              <a:t>Lehtesira</a:t>
            </a:r>
            <a:r>
              <a:rPr lang="en-US" sz="3400" dirty="0" smtClean="0">
                <a:latin typeface="+mj-lt"/>
              </a:rPr>
              <a:t> per </a:t>
            </a:r>
            <a:r>
              <a:rPr lang="en-US" sz="3400" dirty="0" err="1" smtClean="0">
                <a:latin typeface="+mj-lt"/>
              </a:rPr>
              <a:t>kredi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bankare</a:t>
            </a:r>
            <a:r>
              <a:rPr lang="en-US" sz="3400" dirty="0" smtClean="0">
                <a:latin typeface="+mj-lt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3400" b="1" dirty="0" err="1" smtClean="0">
                <a:latin typeface="+mj-lt"/>
              </a:rPr>
              <a:t>Disavantazhet</a:t>
            </a:r>
            <a:r>
              <a:rPr lang="en-US" sz="3400" b="1" dirty="0" smtClean="0">
                <a:latin typeface="+mj-lt"/>
              </a:rPr>
              <a:t>:</a:t>
            </a:r>
            <a:r>
              <a:rPr lang="en-US" sz="3400" dirty="0" smtClean="0">
                <a:latin typeface="+mj-lt"/>
              </a:rPr>
              <a:t> - </a:t>
            </a:r>
            <a:r>
              <a:rPr lang="en-US" sz="3400" dirty="0" err="1" smtClean="0">
                <a:latin typeface="+mj-lt"/>
              </a:rPr>
              <a:t>Veshtiresi</a:t>
            </a:r>
            <a:r>
              <a:rPr lang="en-US" sz="3400" dirty="0" smtClean="0">
                <a:latin typeface="+mj-lt"/>
              </a:rPr>
              <a:t> ne </a:t>
            </a:r>
            <a:r>
              <a:rPr lang="en-US" sz="3400" dirty="0" err="1" smtClean="0">
                <a:latin typeface="+mj-lt"/>
              </a:rPr>
              <a:t>manovrime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dhe</a:t>
            </a:r>
            <a:r>
              <a:rPr lang="en-US" sz="3400" dirty="0" smtClean="0">
                <a:latin typeface="+mj-lt"/>
              </a:rPr>
              <a:t> ne </a:t>
            </a:r>
            <a:r>
              <a:rPr lang="en-US" sz="3400" dirty="0" err="1" smtClean="0">
                <a:latin typeface="+mj-lt"/>
              </a:rPr>
              <a:t>organizim</a:t>
            </a:r>
            <a:r>
              <a:rPr lang="en-US" sz="3400" dirty="0" smtClean="0">
                <a:latin typeface="+mj-lt"/>
              </a:rPr>
              <a:t>; - </a:t>
            </a:r>
            <a:r>
              <a:rPr lang="en-US" sz="3400" dirty="0" err="1" smtClean="0">
                <a:latin typeface="+mj-lt"/>
              </a:rPr>
              <a:t>Veshtiresi</a:t>
            </a:r>
            <a:r>
              <a:rPr lang="en-US" sz="3400" dirty="0" smtClean="0">
                <a:latin typeface="+mj-lt"/>
              </a:rPr>
              <a:t> ne </a:t>
            </a:r>
            <a:r>
              <a:rPr lang="en-US" sz="3400" dirty="0" err="1" smtClean="0">
                <a:latin typeface="+mj-lt"/>
              </a:rPr>
              <a:t>kalimin</a:t>
            </a:r>
            <a:r>
              <a:rPr lang="en-US" sz="3400" dirty="0" smtClean="0">
                <a:latin typeface="+mj-lt"/>
              </a:rPr>
              <a:t> e </a:t>
            </a:r>
            <a:r>
              <a:rPr lang="en-US" sz="3400" dirty="0" err="1" smtClean="0">
                <a:latin typeface="+mj-lt"/>
              </a:rPr>
              <a:t>kapitaleve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nga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nje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biznes</a:t>
            </a:r>
            <a:r>
              <a:rPr lang="en-US" sz="3400" dirty="0" smtClean="0">
                <a:latin typeface="+mj-lt"/>
              </a:rPr>
              <a:t> ne </a:t>
            </a:r>
            <a:r>
              <a:rPr lang="en-US" sz="3400" dirty="0" err="1" smtClean="0">
                <a:latin typeface="+mj-lt"/>
              </a:rPr>
              <a:t>nje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biznes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err="1" smtClean="0">
                <a:latin typeface="+mj-lt"/>
              </a:rPr>
              <a:t>tjeter</a:t>
            </a:r>
            <a:r>
              <a:rPr lang="en-US" sz="3400" dirty="0" smtClean="0">
                <a:latin typeface="+mj-lt"/>
              </a:rPr>
              <a:t>; - </a:t>
            </a:r>
            <a:r>
              <a:rPr lang="en-US" sz="3400" dirty="0" err="1" smtClean="0">
                <a:latin typeface="+mj-lt"/>
              </a:rPr>
              <a:t>Tatohen</a:t>
            </a:r>
            <a:r>
              <a:rPr lang="en-US" sz="3400" dirty="0" smtClean="0">
                <a:latin typeface="+mj-lt"/>
              </a:rPr>
              <a:t> 2 here.</a:t>
            </a:r>
            <a:endParaRPr lang="en-US" sz="34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191000" cy="464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Oltion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Bardhoci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267200" cy="4572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Tregu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karakteristikat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tij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Kërkesa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Oferta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Ekuilibri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tregut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Firmat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llojet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tyre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" y="1066800"/>
            <a:ext cx="426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latin typeface="Bodoni MT" panose="02070603080606020203" pitchFamily="18" charset="0"/>
              </a:rPr>
              <a:t>Punoi</a:t>
            </a:r>
            <a:endParaRPr lang="en-US" sz="4400" dirty="0" smtClean="0">
              <a:latin typeface="Bodoni MT" panose="02070603080606020203" pitchFamily="18" charset="0"/>
            </a:endParaRPr>
          </a:p>
          <a:p>
            <a:pPr algn="ctr"/>
            <a:endParaRPr lang="en-US" sz="4400" dirty="0">
              <a:latin typeface="Bodoni MT" panose="020706030806060202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1143000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latin typeface="Bodoni MT" panose="02070603080606020203" pitchFamily="18" charset="0"/>
              </a:rPr>
              <a:t>Nëntema</a:t>
            </a:r>
            <a:endParaRPr lang="en-US" sz="4400" dirty="0">
              <a:latin typeface="Bodoni MT" panose="02070603080606020203" pitchFamily="18" charset="0"/>
            </a:endParaRPr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4038600"/>
            <a:ext cx="3962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  <a:latin typeface="Bodoni MT" panose="02070603080606020203" pitchFamily="18" charset="0"/>
              </a:rPr>
              <a:t>Qëllimi</a:t>
            </a:r>
            <a:r>
              <a:rPr lang="en-US" sz="44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Bodoni MT" panose="02070603080606020203" pitchFamily="18" charset="0"/>
              </a:rPr>
              <a:t>dhe</a:t>
            </a:r>
            <a:r>
              <a:rPr lang="en-US" sz="4400" dirty="0" smtClean="0">
                <a:solidFill>
                  <a:schemeClr val="tx1"/>
                </a:solidFill>
                <a:latin typeface="Bodoni MT" panose="02070603080606020203" pitchFamily="18" charset="0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Bodoni MT" panose="02070603080606020203" pitchFamily="18" charset="0"/>
              </a:rPr>
              <a:t>Objektivat</a:t>
            </a:r>
            <a:endParaRPr lang="en-US" sz="44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mësojmë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çfarë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tregu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orientohemi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blejmë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shërbime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domosdoshme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mësojmë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çfarë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kërkesa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oferta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tregut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Të mësojme të ndërtojmë grafike në lidhje me kërkesën dhe ofertën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mësojmë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hartojmë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pasqyrë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ardhurash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shpenzimesh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biznes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caktuar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>
                <a:solidFill>
                  <a:schemeClr val="tx1"/>
                </a:solidFill>
                <a:latin typeface="Berlin Sans FB Demi" pitchFamily="34" charset="0"/>
              </a:rPr>
              <a:t>Tregu</a:t>
            </a:r>
            <a:endParaRPr lang="en-US" sz="48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err="1" smtClean="0">
                <a:latin typeface="Cambria" pitchFamily="18" charset="0"/>
              </a:rPr>
              <a:t>Tregu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paraqet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vendin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ku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ballafaqohet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oferta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kërkesa</a:t>
            </a:r>
            <a:r>
              <a:rPr lang="en-US" sz="2000" dirty="0" smtClean="0">
                <a:latin typeface="Cambria" pitchFamily="18" charset="0"/>
              </a:rPr>
              <a:t> e </a:t>
            </a:r>
            <a:r>
              <a:rPr lang="en-US" sz="2000" dirty="0" err="1" smtClean="0">
                <a:latin typeface="Cambria" pitchFamily="18" charset="0"/>
              </a:rPr>
              <a:t>mallrave</a:t>
            </a:r>
            <a:r>
              <a:rPr lang="en-US" sz="2000" dirty="0" smtClean="0">
                <a:latin typeface="Cambria" pitchFamily="18" charset="0"/>
              </a:rPr>
              <a:t>, e </a:t>
            </a:r>
            <a:r>
              <a:rPr lang="en-US" sz="2000" dirty="0" err="1" smtClean="0">
                <a:latin typeface="Cambria" pitchFamily="18" charset="0"/>
              </a:rPr>
              <a:t>kapitalit</a:t>
            </a:r>
            <a:r>
              <a:rPr lang="en-US" sz="2000" dirty="0" smtClean="0">
                <a:latin typeface="Cambria" pitchFamily="18" charset="0"/>
              </a:rPr>
              <a:t>, e </a:t>
            </a:r>
            <a:r>
              <a:rPr lang="en-US" sz="2000" dirty="0" err="1" smtClean="0">
                <a:latin typeface="Cambria" pitchFamily="18" charset="0"/>
              </a:rPr>
              <a:t>fuqisë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punëtore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lëndëve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para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shërbimeve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etj</a:t>
            </a:r>
            <a:r>
              <a:rPr lang="en-US" sz="2000" dirty="0" smtClean="0">
                <a:latin typeface="Cambria" pitchFamily="18" charset="0"/>
              </a:rPr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Tregu</a:t>
            </a:r>
            <a:r>
              <a:rPr lang="en-US" sz="2000" dirty="0" smtClean="0">
                <a:latin typeface="Cambria" pitchFamily="18" charset="0"/>
              </a:rPr>
              <a:t> ka </a:t>
            </a:r>
            <a:r>
              <a:rPr lang="en-US" sz="2000" dirty="0" err="1" smtClean="0">
                <a:latin typeface="Cambria" pitchFamily="18" charset="0"/>
              </a:rPr>
              <a:t>karakter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evolutiv</a:t>
            </a:r>
            <a:r>
              <a:rPr lang="en-US" sz="2000" dirty="0" smtClean="0">
                <a:latin typeface="Cambria" pitchFamily="18" charset="0"/>
              </a:rPr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Roli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mekanizmave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tregut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ndryshon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varësisht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nga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sistemi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ekonomiko-shoqëror</a:t>
            </a:r>
            <a:r>
              <a:rPr lang="en-US" sz="2000" dirty="0" smtClean="0">
                <a:latin typeface="Cambria" pitchFamily="18" charset="0"/>
              </a:rPr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treg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bëhet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këmbimi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mirave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materiale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pra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sigurohet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riprodhimi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zgjeruar</a:t>
            </a:r>
            <a:r>
              <a:rPr lang="en-US" sz="2000" dirty="0" smtClean="0">
                <a:latin typeface="Cambria" pitchFamily="18" charset="0"/>
              </a:rPr>
              <a:t>.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495800"/>
            <a:ext cx="304800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114800"/>
            <a:ext cx="2609211" cy="24188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err="1" smtClean="0">
                <a:solidFill>
                  <a:schemeClr val="tx1"/>
                </a:solidFill>
                <a:latin typeface="Berlin Sans FB Demi" pitchFamily="34" charset="0"/>
              </a:rPr>
              <a:t>Tregu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191000" cy="50292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err="1" smtClean="0">
                <a:latin typeface="Cambria" pitchFamily="18" charset="0"/>
              </a:rPr>
              <a:t>Tregu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nëpërmjet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çmimeve</a:t>
            </a:r>
            <a:r>
              <a:rPr lang="en-US" sz="2800" dirty="0" smtClean="0">
                <a:latin typeface="Cambria" pitchFamily="18" charset="0"/>
              </a:rPr>
              <a:t>, </a:t>
            </a:r>
            <a:r>
              <a:rPr lang="en-US" sz="2800" dirty="0" err="1" smtClean="0">
                <a:latin typeface="Cambria" pitchFamily="18" charset="0"/>
              </a:rPr>
              <a:t>bën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shpërndarjen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parësore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të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produktit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shoqëror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dhe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të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ardhurave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kombëtare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si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në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aspektin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sektoral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ashtu</a:t>
            </a:r>
            <a:r>
              <a:rPr lang="en-US" sz="2800" dirty="0" smtClean="0">
                <a:latin typeface="Cambria" pitchFamily="18" charset="0"/>
              </a:rPr>
              <a:t> territorial.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Funksioni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i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tregut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sigurohet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nëpërmjet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ligjit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të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vlerës</a:t>
            </a:r>
            <a:r>
              <a:rPr lang="en-US" sz="2800" dirty="0" smtClean="0">
                <a:latin typeface="Cambria" pitchFamily="18" charset="0"/>
              </a:rPr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err="1" smtClean="0">
                <a:latin typeface="Cambria" pitchFamily="18" charset="0"/>
              </a:rPr>
              <a:t>Tregu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bën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metamorfozën</a:t>
            </a:r>
            <a:r>
              <a:rPr lang="en-US" sz="2800" dirty="0" smtClean="0">
                <a:latin typeface="Cambria" pitchFamily="18" charset="0"/>
              </a:rPr>
              <a:t> e </a:t>
            </a:r>
            <a:r>
              <a:rPr lang="en-US" sz="2800" dirty="0" err="1" smtClean="0">
                <a:latin typeface="Cambria" pitchFamily="18" charset="0"/>
              </a:rPr>
              <a:t>të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mirave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materiale</a:t>
            </a:r>
            <a:r>
              <a:rPr lang="en-US" sz="2800" dirty="0" smtClean="0">
                <a:latin typeface="Cambria" pitchFamily="18" charset="0"/>
              </a:rPr>
              <a:t>.  </a:t>
            </a:r>
            <a:r>
              <a:rPr lang="en-US" sz="2800" dirty="0" err="1" smtClean="0">
                <a:latin typeface="Cambria" pitchFamily="18" charset="0"/>
              </a:rPr>
              <a:t>Prodhuesve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tregu</a:t>
            </a:r>
            <a:r>
              <a:rPr lang="en-US" sz="2800" dirty="0" smtClean="0">
                <a:latin typeface="Cambria" pitchFamily="18" charset="0"/>
              </a:rPr>
              <a:t> u </a:t>
            </a:r>
            <a:r>
              <a:rPr lang="en-US" sz="2800" dirty="0" err="1" smtClean="0">
                <a:latin typeface="Cambria" pitchFamily="18" charset="0"/>
              </a:rPr>
              <a:t>ofron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informata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të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rëndësishme</a:t>
            </a:r>
            <a:r>
              <a:rPr lang="en-US" sz="2800" dirty="0" smtClean="0">
                <a:latin typeface="Cambria" pitchFamily="18" charset="0"/>
              </a:rPr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err="1" smtClean="0">
                <a:latin typeface="Cambria" pitchFamily="18" charset="0"/>
              </a:rPr>
              <a:t>Në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ekonominë</a:t>
            </a:r>
            <a:r>
              <a:rPr lang="en-US" sz="2800" dirty="0" smtClean="0">
                <a:latin typeface="Cambria" pitchFamily="18" charset="0"/>
              </a:rPr>
              <a:t> e </a:t>
            </a:r>
            <a:r>
              <a:rPr lang="en-US" sz="2800" dirty="0" err="1" smtClean="0">
                <a:latin typeface="Cambria" pitchFamily="18" charset="0"/>
              </a:rPr>
              <a:t>hapur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çmimet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formohen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në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bazë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të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ofertës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dhe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kërkesës</a:t>
            </a:r>
            <a:r>
              <a:rPr lang="en-US" sz="2800" dirty="0" smtClean="0">
                <a:latin typeface="Cambria" pitchFamily="18" charset="0"/>
              </a:rPr>
              <a:t>.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343400" cy="49530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err="1" smtClean="0">
                <a:latin typeface="Cambria" pitchFamily="18" charset="0"/>
              </a:rPr>
              <a:t>Për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të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qenë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i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sukseshëm</a:t>
            </a:r>
            <a:r>
              <a:rPr lang="en-US" sz="2800" dirty="0" smtClean="0">
                <a:latin typeface="Cambria" pitchFamily="18" charset="0"/>
              </a:rPr>
              <a:t> firma </a:t>
            </a:r>
            <a:r>
              <a:rPr lang="en-US" sz="2800" dirty="0" err="1" smtClean="0">
                <a:latin typeface="Cambria" pitchFamily="18" charset="0"/>
              </a:rPr>
              <a:t>në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biznesin</a:t>
            </a:r>
            <a:r>
              <a:rPr lang="en-US" sz="2800" dirty="0" smtClean="0">
                <a:latin typeface="Cambria" pitchFamily="18" charset="0"/>
              </a:rPr>
              <a:t> e vet </a:t>
            </a:r>
            <a:r>
              <a:rPr lang="en-US" sz="2800" dirty="0" err="1" smtClean="0">
                <a:latin typeface="Cambria" pitchFamily="18" charset="0"/>
              </a:rPr>
              <a:t>duhet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të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bazohet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në</a:t>
            </a:r>
            <a:r>
              <a:rPr lang="en-US" sz="2800" dirty="0" smtClean="0">
                <a:latin typeface="Cambria" pitchFamily="18" charset="0"/>
              </a:rPr>
              <a:t> tri </a:t>
            </a:r>
            <a:r>
              <a:rPr lang="en-US" sz="2800" dirty="0" err="1" smtClean="0">
                <a:latin typeface="Cambria" pitchFamily="18" charset="0"/>
              </a:rPr>
              <a:t>parime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kryesore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të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ekonomive</a:t>
            </a:r>
            <a:r>
              <a:rPr lang="en-US" sz="2800" dirty="0" smtClean="0">
                <a:latin typeface="Cambria" pitchFamily="18" charset="0"/>
              </a:rPr>
              <a:t> : </a:t>
            </a:r>
            <a:r>
              <a:rPr lang="en-US" sz="2800" dirty="0" err="1" smtClean="0">
                <a:latin typeface="Cambria" pitchFamily="18" charset="0"/>
              </a:rPr>
              <a:t>rentabiliteti</a:t>
            </a:r>
            <a:r>
              <a:rPr lang="en-US" sz="2800" dirty="0" smtClean="0">
                <a:latin typeface="Cambria" pitchFamily="18" charset="0"/>
              </a:rPr>
              <a:t>, </a:t>
            </a:r>
            <a:r>
              <a:rPr lang="en-US" sz="2800" dirty="0" err="1" smtClean="0">
                <a:latin typeface="Cambria" pitchFamily="18" charset="0"/>
              </a:rPr>
              <a:t>produktiviteti</a:t>
            </a:r>
            <a:r>
              <a:rPr lang="en-US" sz="2800" dirty="0" smtClean="0">
                <a:latin typeface="Cambria" pitchFamily="18" charset="0"/>
              </a:rPr>
              <a:t>, </a:t>
            </a:r>
            <a:r>
              <a:rPr lang="en-US" sz="2800" dirty="0" err="1" smtClean="0">
                <a:latin typeface="Cambria" pitchFamily="18" charset="0"/>
              </a:rPr>
              <a:t>dhe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ekonomizmi</a:t>
            </a:r>
            <a:r>
              <a:rPr lang="en-US" sz="2800" dirty="0" smtClean="0">
                <a:latin typeface="Cambria" pitchFamily="18" charset="0"/>
              </a:rPr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Tregu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ofron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formacione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për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inovacione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tekniko-teknologjike</a:t>
            </a:r>
            <a:r>
              <a:rPr lang="en-US" sz="2800" dirty="0" smtClean="0">
                <a:latin typeface="Cambria" pitchFamily="18" charset="0"/>
              </a:rPr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Tregu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bën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seleksionimin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nëpër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lëmenj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dhe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në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degë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ekonomike</a:t>
            </a:r>
            <a:r>
              <a:rPr lang="en-US" sz="2800" dirty="0" smtClean="0">
                <a:latin typeface="Cambria" pitchFamily="18" charset="0"/>
              </a:rPr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mbria" pitchFamily="18" charset="0"/>
              </a:rPr>
              <a:t> Element </a:t>
            </a:r>
            <a:r>
              <a:rPr lang="en-US" sz="2800" dirty="0" err="1" smtClean="0">
                <a:latin typeface="Cambria" pitchFamily="18" charset="0"/>
              </a:rPr>
              <a:t>esencial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i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tregut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është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paraja</a:t>
            </a:r>
            <a:r>
              <a:rPr lang="en-US" sz="2800" dirty="0" smtClean="0">
                <a:latin typeface="Cambria" pitchFamily="18" charset="0"/>
              </a:rPr>
              <a:t> e </a:t>
            </a:r>
            <a:r>
              <a:rPr lang="en-US" sz="2800" dirty="0" err="1" smtClean="0">
                <a:latin typeface="Cambria" pitchFamily="18" charset="0"/>
              </a:rPr>
              <a:t>cila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shërben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si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mjet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për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llogaritjen</a:t>
            </a:r>
            <a:r>
              <a:rPr lang="en-US" sz="2800" dirty="0" smtClean="0">
                <a:latin typeface="Cambria" pitchFamily="18" charset="0"/>
              </a:rPr>
              <a:t> e </a:t>
            </a:r>
            <a:r>
              <a:rPr lang="en-US" sz="2800" dirty="0" err="1" smtClean="0">
                <a:latin typeface="Cambria" pitchFamily="18" charset="0"/>
              </a:rPr>
              <a:t>çmimit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të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një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malli</a:t>
            </a:r>
            <a:r>
              <a:rPr lang="en-US" sz="2800" dirty="0" smtClean="0">
                <a:latin typeface="Cambria" pitchFamily="18" charset="0"/>
              </a:rPr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Prona</a:t>
            </a:r>
            <a:r>
              <a:rPr lang="en-US" sz="2800" dirty="0" smtClean="0">
                <a:latin typeface="Cambria" pitchFamily="18" charset="0"/>
              </a:rPr>
              <a:t> private </a:t>
            </a:r>
            <a:r>
              <a:rPr lang="en-US" sz="2800" dirty="0" err="1" smtClean="0">
                <a:latin typeface="Cambria" pitchFamily="18" charset="0"/>
              </a:rPr>
              <a:t>është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tipar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esencial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i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ekonomisë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së</a:t>
            </a: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tregut</a:t>
            </a:r>
            <a:r>
              <a:rPr lang="en-US" dirty="0" smtClean="0">
                <a:latin typeface="Cambria" pitchFamily="18" charset="0"/>
              </a:rPr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295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  <a:latin typeface="Berlin Sans FB Demi" pitchFamily="34" charset="0"/>
              </a:rPr>
              <a:t>Tregu</a:t>
            </a:r>
            <a:r>
              <a:rPr lang="en-US" sz="3600" dirty="0" smtClean="0">
                <a:solidFill>
                  <a:schemeClr val="tx1"/>
                </a:solidFill>
                <a:latin typeface="Berlin Sans FB Demi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erlin Sans FB Demi" pitchFamily="34" charset="0"/>
              </a:rPr>
              <a:t>zgjidh</a:t>
            </a:r>
            <a:r>
              <a:rPr lang="en-US" sz="3600" dirty="0" smtClean="0">
                <a:solidFill>
                  <a:schemeClr val="tx1"/>
                </a:solidFill>
                <a:latin typeface="Berlin Sans FB Demi" pitchFamily="34" charset="0"/>
              </a:rPr>
              <a:t> 3 </a:t>
            </a:r>
            <a:r>
              <a:rPr lang="en-US" sz="3600" dirty="0" err="1" smtClean="0">
                <a:solidFill>
                  <a:schemeClr val="tx1"/>
                </a:solidFill>
                <a:latin typeface="Berlin Sans FB Demi" pitchFamily="34" charset="0"/>
              </a:rPr>
              <a:t>problemet</a:t>
            </a:r>
            <a:r>
              <a:rPr lang="en-US" sz="3600" dirty="0" smtClean="0">
                <a:solidFill>
                  <a:schemeClr val="tx1"/>
                </a:solidFill>
                <a:latin typeface="Berlin Sans FB Demi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erlin Sans FB Demi" pitchFamily="34" charset="0"/>
              </a:rPr>
              <a:t>kryesore</a:t>
            </a:r>
            <a:r>
              <a:rPr lang="en-US" sz="3600" dirty="0" smtClean="0">
                <a:solidFill>
                  <a:schemeClr val="tx1"/>
                </a:solidFill>
                <a:latin typeface="Berlin Sans FB Demi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erlin Sans FB Demi" pitchFamily="34" charset="0"/>
              </a:rPr>
              <a:t>të</a:t>
            </a:r>
            <a:r>
              <a:rPr lang="en-US" sz="3600" dirty="0" smtClean="0">
                <a:solidFill>
                  <a:schemeClr val="tx1"/>
                </a:solidFill>
                <a:latin typeface="Berlin Sans FB Demi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Berlin Sans FB Demi" pitchFamily="34" charset="0"/>
              </a:rPr>
              <a:t>ekonomisë</a:t>
            </a:r>
            <a:r>
              <a:rPr lang="en-US" sz="3600" dirty="0" smtClean="0">
                <a:solidFill>
                  <a:schemeClr val="tx1"/>
                </a:solidFill>
                <a:latin typeface="Berlin Sans FB Demi" pitchFamily="34" charset="0"/>
              </a:rPr>
              <a:t>…</a:t>
            </a:r>
            <a:endParaRPr lang="en-US" sz="36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267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err="1" smtClean="0">
                <a:latin typeface="+mj-lt"/>
              </a:rPr>
              <a:t>Çështja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çfarë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të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prodhohet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zgjidhet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në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tregun</a:t>
            </a:r>
            <a:r>
              <a:rPr lang="en-US" sz="2800" dirty="0" smtClean="0">
                <a:latin typeface="+mj-lt"/>
              </a:rPr>
              <a:t> e </a:t>
            </a:r>
            <a:r>
              <a:rPr lang="en-US" sz="2800" dirty="0" err="1" smtClean="0">
                <a:latin typeface="+mj-lt"/>
              </a:rPr>
              <a:t>produkteve</a:t>
            </a:r>
            <a:r>
              <a:rPr lang="en-US" sz="2800" dirty="0" smtClean="0">
                <a:latin typeface="+mj-lt"/>
              </a:rPr>
              <a:t>. </a:t>
            </a:r>
            <a:r>
              <a:rPr lang="en-US" sz="2800" dirty="0" err="1" smtClean="0">
                <a:latin typeface="+mj-lt"/>
              </a:rPr>
              <a:t>Pra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tregu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transmeton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prodhuesve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kërkesat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dhe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preferencat</a:t>
            </a:r>
            <a:r>
              <a:rPr lang="en-US" sz="2800" dirty="0" smtClean="0">
                <a:latin typeface="+mj-lt"/>
              </a:rPr>
              <a:t> e </a:t>
            </a:r>
            <a:r>
              <a:rPr lang="en-US" sz="2800" dirty="0" err="1" smtClean="0">
                <a:latin typeface="+mj-lt"/>
              </a:rPr>
              <a:t>konsumatorëve</a:t>
            </a:r>
            <a:r>
              <a:rPr lang="en-US" sz="2800" dirty="0" smtClean="0">
                <a:latin typeface="+mj-lt"/>
              </a:rPr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Çështja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si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të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prodhohet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zgjidhet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nga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konkurrenca</a:t>
            </a:r>
            <a:r>
              <a:rPr lang="en-US" sz="2800" dirty="0" smtClean="0">
                <a:latin typeface="+mj-lt"/>
              </a:rPr>
              <a:t> e </a:t>
            </a:r>
            <a:r>
              <a:rPr lang="en-US" sz="2800" dirty="0" err="1" smtClean="0">
                <a:latin typeface="+mj-lt"/>
              </a:rPr>
              <a:t>kjo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arrihet</a:t>
            </a:r>
            <a:r>
              <a:rPr lang="en-US" sz="2800" dirty="0" smtClean="0">
                <a:latin typeface="+mj-lt"/>
              </a:rPr>
              <a:t> duke </a:t>
            </a:r>
            <a:r>
              <a:rPr lang="en-US" sz="2800" dirty="0" err="1" smtClean="0">
                <a:latin typeface="+mj-lt"/>
              </a:rPr>
              <a:t>përdorur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metodat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në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efiçente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në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prodhim</a:t>
            </a:r>
            <a:r>
              <a:rPr lang="en-US" sz="2800" dirty="0" smtClean="0">
                <a:latin typeface="+mj-lt"/>
              </a:rPr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err="1" smtClean="0">
                <a:latin typeface="+mj-lt"/>
              </a:rPr>
              <a:t>Çështja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për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kë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të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prodhohet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zgjidhet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në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tregjet</a:t>
            </a:r>
            <a:r>
              <a:rPr lang="en-US" sz="2800" dirty="0" smtClean="0">
                <a:latin typeface="+mj-lt"/>
              </a:rPr>
              <a:t> e </a:t>
            </a:r>
            <a:r>
              <a:rPr lang="en-US" sz="2800" dirty="0" err="1" smtClean="0">
                <a:latin typeface="+mj-lt"/>
              </a:rPr>
              <a:t>faktorëve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të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prodhimit</a:t>
            </a:r>
            <a:r>
              <a:rPr lang="en-US" sz="2800" dirty="0" smtClean="0">
                <a:latin typeface="+mj-lt"/>
              </a:rPr>
              <a:t>. 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solidFill>
                  <a:schemeClr val="tx1"/>
                </a:solidFill>
                <a:latin typeface="Berlin Sans FB Demi" pitchFamily="34" charset="0"/>
              </a:rPr>
              <a:t>Kërkesa</a:t>
            </a:r>
            <a:endParaRPr lang="en-US" sz="44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0292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err="1" smtClean="0">
                <a:latin typeface="Cambria" pitchFamily="18" charset="0"/>
              </a:rPr>
              <a:t>Kërkesa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varet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nga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niveli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çmimeve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mirave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materiale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shërbimeve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ofruara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treg</a:t>
            </a:r>
            <a:r>
              <a:rPr lang="en-US" sz="2000" dirty="0" smtClean="0">
                <a:latin typeface="Cambria" pitchFamily="18" charset="0"/>
              </a:rPr>
              <a:t>. </a:t>
            </a:r>
            <a:r>
              <a:rPr lang="en-US" sz="2000" dirty="0" err="1" smtClean="0">
                <a:latin typeface="Cambria" pitchFamily="18" charset="0"/>
              </a:rPr>
              <a:t>Ngritja</a:t>
            </a:r>
            <a:r>
              <a:rPr lang="en-US" sz="2000" dirty="0" smtClean="0">
                <a:latin typeface="Cambria" pitchFamily="18" charset="0"/>
              </a:rPr>
              <a:t> e </a:t>
            </a:r>
            <a:r>
              <a:rPr lang="en-US" sz="2000" dirty="0" err="1" smtClean="0">
                <a:latin typeface="Cambria" pitchFamily="18" charset="0"/>
              </a:rPr>
              <a:t>standartit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ndryshimi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shijes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njerzëve</a:t>
            </a:r>
            <a:r>
              <a:rPr lang="en-US" sz="2000" dirty="0" smtClean="0">
                <a:latin typeface="Cambria" pitchFamily="18" charset="0"/>
              </a:rPr>
              <a:t> ka </a:t>
            </a:r>
            <a:r>
              <a:rPr lang="en-US" sz="2000" dirty="0" err="1" smtClean="0">
                <a:latin typeface="Cambria" pitchFamily="18" charset="0"/>
              </a:rPr>
              <a:t>ndikuar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rritjen</a:t>
            </a:r>
            <a:r>
              <a:rPr lang="en-US" sz="2000" dirty="0" smtClean="0">
                <a:latin typeface="Cambria" pitchFamily="18" charset="0"/>
              </a:rPr>
              <a:t> e </a:t>
            </a:r>
            <a:r>
              <a:rPr lang="en-US" sz="2000" dirty="0" err="1" smtClean="0">
                <a:latin typeface="Cambria" pitchFamily="18" charset="0"/>
              </a:rPr>
              <a:t>nevojave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për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mira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materiale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shërbime.Ballafaqimi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treg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shitësve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blerësve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përcakton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çmimin</a:t>
            </a:r>
            <a:r>
              <a:rPr lang="en-US" sz="2000" dirty="0" smtClean="0">
                <a:latin typeface="Cambria" pitchFamily="18" charset="0"/>
              </a:rPr>
              <a:t> e </a:t>
            </a:r>
            <a:r>
              <a:rPr lang="en-US" sz="2000" dirty="0" err="1" smtClean="0">
                <a:latin typeface="Cambria" pitchFamily="18" charset="0"/>
              </a:rPr>
              <a:t>tregut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sasin</a:t>
            </a:r>
            <a:r>
              <a:rPr lang="en-US" sz="2000" dirty="0" smtClean="0">
                <a:latin typeface="Cambria" pitchFamily="18" charset="0"/>
              </a:rPr>
              <a:t> e </a:t>
            </a:r>
            <a:r>
              <a:rPr lang="en-US" sz="2000" dirty="0" err="1" smtClean="0">
                <a:latin typeface="Cambria" pitchFamily="18" charset="0"/>
              </a:rPr>
              <a:t>tregtuar.Termi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sasi</a:t>
            </a:r>
            <a:r>
              <a:rPr lang="en-US" sz="2000" dirty="0" smtClean="0">
                <a:latin typeface="Cambria" pitchFamily="18" charset="0"/>
              </a:rPr>
              <a:t> e </a:t>
            </a:r>
            <a:r>
              <a:rPr lang="en-US" sz="2000" dirty="0" err="1" smtClean="0">
                <a:latin typeface="Cambria" pitchFamily="18" charset="0"/>
              </a:rPr>
              <a:t>kërkuar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përfaqëson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sasin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që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konsumatorët</a:t>
            </a:r>
            <a:r>
              <a:rPr lang="en-US" sz="2000" dirty="0" smtClean="0">
                <a:latin typeface="Cambria" pitchFamily="18" charset="0"/>
              </a:rPr>
              <a:t> do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blejnë</a:t>
            </a:r>
            <a:r>
              <a:rPr lang="en-US" sz="2000" dirty="0" smtClean="0">
                <a:latin typeface="Cambria" pitchFamily="18" charset="0"/>
              </a:rPr>
              <a:t> me </a:t>
            </a:r>
            <a:r>
              <a:rPr lang="en-US" sz="2000" dirty="0" err="1" smtClean="0">
                <a:latin typeface="Cambria" pitchFamily="18" charset="0"/>
              </a:rPr>
              <a:t>një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çmim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caktuar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gjatë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një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periudhe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kohe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dhënë</a:t>
            </a:r>
            <a:r>
              <a:rPr lang="en-US" sz="2000" dirty="0" smtClean="0">
                <a:latin typeface="Cambria" pitchFamily="18" charset="0"/>
              </a:rPr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sz="1800" b="1" dirty="0" err="1" smtClean="0">
                <a:latin typeface="Cambria" pitchFamily="18" charset="0"/>
              </a:rPr>
              <a:t>Disa</a:t>
            </a:r>
            <a:r>
              <a:rPr lang="en-US" sz="1800" b="1" dirty="0" smtClean="0">
                <a:latin typeface="Cambria" pitchFamily="18" charset="0"/>
              </a:rPr>
              <a:t> </a:t>
            </a:r>
            <a:r>
              <a:rPr lang="en-US" sz="1800" b="1" dirty="0" err="1" smtClean="0">
                <a:latin typeface="Cambria" pitchFamily="18" charset="0"/>
              </a:rPr>
              <a:t>nga</a:t>
            </a:r>
            <a:r>
              <a:rPr lang="en-US" sz="1800" b="1" dirty="0" smtClean="0">
                <a:latin typeface="Cambria" pitchFamily="18" charset="0"/>
              </a:rPr>
              <a:t> </a:t>
            </a:r>
            <a:r>
              <a:rPr lang="en-US" sz="1800" b="1" dirty="0" err="1" smtClean="0">
                <a:latin typeface="Cambria" pitchFamily="18" charset="0"/>
              </a:rPr>
              <a:t>faktorët</a:t>
            </a:r>
            <a:r>
              <a:rPr lang="en-US" sz="1800" b="1" dirty="0" smtClean="0">
                <a:latin typeface="Cambria" pitchFamily="18" charset="0"/>
              </a:rPr>
              <a:t> </a:t>
            </a:r>
            <a:r>
              <a:rPr lang="en-US" sz="1800" b="1" dirty="0" err="1" smtClean="0">
                <a:latin typeface="Cambria" pitchFamily="18" charset="0"/>
              </a:rPr>
              <a:t>që</a:t>
            </a:r>
            <a:r>
              <a:rPr lang="en-US" sz="1800" b="1" dirty="0" smtClean="0">
                <a:latin typeface="Cambria" pitchFamily="18" charset="0"/>
              </a:rPr>
              <a:t> </a:t>
            </a:r>
            <a:r>
              <a:rPr lang="en-US" sz="1800" b="1" dirty="0" err="1" smtClean="0">
                <a:latin typeface="Cambria" pitchFamily="18" charset="0"/>
              </a:rPr>
              <a:t>ndikojnë</a:t>
            </a:r>
            <a:r>
              <a:rPr lang="en-US" sz="1800" b="1" dirty="0" smtClean="0">
                <a:latin typeface="Cambria" pitchFamily="18" charset="0"/>
              </a:rPr>
              <a:t> </a:t>
            </a:r>
            <a:r>
              <a:rPr lang="en-US" sz="1800" b="1" dirty="0" err="1" smtClean="0">
                <a:latin typeface="Cambria" pitchFamily="18" charset="0"/>
              </a:rPr>
              <a:t>tek</a:t>
            </a:r>
            <a:r>
              <a:rPr lang="en-US" sz="1800" b="1" dirty="0" smtClean="0">
                <a:latin typeface="Cambria" pitchFamily="18" charset="0"/>
              </a:rPr>
              <a:t> </a:t>
            </a:r>
            <a:r>
              <a:rPr lang="en-US" sz="1800" b="1" dirty="0" err="1" smtClean="0">
                <a:latin typeface="Cambria" pitchFamily="18" charset="0"/>
              </a:rPr>
              <a:t>kërkesa</a:t>
            </a:r>
            <a:r>
              <a:rPr lang="en-US" sz="1800" b="1" dirty="0" smtClean="0">
                <a:latin typeface="Cambria" pitchFamily="18" charset="0"/>
              </a:rPr>
              <a:t> </a:t>
            </a:r>
            <a:r>
              <a:rPr lang="en-US" sz="1800" b="1" dirty="0" err="1" smtClean="0">
                <a:latin typeface="Cambria" pitchFamily="18" charset="0"/>
              </a:rPr>
              <a:t>janë</a:t>
            </a:r>
            <a:r>
              <a:rPr lang="en-US" sz="1800" b="1" dirty="0" smtClean="0">
                <a:latin typeface="Cambria" pitchFamily="18" charset="0"/>
              </a:rPr>
              <a:t> </a:t>
            </a:r>
            <a:r>
              <a:rPr lang="en-US" sz="1800" b="1" dirty="0" err="1" smtClean="0">
                <a:latin typeface="Cambria" pitchFamily="18" charset="0"/>
              </a:rPr>
              <a:t>këto</a:t>
            </a:r>
            <a:r>
              <a:rPr lang="en-US" sz="1800" b="1" dirty="0" smtClean="0">
                <a:latin typeface="Cambria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ardhurat</a:t>
            </a:r>
            <a:r>
              <a:rPr lang="en-US" sz="2000" dirty="0" smtClean="0">
                <a:latin typeface="Cambria" pitchFamily="18" charset="0"/>
              </a:rPr>
              <a:t> e </a:t>
            </a:r>
            <a:r>
              <a:rPr lang="en-US" sz="2000" dirty="0" err="1" smtClean="0">
                <a:latin typeface="Cambria" pitchFamily="18" charset="0"/>
              </a:rPr>
              <a:t>konsumatorëve</a:t>
            </a:r>
            <a:endParaRPr lang="en-US" sz="2000" dirty="0" smtClean="0">
              <a:latin typeface="Cambria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Cambria" pitchFamily="18" charset="0"/>
              </a:rPr>
              <a:t>Cmimet</a:t>
            </a:r>
            <a:r>
              <a:rPr lang="en-US" sz="2000" dirty="0" smtClean="0">
                <a:latin typeface="Cambria" pitchFamily="18" charset="0"/>
              </a:rPr>
              <a:t> e </a:t>
            </a:r>
            <a:r>
              <a:rPr lang="en-US" sz="2000" dirty="0" err="1" smtClean="0">
                <a:latin typeface="Cambria" pitchFamily="18" charset="0"/>
              </a:rPr>
              <a:t>mallrave</a:t>
            </a:r>
            <a:r>
              <a:rPr lang="en-US" sz="2000" dirty="0" smtClean="0">
                <a:latin typeface="Cambria" pitchFamily="18" charset="0"/>
              </a:rPr>
              <a:t> (</a:t>
            </a:r>
            <a:r>
              <a:rPr lang="en-US" sz="2000" dirty="0" err="1" smtClean="0">
                <a:latin typeface="Cambria" pitchFamily="18" charset="0"/>
              </a:rPr>
              <a:t>zëvendësues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plotësues</a:t>
            </a:r>
            <a:r>
              <a:rPr lang="en-US" sz="2000" dirty="0" smtClean="0">
                <a:latin typeface="Cambria" pitchFamily="18" charset="0"/>
              </a:rPr>
              <a:t>),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Prirjet</a:t>
            </a:r>
            <a:r>
              <a:rPr lang="en-US" sz="2000" dirty="0" smtClean="0">
                <a:latin typeface="Cambria" pitchFamily="18" charset="0"/>
              </a:rPr>
              <a:t> e </a:t>
            </a:r>
            <a:r>
              <a:rPr lang="en-US" sz="2000" dirty="0" err="1" smtClean="0">
                <a:latin typeface="Cambria" pitchFamily="18" charset="0"/>
              </a:rPr>
              <a:t>konsumatorëve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lidhur</a:t>
            </a:r>
            <a:r>
              <a:rPr lang="en-US" sz="2000" dirty="0" smtClean="0">
                <a:latin typeface="Cambria" pitchFamily="18" charset="0"/>
              </a:rPr>
              <a:t> me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ardhurat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çmimet</a:t>
            </a:r>
            <a:endParaRPr lang="en-US" sz="2000" dirty="0" smtClean="0">
              <a:latin typeface="Cambria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Cambria" pitchFamily="18" charset="0"/>
              </a:rPr>
              <a:t>Numri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konsumatorëve</a:t>
            </a:r>
            <a:endParaRPr lang="en-US" sz="2000" dirty="0" smtClean="0">
              <a:latin typeface="Cambria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Cambria" pitchFamily="18" charset="0"/>
              </a:rPr>
              <a:t>Shijet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preferencat</a:t>
            </a:r>
            <a:r>
              <a:rPr lang="en-US" sz="2000" dirty="0" smtClean="0">
                <a:latin typeface="Cambria" pitchFamily="18" charset="0"/>
              </a:rPr>
              <a:t> e </a:t>
            </a:r>
            <a:r>
              <a:rPr lang="en-US" sz="2000" dirty="0" err="1" smtClean="0">
                <a:latin typeface="Cambria" pitchFamily="18" charset="0"/>
              </a:rPr>
              <a:t>konsumatorëve</a:t>
            </a:r>
            <a:r>
              <a:rPr lang="en-US" sz="2000" dirty="0" smtClean="0">
                <a:latin typeface="Cambria" pitchFamily="18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Cambria" pitchFamily="18" charset="0"/>
              </a:rPr>
              <a:t>Faktorë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tjerë</a:t>
            </a:r>
            <a:r>
              <a:rPr lang="en-US" sz="2000" dirty="0" smtClean="0">
                <a:latin typeface="Cambria" pitchFamily="18" charset="0"/>
              </a:rPr>
              <a:t> me </a:t>
            </a:r>
            <a:r>
              <a:rPr lang="en-US" sz="2000" dirty="0" err="1" smtClean="0">
                <a:latin typeface="Cambria" pitchFamily="18" charset="0"/>
              </a:rPr>
              <a:t>ndikim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specifik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mallra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veçantë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janë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faktorët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stinor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klimaterikë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etj</a:t>
            </a:r>
            <a:r>
              <a:rPr lang="en-US" sz="2000" dirty="0" smtClean="0">
                <a:latin typeface="Cambria" pitchFamily="18" charset="0"/>
              </a:rPr>
              <a:t>. </a:t>
            </a:r>
          </a:p>
          <a:p>
            <a:pPr>
              <a:buNone/>
            </a:pPr>
            <a:endParaRPr lang="en-US" sz="1800" b="1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1800" b="1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04088"/>
            <a:ext cx="8153400" cy="896112"/>
          </a:xfrm>
        </p:spPr>
        <p:txBody>
          <a:bodyPr>
            <a:normAutofit/>
          </a:bodyPr>
          <a:lstStyle/>
          <a:p>
            <a:pPr algn="ctr"/>
            <a:r>
              <a:rPr lang="de-DE" sz="4000" dirty="0" smtClean="0">
                <a:solidFill>
                  <a:schemeClr val="tx1"/>
                </a:solidFill>
                <a:latin typeface="Berlin Sans FB Demi" pitchFamily="34" charset="0"/>
              </a:rPr>
              <a:t>Kërkesa dhe kurba e kërkesës</a:t>
            </a:r>
            <a:endParaRPr lang="en-US" sz="40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err="1" smtClean="0">
                <a:latin typeface="Cambria" pitchFamily="18" charset="0"/>
              </a:rPr>
              <a:t>Që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një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blerës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ketë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kërkesë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për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një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produkt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nuk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është</a:t>
            </a:r>
            <a:r>
              <a:rPr lang="en-US" sz="2000" dirty="0" smtClean="0">
                <a:latin typeface="Cambria" pitchFamily="18" charset="0"/>
              </a:rPr>
              <a:t> e </a:t>
            </a:r>
            <a:r>
              <a:rPr lang="en-US" sz="2000" dirty="0" err="1" smtClean="0">
                <a:latin typeface="Cambria" pitchFamily="18" charset="0"/>
              </a:rPr>
              <a:t>mjaftueshme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ketë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nevojë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për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ai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duhet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njëkohësisht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jetë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gatshëm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blej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kët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produkt</a:t>
            </a:r>
            <a:r>
              <a:rPr lang="en-US" sz="2000" dirty="0" smtClean="0">
                <a:latin typeface="Cambria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Raporti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ndërmjet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çmimit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sasinë</a:t>
            </a:r>
            <a:r>
              <a:rPr lang="en-US" sz="2000" dirty="0" smtClean="0">
                <a:latin typeface="Cambria" pitchFamily="18" charset="0"/>
              </a:rPr>
              <a:t> e </a:t>
            </a:r>
            <a:r>
              <a:rPr lang="en-US" sz="2000" dirty="0" err="1" smtClean="0">
                <a:latin typeface="Cambria" pitchFamily="18" charset="0"/>
              </a:rPr>
              <a:t>cila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blehet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quhet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kurba</a:t>
            </a:r>
            <a:r>
              <a:rPr lang="en-US" sz="2000" dirty="0" smtClean="0">
                <a:latin typeface="Cambria" pitchFamily="18" charset="0"/>
              </a:rPr>
              <a:t> e </a:t>
            </a:r>
            <a:r>
              <a:rPr lang="en-US" sz="2000" dirty="0" err="1" smtClean="0">
                <a:latin typeface="Cambria" pitchFamily="18" charset="0"/>
              </a:rPr>
              <a:t>kërkesës</a:t>
            </a:r>
            <a:r>
              <a:rPr lang="en-US" sz="2000" dirty="0" smtClean="0">
                <a:latin typeface="Cambria" pitchFamily="18" charset="0"/>
              </a:rPr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qoftë</a:t>
            </a:r>
            <a:r>
              <a:rPr lang="en-US" sz="2000" dirty="0" smtClean="0">
                <a:latin typeface="Cambria" pitchFamily="18" charset="0"/>
              </a:rPr>
              <a:t> se </a:t>
            </a:r>
            <a:r>
              <a:rPr lang="en-US" sz="2000" dirty="0" err="1" smtClean="0">
                <a:latin typeface="Cambria" pitchFamily="18" charset="0"/>
              </a:rPr>
              <a:t>blerësit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blejnë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shumë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vetëm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sepse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ulet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çmimi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produktit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atëher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kemi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një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rritje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saisë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kërkuar</a:t>
            </a:r>
            <a:r>
              <a:rPr lang="en-US" sz="2000" dirty="0" smtClean="0">
                <a:latin typeface="Cambria" pitchFamily="18" charset="0"/>
              </a:rPr>
              <a:t>. </a:t>
            </a:r>
            <a:r>
              <a:rPr lang="en-US" sz="2000" dirty="0" err="1" smtClean="0">
                <a:latin typeface="Cambria" pitchFamily="18" charset="0"/>
              </a:rPr>
              <a:t>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rast</a:t>
            </a:r>
            <a:r>
              <a:rPr lang="en-US" sz="2000" dirty="0" smtClean="0">
                <a:latin typeface="Cambria" pitchFamily="18" charset="0"/>
              </a:rPr>
              <a:t> se </a:t>
            </a:r>
            <a:r>
              <a:rPr lang="en-US" sz="2000" dirty="0" err="1" smtClean="0">
                <a:latin typeface="Cambria" pitchFamily="18" charset="0"/>
              </a:rPr>
              <a:t>blejnë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shumë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për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çmim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mundshëm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atëherë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kemi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një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rritje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kërkesë</a:t>
            </a:r>
            <a:r>
              <a:rPr lang="en-US" sz="2000" dirty="0" smtClean="0">
                <a:latin typeface="Cambria" pitchFamily="18" charset="0"/>
              </a:rPr>
              <a:t>. 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4" name="Picture 3" descr="beani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3886200"/>
            <a:ext cx="3886200" cy="2743200"/>
          </a:xfrm>
          <a:prstGeom prst="rect">
            <a:avLst/>
          </a:prstGeom>
        </p:spPr>
      </p:pic>
      <p:pic>
        <p:nvPicPr>
          <p:cNvPr id="5" name="Picture 4" descr="graha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886200"/>
            <a:ext cx="3352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solidFill>
                  <a:schemeClr val="tx1"/>
                </a:solidFill>
                <a:latin typeface="Berlin Sans FB Demi" pitchFamily="34" charset="0"/>
              </a:rPr>
              <a:t>Oferta dhe kurba e ofertës </a:t>
            </a:r>
            <a:endParaRPr lang="en-US" sz="40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err="1" smtClean="0">
                <a:latin typeface="Cambria" pitchFamily="18" charset="0"/>
              </a:rPr>
              <a:t>Veç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blerësve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treg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veprojnë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edhe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shitësit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cilët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duhet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vendosin</a:t>
            </a:r>
            <a:r>
              <a:rPr lang="en-US" sz="2000" dirty="0" smtClean="0">
                <a:latin typeface="Cambria" pitchFamily="18" charset="0"/>
              </a:rPr>
              <a:t> se </a:t>
            </a:r>
            <a:r>
              <a:rPr lang="en-US" sz="2000" dirty="0" err="1" smtClean="0">
                <a:latin typeface="Cambria" pitchFamily="18" charset="0"/>
              </a:rPr>
              <a:t>çfarë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sa</a:t>
            </a:r>
            <a:r>
              <a:rPr lang="en-US" sz="2000" dirty="0" smtClean="0">
                <a:latin typeface="Cambria" pitchFamily="18" charset="0"/>
              </a:rPr>
              <a:t> do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prodhojmë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pra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ç’sasi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mallrash</a:t>
            </a:r>
            <a:r>
              <a:rPr lang="en-US" sz="2000" dirty="0" smtClean="0">
                <a:latin typeface="Cambria" pitchFamily="18" charset="0"/>
              </a:rPr>
              <a:t> e </a:t>
            </a:r>
            <a:r>
              <a:rPr lang="en-US" sz="2000" dirty="0" err="1" smtClean="0">
                <a:latin typeface="Cambria" pitchFamily="18" charset="0"/>
              </a:rPr>
              <a:t>shërbimesh</a:t>
            </a:r>
            <a:r>
              <a:rPr lang="en-US" sz="2000" dirty="0" smtClean="0">
                <a:latin typeface="Cambria" pitchFamily="18" charset="0"/>
              </a:rPr>
              <a:t> do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ofrojnë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treg</a:t>
            </a:r>
            <a:r>
              <a:rPr lang="en-US" sz="2000" dirty="0" smtClean="0">
                <a:latin typeface="Cambria" pitchFamily="18" charset="0"/>
              </a:rPr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Sikurse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kërkesa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edhe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oferta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paraqet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një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lidhje</a:t>
            </a:r>
            <a:r>
              <a:rPr lang="en-US" sz="2000" dirty="0" smtClean="0">
                <a:latin typeface="Cambria" pitchFamily="18" charset="0"/>
              </a:rPr>
              <a:t> midis </a:t>
            </a:r>
            <a:r>
              <a:rPr lang="en-US" sz="2000" dirty="0" err="1" smtClean="0">
                <a:latin typeface="Cambria" pitchFamily="18" charset="0"/>
              </a:rPr>
              <a:t>çmimit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sasisë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mallit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ofruar</a:t>
            </a:r>
            <a:r>
              <a:rPr lang="en-US" sz="2000" dirty="0" smtClean="0">
                <a:latin typeface="Cambria" pitchFamily="18" charset="0"/>
              </a:rPr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err="1" smtClean="0">
                <a:latin typeface="Cambria" pitchFamily="18" charset="0"/>
              </a:rPr>
              <a:t>Lidhja</a:t>
            </a:r>
            <a:r>
              <a:rPr lang="en-US" sz="2000" dirty="0" smtClean="0">
                <a:latin typeface="Cambria" pitchFamily="18" charset="0"/>
              </a:rPr>
              <a:t> midis </a:t>
            </a:r>
            <a:r>
              <a:rPr lang="en-US" sz="2000" dirty="0" err="1" smtClean="0">
                <a:latin typeface="Cambria" pitchFamily="18" charset="0"/>
              </a:rPr>
              <a:t>saisë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ofruar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çmimit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shprehet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nga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ligji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ofertës</a:t>
            </a:r>
            <a:r>
              <a:rPr lang="en-US" sz="2000" dirty="0" smtClean="0">
                <a:latin typeface="Cambria" pitchFamily="18" charset="0"/>
              </a:rPr>
              <a:t>. </a:t>
            </a:r>
            <a:r>
              <a:rPr lang="en-US" sz="2000" dirty="0" err="1" smtClean="0">
                <a:latin typeface="Cambria" pitchFamily="18" charset="0"/>
              </a:rPr>
              <a:t>Sipas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këtij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ligji</a:t>
            </a:r>
            <a:r>
              <a:rPr lang="en-US" sz="2000" dirty="0" smtClean="0">
                <a:latin typeface="Cambria" pitchFamily="18" charset="0"/>
              </a:rPr>
              <a:t>, </a:t>
            </a:r>
            <a:r>
              <a:rPr lang="en-US" sz="2000" dirty="0" err="1" smtClean="0">
                <a:latin typeface="Cambria" pitchFamily="18" charset="0"/>
              </a:rPr>
              <a:t>shitësit</a:t>
            </a:r>
            <a:r>
              <a:rPr lang="en-US" sz="2000" dirty="0" smtClean="0">
                <a:latin typeface="Cambria" pitchFamily="18" charset="0"/>
              </a:rPr>
              <a:t> do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ofrojnë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një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sasi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të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madhe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për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shitje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kur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çmimet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rriten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</a:rPr>
              <a:t>dhe</a:t>
            </a:r>
            <a:r>
              <a:rPr lang="en-US" sz="2000" dirty="0" smtClean="0">
                <a:latin typeface="Cambria" pitchFamily="18" charset="0"/>
              </a:rPr>
              <a:t> e </a:t>
            </a:r>
            <a:r>
              <a:rPr lang="en-US" sz="2000" dirty="0" err="1" smtClean="0">
                <a:latin typeface="Cambria" pitchFamily="18" charset="0"/>
              </a:rPr>
              <a:t>anasjellta</a:t>
            </a:r>
            <a:r>
              <a:rPr lang="en-US" sz="2000" dirty="0" smtClean="0">
                <a:latin typeface="Cambria" pitchFamily="18" charset="0"/>
              </a:rPr>
              <a:t> . 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4" name="Picture 3" descr="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4267200"/>
            <a:ext cx="3505200" cy="2286000"/>
          </a:xfrm>
          <a:prstGeom prst="rect">
            <a:avLst/>
          </a:prstGeom>
        </p:spPr>
      </p:pic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4191000"/>
            <a:ext cx="3581400" cy="243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218</TotalTime>
  <Words>1222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Baskerville Old Face</vt:lpstr>
      <vt:lpstr>Berlin Sans FB Demi</vt:lpstr>
      <vt:lpstr>Bodoni MT</vt:lpstr>
      <vt:lpstr>Book Antiqua</vt:lpstr>
      <vt:lpstr>Californian FB</vt:lpstr>
      <vt:lpstr>Cambria</vt:lpstr>
      <vt:lpstr>Century Gothic</vt:lpstr>
      <vt:lpstr>Imprint MT Shadow</vt:lpstr>
      <vt:lpstr>Times New Roman</vt:lpstr>
      <vt:lpstr>Wingdings</vt:lpstr>
      <vt:lpstr>Wingdings 3</vt:lpstr>
      <vt:lpstr>Wisp</vt:lpstr>
      <vt:lpstr>     Projekt</vt:lpstr>
      <vt:lpstr>PowerPoint Presentation</vt:lpstr>
      <vt:lpstr>Qëllimi dhe Objektivat</vt:lpstr>
      <vt:lpstr>Tregu</vt:lpstr>
      <vt:lpstr>Tregu</vt:lpstr>
      <vt:lpstr>Tregu zgjidh 3 problemet kryesore të ekonomisë…</vt:lpstr>
      <vt:lpstr>Kërkesa</vt:lpstr>
      <vt:lpstr>Kërkesa dhe kurba e kërkesës</vt:lpstr>
      <vt:lpstr>Oferta dhe kurba e ofertës </vt:lpstr>
      <vt:lpstr>Oferta dhe kurba e ofertës </vt:lpstr>
      <vt:lpstr>Ekuilibri i Tregut</vt:lpstr>
      <vt:lpstr>Firmat</vt:lpstr>
      <vt:lpstr>Firmat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 Lënda ekonomi</dc:title>
  <dc:creator>USER3</dc:creator>
  <cp:lastModifiedBy>Olt B</cp:lastModifiedBy>
  <cp:revision>39</cp:revision>
  <dcterms:created xsi:type="dcterms:W3CDTF">2015-03-21T14:15:51Z</dcterms:created>
  <dcterms:modified xsi:type="dcterms:W3CDTF">2018-04-17T20:15:38Z</dcterms:modified>
</cp:coreProperties>
</file>