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6" r:id="rId12"/>
    <p:sldId id="265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97919-20A9-4338-8C69-A723D3957CB2}" type="datetimeFigureOut">
              <a:rPr lang="ro-RO" smtClean="0"/>
              <a:t>24.04.2023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A2F758-DF4C-4DA3-BD06-E809DCF8B65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25398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2F758-DF4C-4DA3-BD06-E809DCF8B659}" type="slidenum">
              <a:rPr lang="ro-RO" smtClean="0"/>
              <a:t>12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34450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757CB-900C-4174-93D5-C5AEFC2410C6}" type="datetimeFigureOut">
              <a:rPr lang="ro-RO" smtClean="0"/>
              <a:t>24.04.2023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03E1A-02BE-43B9-97C1-068CD7794590}" type="slidenum">
              <a:rPr lang="ro-RO" smtClean="0"/>
              <a:t>‹#›</a:t>
            </a:fld>
            <a:endParaRPr lang="ro-R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009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757CB-900C-4174-93D5-C5AEFC2410C6}" type="datetimeFigureOut">
              <a:rPr lang="ro-RO" smtClean="0"/>
              <a:t>24.04.2023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03E1A-02BE-43B9-97C1-068CD779459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95527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757CB-900C-4174-93D5-C5AEFC2410C6}" type="datetimeFigureOut">
              <a:rPr lang="ro-RO" smtClean="0"/>
              <a:t>24.04.2023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03E1A-02BE-43B9-97C1-068CD779459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50482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757CB-900C-4174-93D5-C5AEFC2410C6}" type="datetimeFigureOut">
              <a:rPr lang="ro-RO" smtClean="0"/>
              <a:t>24.04.2023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03E1A-02BE-43B9-97C1-068CD779459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69205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757CB-900C-4174-93D5-C5AEFC2410C6}" type="datetimeFigureOut">
              <a:rPr lang="ro-RO" smtClean="0"/>
              <a:t>24.04.2023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03E1A-02BE-43B9-97C1-068CD779459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91705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757CB-900C-4174-93D5-C5AEFC2410C6}" type="datetimeFigureOut">
              <a:rPr lang="ro-RO" smtClean="0"/>
              <a:t>24.04.2023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03E1A-02BE-43B9-97C1-068CD7794590}" type="slidenum">
              <a:rPr lang="ro-RO" smtClean="0"/>
              <a:t>‹#›</a:t>
            </a:fld>
            <a:endParaRPr lang="ro-R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9116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757CB-900C-4174-93D5-C5AEFC2410C6}" type="datetimeFigureOut">
              <a:rPr lang="ro-RO" smtClean="0"/>
              <a:t>24.04.2023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03E1A-02BE-43B9-97C1-068CD779459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14598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757CB-900C-4174-93D5-C5AEFC2410C6}" type="datetimeFigureOut">
              <a:rPr lang="ro-RO" smtClean="0"/>
              <a:t>24.04.2023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03E1A-02BE-43B9-97C1-068CD779459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7510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757CB-900C-4174-93D5-C5AEFC2410C6}" type="datetimeFigureOut">
              <a:rPr lang="ro-RO" smtClean="0"/>
              <a:t>24.04.2023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03E1A-02BE-43B9-97C1-068CD779459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10314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757CB-900C-4174-93D5-C5AEFC2410C6}" type="datetimeFigureOut">
              <a:rPr lang="ro-RO" smtClean="0"/>
              <a:t>24.04.2023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03E1A-02BE-43B9-97C1-068CD779459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75904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37757CB-900C-4174-93D5-C5AEFC2410C6}" type="datetimeFigureOut">
              <a:rPr lang="ro-RO" smtClean="0"/>
              <a:t>24.04.2023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203E1A-02BE-43B9-97C1-068CD779459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9567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757CB-900C-4174-93D5-C5AEFC2410C6}" type="datetimeFigureOut">
              <a:rPr lang="ro-RO" smtClean="0"/>
              <a:t>24.04.2023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03E1A-02BE-43B9-97C1-068CD779459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43704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37757CB-900C-4174-93D5-C5AEFC2410C6}" type="datetimeFigureOut">
              <a:rPr lang="ro-RO" smtClean="0"/>
              <a:t>24.04.2023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6203E1A-02BE-43B9-97C1-068CD7794590}" type="slidenum">
              <a:rPr lang="ro-RO" smtClean="0"/>
              <a:t>‹#›</a:t>
            </a:fld>
            <a:endParaRPr lang="ro-R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254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8AFB-669B-4334-8126-9E077D2755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/>
              <a:t>BAZA DE DATE A UNUI LICEU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781247-94E0-4A56-9065-E89F5ABA2A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193" y="4785885"/>
            <a:ext cx="10810289" cy="550333"/>
          </a:xfrm>
        </p:spPr>
        <p:txBody>
          <a:bodyPr>
            <a:normAutofit/>
          </a:bodyPr>
          <a:lstStyle/>
          <a:p>
            <a:r>
              <a:rPr lang="ro-RO" b="1" dirty="0">
                <a:solidFill>
                  <a:schemeClr val="tx1"/>
                </a:solidFill>
              </a:rPr>
              <a:t>Autor: </a:t>
            </a:r>
            <a:r>
              <a:rPr lang="ro-RO" b="1">
                <a:solidFill>
                  <a:schemeClr val="tx1"/>
                </a:solidFill>
              </a:rPr>
              <a:t>oltean </a:t>
            </a:r>
            <a:r>
              <a:rPr lang="ro-RO" b="1" smtClean="0">
                <a:solidFill>
                  <a:schemeClr val="tx1"/>
                </a:solidFill>
              </a:rPr>
              <a:t>delia-alexandra</a:t>
            </a:r>
            <a:endParaRPr lang="ro-RO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688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49593-576C-4C6D-9310-667559869B8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06689" y="1337735"/>
            <a:ext cx="10885311" cy="34318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o-RO" dirty="0">
                <a:solidFill>
                  <a:srgbClr val="FF0000"/>
                </a:solidFill>
              </a:rPr>
              <a:t>2. Afisarea elevilor nascuti inaintea lui vasilescu george</a:t>
            </a:r>
          </a:p>
          <a:p>
            <a:pPr marL="0" indent="0">
              <a:buNone/>
            </a:pPr>
            <a:r>
              <a:rPr lang="ro-RO" dirty="0"/>
              <a:t>select *</a:t>
            </a:r>
          </a:p>
          <a:p>
            <a:pPr marL="0" indent="0">
              <a:buNone/>
            </a:pPr>
            <a:r>
              <a:rPr lang="ro-RO" dirty="0"/>
              <a:t>from elevi</a:t>
            </a:r>
          </a:p>
          <a:p>
            <a:pPr marL="0" indent="0">
              <a:buNone/>
            </a:pPr>
            <a:r>
              <a:rPr lang="ro-RO" dirty="0"/>
              <a:t>where to_date(zi_de_nastere,'dd.mm.yyyy')&lt;(select to_date(zi_de_nastere,'dd.mm.yyyy')</a:t>
            </a:r>
          </a:p>
          <a:p>
            <a:pPr marL="0" indent="0">
              <a:buNone/>
            </a:pPr>
            <a:r>
              <a:rPr lang="ro-RO" dirty="0"/>
              <a:t>                                           			       from elevi</a:t>
            </a:r>
          </a:p>
          <a:p>
            <a:pPr marL="0" indent="0">
              <a:buNone/>
            </a:pPr>
            <a:r>
              <a:rPr lang="ro-RO" dirty="0"/>
              <a:t>                                          			     where nume like 'Vasilescu' and prenume like 'George’)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8C8FEF-7E99-4D61-98A3-C65D4B2B18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74" t="39671" r="32130" b="36586"/>
          <a:stretch/>
        </p:blipFill>
        <p:spPr>
          <a:xfrm>
            <a:off x="959555" y="3905954"/>
            <a:ext cx="8715023" cy="226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643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8B1CA-5076-4859-A160-A44888ACC7D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21266" y="1384989"/>
            <a:ext cx="10394707" cy="3311189"/>
          </a:xfrm>
        </p:spPr>
        <p:txBody>
          <a:bodyPr/>
          <a:lstStyle/>
          <a:p>
            <a:pPr marL="0" indent="0">
              <a:buNone/>
            </a:pPr>
            <a:r>
              <a:rPr lang="ro-RO" dirty="0">
                <a:solidFill>
                  <a:srgbClr val="FF0000"/>
                </a:solidFill>
              </a:rPr>
              <a:t>3.  Afisarea angajatilor care sunt platiti cu un salariu mai mic sau egal cu media salariilor</a:t>
            </a:r>
          </a:p>
          <a:p>
            <a:pPr marL="0" indent="0">
              <a:buNone/>
            </a:pPr>
            <a:r>
              <a:rPr lang="en-US" dirty="0"/>
              <a:t>select *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angajati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salariu</a:t>
            </a:r>
            <a:r>
              <a:rPr lang="en-US" dirty="0"/>
              <a:t>&lt;=(select avg(</a:t>
            </a:r>
            <a:r>
              <a:rPr lang="en-US" dirty="0" err="1"/>
              <a:t>salariu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   </a:t>
            </a:r>
            <a:r>
              <a:rPr lang="ro-RO" dirty="0"/>
              <a:t>                             </a:t>
            </a:r>
            <a:r>
              <a:rPr lang="en-US" dirty="0"/>
              <a:t>    from </a:t>
            </a:r>
            <a:r>
              <a:rPr lang="en-US" dirty="0" err="1"/>
              <a:t>angajati</a:t>
            </a:r>
            <a:r>
              <a:rPr lang="en-US" dirty="0"/>
              <a:t>)</a:t>
            </a:r>
            <a:endParaRPr lang="ro-RO" dirty="0"/>
          </a:p>
          <a:p>
            <a:pPr marL="0" indent="0">
              <a:buNone/>
            </a:pPr>
            <a:endParaRPr lang="ro-R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949935-F8FB-4F0B-AB22-7A2086280F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12" t="39177" r="8333" b="41564"/>
          <a:stretch/>
        </p:blipFill>
        <p:spPr>
          <a:xfrm>
            <a:off x="531768" y="4696178"/>
            <a:ext cx="11573704" cy="165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089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58449-250F-482D-B760-C4AD22B6512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51755" y="1295737"/>
            <a:ext cx="10394707" cy="39183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o-RO" dirty="0">
                <a:solidFill>
                  <a:srgbClr val="FF0000"/>
                </a:solidFill>
              </a:rPr>
              <a:t>4. Afisarea elevilor nascuti dupa elevul cu cel mai mare numar matricol</a:t>
            </a:r>
          </a:p>
          <a:p>
            <a:pPr marL="0" indent="0">
              <a:buNone/>
            </a:pPr>
            <a:r>
              <a:rPr lang="ro-RO" dirty="0"/>
              <a:t>select * </a:t>
            </a:r>
          </a:p>
          <a:p>
            <a:pPr marL="0" indent="0">
              <a:buNone/>
            </a:pPr>
            <a:r>
              <a:rPr lang="ro-RO" dirty="0"/>
              <a:t>from elevi</a:t>
            </a:r>
          </a:p>
          <a:p>
            <a:pPr marL="0" indent="0">
              <a:buNone/>
            </a:pPr>
            <a:r>
              <a:rPr lang="ro-RO" dirty="0"/>
              <a:t>where zi_de_nastere&gt;(select zi_de_nastere</a:t>
            </a:r>
          </a:p>
          <a:p>
            <a:pPr marL="0" indent="0">
              <a:buNone/>
            </a:pPr>
            <a:r>
              <a:rPr lang="ro-RO" dirty="0"/>
              <a:t>                                                       from elevi</a:t>
            </a:r>
          </a:p>
          <a:p>
            <a:pPr marL="0" indent="0">
              <a:buNone/>
            </a:pPr>
            <a:r>
              <a:rPr lang="ro-RO" dirty="0"/>
              <a:t>                                                       where numar_matricol=(select max(numar_matricol)</a:t>
            </a:r>
          </a:p>
          <a:p>
            <a:pPr marL="0" indent="0">
              <a:buNone/>
            </a:pPr>
            <a:r>
              <a:rPr lang="ro-RO" dirty="0"/>
              <a:t>                                                                                                                       from elevi))</a:t>
            </a:r>
          </a:p>
          <a:p>
            <a:pPr marL="0" indent="0">
              <a:buNone/>
            </a:pPr>
            <a:endParaRPr lang="ro-R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DC6A7F-27C7-4B02-9806-17894DA639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667" t="55627" r="33611" b="22206"/>
          <a:stretch/>
        </p:blipFill>
        <p:spPr>
          <a:xfrm>
            <a:off x="321270" y="3880555"/>
            <a:ext cx="8293917" cy="207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518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6C815-3962-48CE-B5A0-7A1246D54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CONSTRANGERI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6C727-0664-4E66-AF12-73DAE35CD11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o-RO" dirty="0"/>
              <a:t>Fiecare cnp este de 13 cifre</a:t>
            </a:r>
          </a:p>
          <a:p>
            <a:r>
              <a:rPr lang="ro-RO" dirty="0"/>
              <a:t>O clasa are un numar maxim de 30 de elevi</a:t>
            </a:r>
          </a:p>
          <a:p>
            <a:r>
              <a:rPr lang="ro-RO" dirty="0"/>
              <a:t>Numarul de telefon este format din 10 cifre</a:t>
            </a:r>
          </a:p>
          <a:p>
            <a:r>
              <a:rPr lang="ro-RO" dirty="0"/>
              <a:t>Numarul matricol este de 4 cifre</a:t>
            </a:r>
          </a:p>
        </p:txBody>
      </p:sp>
    </p:spTree>
    <p:extLst>
      <p:ext uri="{BB962C8B-B14F-4D97-AF65-F5344CB8AC3E}">
        <p14:creationId xmlns:p14="http://schemas.microsoft.com/office/powerpoint/2010/main" val="4110586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4D41C-4DF4-49CF-A7A6-1D2E037C0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C6E41-0CD0-459C-A53F-FEC768FA3CC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ro-RO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12BB95-5963-45F5-ABF6-8E8078DC61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90" t="19260" r="9116" b="13909"/>
          <a:stretch/>
        </p:blipFill>
        <p:spPr>
          <a:xfrm>
            <a:off x="0" y="0"/>
            <a:ext cx="122217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54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EF43C-F3B4-4D40-8A02-969E4C065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a.Rapoarte simple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7E86C-EEC4-4C16-9DC6-7E5E4507627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1636889"/>
            <a:ext cx="10394707" cy="2518496"/>
          </a:xfrm>
        </p:spPr>
        <p:txBody>
          <a:bodyPr/>
          <a:lstStyle/>
          <a:p>
            <a:pPr marL="0" indent="0">
              <a:buNone/>
            </a:pPr>
            <a:r>
              <a:rPr lang="ro-RO" dirty="0">
                <a:solidFill>
                  <a:srgbClr val="FF0000"/>
                </a:solidFill>
              </a:rPr>
              <a:t>1.  Afisarea tuturor profesorilor nascuti inaintea anului 1979</a:t>
            </a:r>
          </a:p>
          <a:p>
            <a:pPr marL="0" indent="0">
              <a:buNone/>
            </a:pPr>
            <a:r>
              <a:rPr lang="ro-RO" dirty="0"/>
              <a:t>select *</a:t>
            </a:r>
          </a:p>
          <a:p>
            <a:pPr marL="0" indent="0">
              <a:buNone/>
            </a:pPr>
            <a:r>
              <a:rPr lang="ro-RO" dirty="0"/>
              <a:t>from angajati</a:t>
            </a:r>
          </a:p>
          <a:p>
            <a:pPr marL="0" indent="0">
              <a:buNone/>
            </a:pPr>
            <a:r>
              <a:rPr lang="ro-RO" dirty="0"/>
              <a:t>where tip_angajat='didactic'</a:t>
            </a:r>
          </a:p>
          <a:p>
            <a:pPr marL="0" indent="0">
              <a:buNone/>
            </a:pPr>
            <a:r>
              <a:rPr lang="ro-RO" dirty="0"/>
              <a:t>and zi_de_nastere&lt;to_date('01-Jan-1979','dd-Mon-yyyy')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476D30-EB6F-4780-8A43-0B0793A168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48" t="29135" r="4907" b="52593"/>
          <a:stretch/>
        </p:blipFill>
        <p:spPr>
          <a:xfrm>
            <a:off x="685801" y="4155385"/>
            <a:ext cx="10654030" cy="137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247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818FA-D59F-48E5-A9FF-79CB5032882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49865" y="1049867"/>
            <a:ext cx="10394707" cy="2857162"/>
          </a:xfrm>
        </p:spPr>
        <p:txBody>
          <a:bodyPr/>
          <a:lstStyle/>
          <a:p>
            <a:pPr marL="0" indent="0">
              <a:buNone/>
            </a:pPr>
            <a:r>
              <a:rPr lang="ro-RO" dirty="0">
                <a:solidFill>
                  <a:srgbClr val="FF0000"/>
                </a:solidFill>
              </a:rPr>
              <a:t>2.  Afisarea tuturor elevilor din clasa a XII-a c cu numele scris cu majuscula si prenumele cu minuscula, ordonati crescator dupa numarul matricol</a:t>
            </a:r>
          </a:p>
          <a:p>
            <a:pPr marL="0" indent="0">
              <a:buNone/>
            </a:pPr>
            <a:r>
              <a:rPr lang="ro-RO" dirty="0"/>
              <a:t>select numar_matricol, upper(nume) as "nume", lower(prenume) as "prenume", nume_cls</a:t>
            </a:r>
          </a:p>
          <a:p>
            <a:pPr marL="0" indent="0">
              <a:buNone/>
            </a:pPr>
            <a:r>
              <a:rPr lang="ro-RO" dirty="0"/>
              <a:t>from elevi</a:t>
            </a:r>
          </a:p>
          <a:p>
            <a:pPr marL="0" indent="0">
              <a:buNone/>
            </a:pPr>
            <a:r>
              <a:rPr lang="ro-RO" dirty="0"/>
              <a:t>where nume_cls='XIIC'</a:t>
            </a:r>
          </a:p>
          <a:p>
            <a:pPr marL="0" indent="0">
              <a:buNone/>
            </a:pPr>
            <a:r>
              <a:rPr lang="ro-RO" dirty="0"/>
              <a:t>order by numar_matricol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9DD9C4-D728-412F-8A7F-3E5549F8F0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89" t="55638" r="32871" b="25268"/>
          <a:stretch/>
        </p:blipFill>
        <p:spPr>
          <a:xfrm>
            <a:off x="869243" y="3544711"/>
            <a:ext cx="9706103" cy="205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944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1A533-DC9C-4A7D-8871-D50DE0C0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b. Rapoarte cu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900DE-3E7C-48E8-AACB-C309DCE95B2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82512" y="2006951"/>
            <a:ext cx="10394707" cy="3311189"/>
          </a:xfrm>
        </p:spPr>
        <p:txBody>
          <a:bodyPr/>
          <a:lstStyle/>
          <a:p>
            <a:pPr marL="0" indent="0">
              <a:buNone/>
            </a:pPr>
            <a:r>
              <a:rPr lang="ro-RO" dirty="0">
                <a:solidFill>
                  <a:srgbClr val="FF0000"/>
                </a:solidFill>
              </a:rPr>
              <a:t>1.  Afisarea fiecarui laborator aflat sub conducerea unui angajat si a datelor responsabilului pentru acesta</a:t>
            </a:r>
          </a:p>
          <a:p>
            <a:pPr marL="0" indent="0">
              <a:buNone/>
            </a:pPr>
            <a:r>
              <a:rPr lang="ro-RO" dirty="0"/>
              <a:t>select a.id, a.nume, a.prenume, a.post_ocupat, l.nume "NUME LABORATOR", l.etaj, l.id_agt</a:t>
            </a:r>
          </a:p>
          <a:p>
            <a:pPr marL="0" indent="0">
              <a:buNone/>
            </a:pPr>
            <a:r>
              <a:rPr lang="ro-RO" dirty="0"/>
              <a:t>from angajati a, laboratoare l</a:t>
            </a:r>
          </a:p>
          <a:p>
            <a:pPr marL="0" indent="0">
              <a:buNone/>
            </a:pPr>
            <a:r>
              <a:rPr lang="ro-RO" dirty="0"/>
              <a:t>where a.id=l.id_agt</a:t>
            </a:r>
          </a:p>
          <a:p>
            <a:pPr marL="0" indent="0">
              <a:buNone/>
            </a:pPr>
            <a:endParaRPr lang="ro-R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82FDB6-5503-4C20-B063-24F0D5096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4494143"/>
            <a:ext cx="8461981" cy="148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691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5CDB0-ED88-497C-A8F6-79A0D6E2B5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8646" y="1408289"/>
            <a:ext cx="10394707" cy="31044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o-RO" sz="1900" dirty="0">
                <a:solidFill>
                  <a:srgbClr val="FF0000"/>
                </a:solidFill>
              </a:rPr>
              <a:t>2. Afisarea  orelor la care participa fiecare profesor, ordonate alfabetic dupa numele profesorului</a:t>
            </a:r>
          </a:p>
          <a:p>
            <a:pPr marL="0" indent="0">
              <a:buNone/>
            </a:pPr>
            <a:r>
              <a:rPr lang="ro-RO" sz="1900" dirty="0"/>
              <a:t>select a.id, a.nume, a.prenume, o.ora, o.ziua, o.nume_clasa</a:t>
            </a:r>
          </a:p>
          <a:p>
            <a:pPr marL="0" indent="0">
              <a:buNone/>
            </a:pPr>
            <a:r>
              <a:rPr lang="ro-RO" sz="1900" dirty="0"/>
              <a:t>from angajati a, orare o</a:t>
            </a:r>
          </a:p>
          <a:p>
            <a:pPr marL="0" indent="0">
              <a:buNone/>
            </a:pPr>
            <a:r>
              <a:rPr lang="ro-RO" sz="1900" dirty="0"/>
              <a:t>where a.id=o.id_agt</a:t>
            </a:r>
          </a:p>
          <a:p>
            <a:pPr marL="0" indent="0">
              <a:buNone/>
            </a:pPr>
            <a:r>
              <a:rPr lang="ro-RO" sz="1900" dirty="0"/>
              <a:t>order by a.nume</a:t>
            </a:r>
          </a:p>
          <a:p>
            <a:pPr marL="0" indent="0">
              <a:buNone/>
            </a:pPr>
            <a:endParaRPr lang="ro-R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9847C4-051F-47D6-81DA-44C5DC2833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89" t="29135" r="43056" b="44527"/>
          <a:stretch/>
        </p:blipFill>
        <p:spPr>
          <a:xfrm>
            <a:off x="5204177" y="3806275"/>
            <a:ext cx="6649155" cy="242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308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B7DDD-2863-47D6-BC13-66933975246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58334" y="1323437"/>
            <a:ext cx="10394707" cy="3311189"/>
          </a:xfrm>
        </p:spPr>
        <p:txBody>
          <a:bodyPr/>
          <a:lstStyle/>
          <a:p>
            <a:pPr marL="0" indent="0">
              <a:buNone/>
            </a:pPr>
            <a:r>
              <a:rPr lang="ro-RO" dirty="0">
                <a:solidFill>
                  <a:srgbClr val="FF0000"/>
                </a:solidFill>
              </a:rPr>
              <a:t>3.  Afisarea numarului total de elevi pentru fiecare specializare</a:t>
            </a:r>
          </a:p>
          <a:p>
            <a:pPr marL="0" indent="0">
              <a:buNone/>
            </a:pPr>
            <a:r>
              <a:rPr lang="ro-RO" dirty="0"/>
              <a:t>select s.nume "NUME SPECIALIZARE", sum(c.numar_elevi) "NUMAR ELEVI"</a:t>
            </a:r>
          </a:p>
          <a:p>
            <a:pPr marL="0" indent="0">
              <a:buNone/>
            </a:pPr>
            <a:r>
              <a:rPr lang="ro-RO" dirty="0"/>
              <a:t>from specializari s, clase c </a:t>
            </a:r>
          </a:p>
          <a:p>
            <a:pPr marL="0" indent="0">
              <a:buNone/>
            </a:pPr>
            <a:r>
              <a:rPr lang="ro-RO" dirty="0"/>
              <a:t>where s.nume=c.nume_specializare</a:t>
            </a:r>
          </a:p>
          <a:p>
            <a:pPr marL="0" indent="0">
              <a:buNone/>
            </a:pPr>
            <a:r>
              <a:rPr lang="ro-RO" dirty="0"/>
              <a:t>group by s.nume</a:t>
            </a:r>
          </a:p>
          <a:p>
            <a:pPr marL="0" indent="0">
              <a:buNone/>
            </a:pPr>
            <a:r>
              <a:rPr lang="ro-RO" dirty="0"/>
              <a:t>order by s.nume</a:t>
            </a:r>
          </a:p>
          <a:p>
            <a:pPr marL="0" indent="0">
              <a:buNone/>
            </a:pPr>
            <a:endParaRPr lang="ro-R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23F146-2807-411A-994A-7B0D7AEAE3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48" t="30782" r="59444" b="42536"/>
          <a:stretch/>
        </p:blipFill>
        <p:spPr>
          <a:xfrm>
            <a:off x="6912889" y="3104444"/>
            <a:ext cx="5078733" cy="306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49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3DF42-95F1-4EE9-AF0B-541ECCC6F20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8646" y="1422400"/>
            <a:ext cx="10394707" cy="2947474"/>
          </a:xfrm>
        </p:spPr>
        <p:txBody>
          <a:bodyPr/>
          <a:lstStyle/>
          <a:p>
            <a:pPr marL="0" indent="0">
              <a:buNone/>
            </a:pPr>
            <a:r>
              <a:rPr lang="ro-RO" dirty="0">
                <a:solidFill>
                  <a:srgbClr val="FF0000"/>
                </a:solidFill>
              </a:rPr>
              <a:t>4. Afisarea orelor la care participa vasilescu george si a materiei studiate in fiecare ora </a:t>
            </a:r>
          </a:p>
          <a:p>
            <a:pPr marL="0" indent="0">
              <a:buNone/>
            </a:pPr>
            <a:r>
              <a:rPr lang="ro-RO" dirty="0"/>
              <a:t>select e.numar_matricol,e.nume,e.prenume,e.nume_cls,o.ora,o.ziua,a.materie_predata</a:t>
            </a:r>
          </a:p>
          <a:p>
            <a:pPr marL="0" indent="0">
              <a:buNone/>
            </a:pPr>
            <a:r>
              <a:rPr lang="ro-RO" dirty="0"/>
              <a:t>from elevi e, orare o, angajati a </a:t>
            </a:r>
          </a:p>
          <a:p>
            <a:pPr marL="0" indent="0">
              <a:buNone/>
            </a:pPr>
            <a:r>
              <a:rPr lang="ro-RO" dirty="0"/>
              <a:t>where e.nume_cls=o.nume_clasa and a.id=o.id_agt</a:t>
            </a:r>
          </a:p>
          <a:p>
            <a:pPr marL="0" indent="0">
              <a:buNone/>
            </a:pPr>
            <a:r>
              <a:rPr lang="ro-RO" dirty="0"/>
              <a:t>and e.prenume like 'George' and e.nume like 'Vasilescu'</a:t>
            </a:r>
            <a:endParaRPr lang="ro-RO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AC33AB-F7A1-46FC-8E03-4360D372E5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74" t="65184" r="45000" b="19013"/>
          <a:stretch/>
        </p:blipFill>
        <p:spPr>
          <a:xfrm>
            <a:off x="4831643" y="4544990"/>
            <a:ext cx="7105174" cy="164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643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052F1-2730-4476-93CA-75E493FAC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c. Rapoarte cu subinterogari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2DFC3-9554-4859-B076-1B25452D1A5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7280" y="2074685"/>
            <a:ext cx="10394707" cy="3311189"/>
          </a:xfrm>
        </p:spPr>
        <p:txBody>
          <a:bodyPr/>
          <a:lstStyle/>
          <a:p>
            <a:pPr marL="0" indent="0">
              <a:buNone/>
            </a:pPr>
            <a:r>
              <a:rPr lang="ro-RO" dirty="0">
                <a:solidFill>
                  <a:srgbClr val="FF0000"/>
                </a:solidFill>
              </a:rPr>
              <a:t>1. Afisarea numarului de clase care au numarul maxim de elevi</a:t>
            </a:r>
          </a:p>
          <a:p>
            <a:pPr marL="0" indent="0">
              <a:buNone/>
            </a:pPr>
            <a:r>
              <a:rPr lang="ro-RO" dirty="0"/>
              <a:t>select count(nume) "clase cu numar maxim de elevi"</a:t>
            </a:r>
          </a:p>
          <a:p>
            <a:pPr marL="0" indent="0">
              <a:buNone/>
            </a:pPr>
            <a:r>
              <a:rPr lang="ro-RO" dirty="0"/>
              <a:t>from clase</a:t>
            </a:r>
          </a:p>
          <a:p>
            <a:pPr marL="0" indent="0">
              <a:buNone/>
            </a:pPr>
            <a:r>
              <a:rPr lang="ro-RO" dirty="0"/>
              <a:t>where numar_elevi=(select max(numar_elevi)</a:t>
            </a:r>
          </a:p>
          <a:p>
            <a:pPr marL="0" indent="0">
              <a:buNone/>
            </a:pPr>
            <a:r>
              <a:rPr lang="ro-RO" dirty="0"/>
              <a:t>                                                    from clase)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7E38AF-68D2-4CE4-9E0B-6E8DFA67E3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48" t="28310" r="62037" b="54892"/>
          <a:stretch/>
        </p:blipFill>
        <p:spPr>
          <a:xfrm>
            <a:off x="7394297" y="4014094"/>
            <a:ext cx="3700423" cy="156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7878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94</TotalTime>
  <Words>412</Words>
  <Application>Microsoft Office PowerPoint</Application>
  <PresentationFormat>Widescreen</PresentationFormat>
  <Paragraphs>64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Calibri</vt:lpstr>
      <vt:lpstr>Calibri Light</vt:lpstr>
      <vt:lpstr>Retrospect</vt:lpstr>
      <vt:lpstr>BAZA DE DATE A UNUI LICEU</vt:lpstr>
      <vt:lpstr>PowerPoint Presentation</vt:lpstr>
      <vt:lpstr>a.Rapoarte simple</vt:lpstr>
      <vt:lpstr>PowerPoint Presentation</vt:lpstr>
      <vt:lpstr>b. Rapoarte cu join</vt:lpstr>
      <vt:lpstr>PowerPoint Presentation</vt:lpstr>
      <vt:lpstr>PowerPoint Presentation</vt:lpstr>
      <vt:lpstr>PowerPoint Presentation</vt:lpstr>
      <vt:lpstr>c. Rapoarte cu subinterogari</vt:lpstr>
      <vt:lpstr>PowerPoint Presentation</vt:lpstr>
      <vt:lpstr>PowerPoint Presentation</vt:lpstr>
      <vt:lpstr>PowerPoint Presentation</vt:lpstr>
      <vt:lpstr>CONSTRANGERI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BAZA DE Date a unui liceu</dc:title>
  <dc:creator>OLTEAN DELIA ALEXANDRA</dc:creator>
  <cp:lastModifiedBy>RePack by Diakov</cp:lastModifiedBy>
  <cp:revision>12</cp:revision>
  <dcterms:created xsi:type="dcterms:W3CDTF">2021-04-02T08:30:36Z</dcterms:created>
  <dcterms:modified xsi:type="dcterms:W3CDTF">2023-04-24T12:08:09Z</dcterms:modified>
</cp:coreProperties>
</file>